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8" r:id="rId3"/>
    <p:sldId id="260" r:id="rId4"/>
    <p:sldId id="386" r:id="rId5"/>
    <p:sldId id="540" r:id="rId6"/>
    <p:sldId id="541" r:id="rId7"/>
    <p:sldId id="579" r:id="rId8"/>
    <p:sldId id="580" r:id="rId9"/>
    <p:sldId id="581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81916" autoAdjust="0"/>
  </p:normalViewPr>
  <p:slideViewPr>
    <p:cSldViewPr snapToGrid="0">
      <p:cViewPr>
        <p:scale>
          <a:sx n="70" d="100"/>
          <a:sy n="70" d="100"/>
        </p:scale>
        <p:origin x="748" y="-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519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CO" sz="1200" b="0" i="0" u="none" strike="noStrike" cap="none" dirty="0">
              <a:solidFill>
                <a:srgbClr val="000000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29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9B296-29A6-4B09-807C-597BAC8F0436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564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s-CL" sz="1200" b="0" i="0" u="none" strike="noStrike" cap="none" dirty="0">
              <a:solidFill>
                <a:srgbClr val="000000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44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>
  <p:cSld name="Encabezado de secció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objetos">
  <p:cSld name="Dos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>
  <p:cSld name="Compara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">
  <p:cSld name="Solo el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>
  <p:cSld name="En blanc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>
  <p:cSld name="Contenido con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>
  <p:cSld name="Imagen con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ralPPT-az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84754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fld id="{710586AC-E44E-4D9C-9966-97BB32BF45B4}" type="datetimeFigureOut">
              <a:rPr lang="es-CL" smtClean="0"/>
              <a:pPr/>
              <a:t>05-05-2021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95176" y="6308101"/>
            <a:ext cx="258624" cy="461624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fld id="{CF67C84F-593E-4CB1-A390-0B85C991028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55309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PortadaInterior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268" y="0"/>
            <a:ext cx="54864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/>
        </p:nvSpPr>
        <p:spPr>
          <a:xfrm>
            <a:off x="5718061" y="1951713"/>
            <a:ext cx="609257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85C"/>
              </a:buClr>
              <a:buSzPts val="3000"/>
              <a:buFont typeface="Helvetica Neue"/>
              <a:buNone/>
            </a:pPr>
            <a:r>
              <a:rPr lang="en-US" sz="3000" b="1" dirty="0">
                <a:solidFill>
                  <a:srgbClr val="1E385C"/>
                </a:solidFill>
                <a:latin typeface="Calibri"/>
                <a:ea typeface="Calibri"/>
                <a:cs typeface="Calibri"/>
                <a:sym typeface="Calibri"/>
              </a:rPr>
              <a:t>EL GOBIERNO ABIERTO Y EL ACCESO A LAS TIC PARA ACORTAR LAS BRECHAS TERRITORIALES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1"/>
          <p:cNvSpPr txBox="1"/>
          <p:nvPr/>
        </p:nvSpPr>
        <p:spPr>
          <a:xfrm>
            <a:off x="6095999" y="4618812"/>
            <a:ext cx="5336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Alejandra Naser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3"/>
          <a:srcRect r="92023"/>
          <a:stretch/>
        </p:blipFill>
        <p:spPr bwMode="auto">
          <a:xfrm>
            <a:off x="0" y="1"/>
            <a:ext cx="96981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33" y="6289963"/>
            <a:ext cx="859495" cy="358965"/>
          </a:xfrm>
          <a:prstGeom prst="rect">
            <a:avLst/>
          </a:prstGeom>
        </p:spPr>
      </p:pic>
      <p:pic>
        <p:nvPicPr>
          <p:cNvPr id="4" name="Google Shape;95;p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6655" y="6289963"/>
            <a:ext cx="950756" cy="358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9;p11"/>
          <p:cNvSpPr txBox="1"/>
          <p:nvPr/>
        </p:nvSpPr>
        <p:spPr>
          <a:xfrm>
            <a:off x="3892734" y="335886"/>
            <a:ext cx="3343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385C"/>
              </a:buClr>
              <a:buSzPts val="3000"/>
              <a:buFont typeface="Helvetica Neue"/>
              <a:buNone/>
            </a:pPr>
            <a:r>
              <a:rPr lang="en-US" sz="3000" b="1" dirty="0">
                <a:solidFill>
                  <a:srgbClr val="1E385C"/>
                </a:solidFill>
                <a:latin typeface="Calibri"/>
                <a:ea typeface="Calibri"/>
                <a:cs typeface="Calibri"/>
                <a:sym typeface="Calibri"/>
              </a:rPr>
              <a:t>Panorama regional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50;p11"/>
          <p:cNvSpPr txBox="1"/>
          <p:nvPr/>
        </p:nvSpPr>
        <p:spPr>
          <a:xfrm>
            <a:off x="1279273" y="1351528"/>
            <a:ext cx="857012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lvl="0" indent="-342900">
              <a:buSzPts val="1800"/>
              <a:buFont typeface="Courier New" panose="02070309020205020404" pitchFamily="49" charset="0"/>
              <a:buChar char="o"/>
            </a:pPr>
            <a:r>
              <a:rPr lang="es-CL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Crisis sanitaria, social, económica y política provocada por el COVID-19 </a:t>
            </a:r>
          </a:p>
          <a:p>
            <a:pPr marL="342900" lvl="0" indent="-342900">
              <a:buSzPts val="1800"/>
              <a:buFont typeface="Courier New" panose="02070309020205020404" pitchFamily="49" charset="0"/>
              <a:buChar char="o"/>
            </a:pPr>
            <a:endParaRPr lang="es-CL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lvl="0" indent="-342900">
              <a:buSzPts val="1800"/>
              <a:buFont typeface="Courier New" panose="02070309020205020404" pitchFamily="49" charset="0"/>
              <a:buChar char="o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ALyC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La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región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más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desigual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del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mundo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800"/>
              <a:buFont typeface="Courier New" panose="02070309020205020404" pitchFamily="49" charset="0"/>
              <a:buChar char="o"/>
            </a:pP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SzPts val="1800"/>
              <a:buFont typeface="Courier New" panose="02070309020205020404" pitchFamily="49" charset="0"/>
              <a:buChar char="o"/>
            </a:pPr>
            <a:r>
              <a:rPr lang="es-CL" sz="2400" dirty="0">
                <a:latin typeface="Calibri" panose="020F0502020204030204" pitchFamily="34" charset="0"/>
                <a:cs typeface="Calibri" panose="020F0502020204030204" pitchFamily="34" charset="0"/>
              </a:rPr>
              <a:t>Gran  crisis política por la que atraviesa la región se refleja en la falta de confianza en la institucionalidad democrática. </a:t>
            </a:r>
          </a:p>
          <a:p>
            <a:pPr marL="342900" indent="-342900">
              <a:buSzPts val="1800"/>
              <a:buFont typeface="Courier New" panose="02070309020205020404" pitchFamily="49" charset="0"/>
              <a:buChar char="o"/>
            </a:pP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SzPts val="1800"/>
              <a:buFont typeface="Courier New" panose="02070309020205020404" pitchFamily="49" charset="0"/>
              <a:buChar char="o"/>
            </a:pPr>
            <a:r>
              <a:rPr lang="es-CL" sz="2400" dirty="0">
                <a:latin typeface="Calibri" panose="020F0502020204030204" pitchFamily="34" charset="0"/>
                <a:cs typeface="Calibri" panose="020F0502020204030204" pitchFamily="34" charset="0"/>
              </a:rPr>
              <a:t>Falta de transparencia en el manejo de los recursos públicos y las crecientes denuncias de corrupción de funcionarios públicos en todos los niveles.</a:t>
            </a:r>
          </a:p>
          <a:p>
            <a:pPr marL="342900" lvl="0" indent="-342900">
              <a:buSzPts val="1800"/>
              <a:buFont typeface="Courier New" panose="02070309020205020404" pitchFamily="49" charset="0"/>
              <a:buChar char="o"/>
            </a:pP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800"/>
              <a:buFont typeface="Courier New" panose="02070309020205020404" pitchFamily="49" charset="0"/>
              <a:buChar char="o"/>
            </a:pP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3CE8D0-868F-414D-81CC-3DC5B382E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4235" y="2090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5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Resultado de imagen para gobierno abierto">
            <a:extLst>
              <a:ext uri="{FF2B5EF4-FFF2-40B4-BE49-F238E27FC236}">
                <a16:creationId xmlns:a16="http://schemas.microsoft.com/office/drawing/2014/main" id="{08192D0F-CD66-4BA9-802E-DDFEBC0E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5391" y="209072"/>
            <a:ext cx="3479834" cy="22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/>
          <p:nvPr/>
        </p:nvPicPr>
        <p:blipFill rotWithShape="1">
          <a:blip r:embed="rId4"/>
          <a:srcRect r="92023"/>
          <a:stretch/>
        </p:blipFill>
        <p:spPr bwMode="auto">
          <a:xfrm>
            <a:off x="0" y="1"/>
            <a:ext cx="96981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33" y="6289963"/>
            <a:ext cx="859495" cy="358965"/>
          </a:xfrm>
          <a:prstGeom prst="rect">
            <a:avLst/>
          </a:prstGeom>
        </p:spPr>
      </p:pic>
      <p:pic>
        <p:nvPicPr>
          <p:cNvPr id="4" name="Google Shape;95;p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6655" y="6289963"/>
            <a:ext cx="950756" cy="358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9;p11"/>
          <p:cNvSpPr txBox="1"/>
          <p:nvPr/>
        </p:nvSpPr>
        <p:spPr>
          <a:xfrm>
            <a:off x="1113327" y="403520"/>
            <a:ext cx="773392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1E385C"/>
              </a:buClr>
              <a:buSzPts val="3000"/>
            </a:pPr>
            <a:r>
              <a:rPr lang="es-CL" sz="2400" dirty="0">
                <a:solidFill>
                  <a:srgbClr val="1E385C"/>
                </a:solidFill>
                <a:latin typeface="Calibri"/>
                <a:ea typeface="Calibri"/>
                <a:cs typeface="Calibri"/>
                <a:sym typeface="Calibri"/>
              </a:rPr>
              <a:t>La importancia de los gobiernos abiertos subnacionales para devolver la confianza, generar mayor participación ciudadana e innovar a través de la colaboración de todos los actores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F50EA6-A018-45C0-A922-F1BFF926586F}"/>
              </a:ext>
            </a:extLst>
          </p:cNvPr>
          <p:cNvGrpSpPr/>
          <p:nvPr/>
        </p:nvGrpSpPr>
        <p:grpSpPr>
          <a:xfrm>
            <a:off x="3138890" y="2126255"/>
            <a:ext cx="4202218" cy="3844219"/>
            <a:chOff x="3248875" y="1318403"/>
            <a:chExt cx="6408740" cy="4923712"/>
          </a:xfrm>
        </p:grpSpPr>
        <p:sp>
          <p:nvSpPr>
            <p:cNvPr id="11" name="AutoShape 32">
              <a:extLst>
                <a:ext uri="{FF2B5EF4-FFF2-40B4-BE49-F238E27FC236}">
                  <a16:creationId xmlns:a16="http://schemas.microsoft.com/office/drawing/2014/main" id="{1F26FD25-04F8-403A-A4A1-EAE25098F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1318403"/>
              <a:ext cx="6408740" cy="309721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Oval 35">
              <a:extLst>
                <a:ext uri="{FF2B5EF4-FFF2-40B4-BE49-F238E27FC236}">
                  <a16:creationId xmlns:a16="http://schemas.microsoft.com/office/drawing/2014/main" id="{C2009812-7AD6-46AB-B09F-5051C8F1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574" y="2062889"/>
              <a:ext cx="1800226" cy="1497921"/>
            </a:xfrm>
            <a:prstGeom prst="ellipse">
              <a:avLst/>
            </a:prstGeom>
            <a:solidFill>
              <a:srgbClr val="7014D6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Candara" pitchFamily="34" charset="0"/>
              </a:endParaRPr>
            </a:p>
          </p:txBody>
        </p:sp>
        <p:sp>
          <p:nvSpPr>
            <p:cNvPr id="13" name="Oval 33">
              <a:extLst>
                <a:ext uri="{FF2B5EF4-FFF2-40B4-BE49-F238E27FC236}">
                  <a16:creationId xmlns:a16="http://schemas.microsoft.com/office/drawing/2014/main" id="{F16F03BD-ED51-407B-80D8-4C18CF2B1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461" y="2958136"/>
              <a:ext cx="1684505" cy="1444730"/>
            </a:xfrm>
            <a:prstGeom prst="ellipse">
              <a:avLst/>
            </a:prstGeom>
            <a:solidFill>
              <a:srgbClr val="00B0F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38">
              <a:extLst>
                <a:ext uri="{FF2B5EF4-FFF2-40B4-BE49-F238E27FC236}">
                  <a16:creationId xmlns:a16="http://schemas.microsoft.com/office/drawing/2014/main" id="{BAB4C954-61BE-4B6A-ADC4-85820C837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211" y="3489820"/>
              <a:ext cx="1687836" cy="336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 dirty="0">
                  <a:latin typeface="Candara" pitchFamily="34" charset="0"/>
                </a:rPr>
                <a:t>PARTICIPACIÓN</a:t>
              </a:r>
            </a:p>
          </p:txBody>
        </p:sp>
        <p:sp>
          <p:nvSpPr>
            <p:cNvPr id="15" name="Oval 36">
              <a:extLst>
                <a:ext uri="{FF2B5EF4-FFF2-40B4-BE49-F238E27FC236}">
                  <a16:creationId xmlns:a16="http://schemas.microsoft.com/office/drawing/2014/main" id="{C29F4084-AE5F-4621-B919-44016773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792" y="2878434"/>
              <a:ext cx="1737246" cy="1444730"/>
            </a:xfrm>
            <a:prstGeom prst="ellipse">
              <a:avLst/>
            </a:prstGeom>
            <a:solidFill>
              <a:srgbClr val="FFFF00">
                <a:alpha val="2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C3A3B23E-158B-4987-BFA1-5616990C6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469" y="3443080"/>
              <a:ext cx="1752140" cy="336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 dirty="0">
                  <a:latin typeface="Candara" pitchFamily="34" charset="0"/>
                </a:rPr>
                <a:t>COLABORACIÓN</a:t>
              </a:r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DB0DEC4F-86C4-4C8F-94FE-7FF19F7AC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4414029"/>
              <a:ext cx="6408740" cy="64928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 pitchFamily="34" charset="0"/>
                </a:rPr>
                <a:t>ARQUITECTURA  ABIERTA</a:t>
              </a:r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8EB9F214-A219-4267-9C29-3B9FB80DB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5063317"/>
              <a:ext cx="6408740" cy="6492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alibri" pitchFamily="34" charset="0"/>
                </a:rPr>
                <a:t>DATOS ABIERTOS</a:t>
              </a:r>
            </a:p>
          </p:txBody>
        </p:sp>
        <p:sp>
          <p:nvSpPr>
            <p:cNvPr id="19" name="Rectangle 46">
              <a:extLst>
                <a:ext uri="{FF2B5EF4-FFF2-40B4-BE49-F238E27FC236}">
                  <a16:creationId xmlns:a16="http://schemas.microsoft.com/office/drawing/2014/main" id="{1FD6041C-3180-461F-A0BF-0B2942125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324" y="2507348"/>
              <a:ext cx="1808727" cy="3366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 dirty="0">
                  <a:latin typeface="Candara" pitchFamily="34" charset="0"/>
                </a:rPr>
                <a:t>TRANSPARENCIA</a:t>
              </a:r>
            </a:p>
          </p:txBody>
        </p:sp>
        <p:sp>
          <p:nvSpPr>
            <p:cNvPr id="20" name="Text Box 51">
              <a:extLst>
                <a:ext uri="{FF2B5EF4-FFF2-40B4-BE49-F238E27FC236}">
                  <a16:creationId xmlns:a16="http://schemas.microsoft.com/office/drawing/2014/main" id="{0DE7324F-505E-426F-8883-12AC11870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7164" y="3334530"/>
              <a:ext cx="980552" cy="4207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 Black" pitchFamily="34" charset="0"/>
                </a:rPr>
                <a:t>GA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3E497B-81AE-4970-A8B5-CC8D2122CECD}"/>
                </a:ext>
              </a:extLst>
            </p:cNvPr>
            <p:cNvSpPr txBox="1"/>
            <p:nvPr/>
          </p:nvSpPr>
          <p:spPr>
            <a:xfrm rot="18789480">
              <a:off x="3444726" y="2698383"/>
              <a:ext cx="1898358" cy="44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ACCESIBILIDAD</a:t>
              </a:r>
              <a:endParaRPr lang="es-CL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829CF9-A123-4A75-8017-66A481CCA04C}"/>
                </a:ext>
              </a:extLst>
            </p:cNvPr>
            <p:cNvSpPr txBox="1"/>
            <p:nvPr/>
          </p:nvSpPr>
          <p:spPr>
            <a:xfrm rot="2886204">
              <a:off x="7628626" y="2675524"/>
              <a:ext cx="1703306" cy="444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FLEXIBILIDAD</a:t>
              </a:r>
              <a:endParaRPr lang="es-CL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A5FF86-678B-4018-98C0-6E3085C4CA22}"/>
                </a:ext>
              </a:extLst>
            </p:cNvPr>
            <p:cNvSpPr txBox="1"/>
            <p:nvPr/>
          </p:nvSpPr>
          <p:spPr>
            <a:xfrm>
              <a:off x="3642271" y="5863408"/>
              <a:ext cx="5790394" cy="378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TRANSPARENCIA Y RENDICIÓN DE CUENTAS</a:t>
              </a:r>
              <a:endParaRPr lang="es-CL" sz="1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31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309729" y="1181187"/>
            <a:ext cx="6934200" cy="175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•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Eliminar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barreras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acceso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•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Reducir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burocracia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•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Acercar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la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ciudadanía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CF33F-F812-4E7C-A859-C64734B90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19" y="252417"/>
            <a:ext cx="2502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Accesibilidad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B8379DA1-C964-46FB-BE07-234A0BC6E0C9}"/>
              </a:ext>
            </a:extLst>
          </p:cNvPr>
          <p:cNvPicPr/>
          <p:nvPr/>
        </p:nvPicPr>
        <p:blipFill rotWithShape="1">
          <a:blip r:embed="rId2"/>
          <a:srcRect r="92023"/>
          <a:stretch/>
        </p:blipFill>
        <p:spPr bwMode="auto">
          <a:xfrm>
            <a:off x="0" y="1"/>
            <a:ext cx="96981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6AB5B-E60A-45D6-8A11-BC72F26E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838" y="2977037"/>
            <a:ext cx="5524741" cy="28633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B1DC02B-B7FB-4C7F-8542-DA782EFA6B9D}"/>
              </a:ext>
            </a:extLst>
          </p:cNvPr>
          <p:cNvGrpSpPr/>
          <p:nvPr/>
        </p:nvGrpSpPr>
        <p:grpSpPr>
          <a:xfrm>
            <a:off x="9195420" y="3793"/>
            <a:ext cx="2996580" cy="2115116"/>
            <a:chOff x="3159363" y="1318403"/>
            <a:chExt cx="6795619" cy="4996575"/>
          </a:xfrm>
        </p:grpSpPr>
        <p:sp>
          <p:nvSpPr>
            <p:cNvPr id="9" name="AutoShape 32">
              <a:extLst>
                <a:ext uri="{FF2B5EF4-FFF2-40B4-BE49-F238E27FC236}">
                  <a16:creationId xmlns:a16="http://schemas.microsoft.com/office/drawing/2014/main" id="{A168987C-C643-4728-BC8B-4C5F62A82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1318403"/>
              <a:ext cx="6408740" cy="309721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35">
              <a:extLst>
                <a:ext uri="{FF2B5EF4-FFF2-40B4-BE49-F238E27FC236}">
                  <a16:creationId xmlns:a16="http://schemas.microsoft.com/office/drawing/2014/main" id="{8F2DCA90-D6D4-4211-A2E9-098369BE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574" y="2062889"/>
              <a:ext cx="1800226" cy="1497921"/>
            </a:xfrm>
            <a:prstGeom prst="ellipse">
              <a:avLst/>
            </a:prstGeom>
            <a:solidFill>
              <a:srgbClr val="7014D6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Candara" pitchFamily="34" charset="0"/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DD4D5E33-E37D-49BC-AFEF-70AEDEA51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461" y="2958136"/>
              <a:ext cx="1684505" cy="1444730"/>
            </a:xfrm>
            <a:prstGeom prst="ellipse">
              <a:avLst/>
            </a:prstGeom>
            <a:solidFill>
              <a:srgbClr val="00B0F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63DC0B49-5481-499F-A2B0-534FC7DD9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212" y="3489820"/>
              <a:ext cx="1564860" cy="386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andara" pitchFamily="34" charset="0"/>
                </a:rPr>
                <a:t>PARTICIPACIÓN</a:t>
              </a: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CC6775B5-392B-4A88-9676-5E419B7D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792" y="2878434"/>
              <a:ext cx="1737246" cy="1444730"/>
            </a:xfrm>
            <a:prstGeom prst="ellipse">
              <a:avLst/>
            </a:prstGeom>
            <a:solidFill>
              <a:srgbClr val="FFFF00">
                <a:alpha val="2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91117E88-55FB-4B25-8C0E-654FFBA13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468" y="3443081"/>
              <a:ext cx="1613124" cy="386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andara" pitchFamily="34" charset="0"/>
                </a:rPr>
                <a:t>COLABORACIÓN</a:t>
              </a:r>
            </a:p>
          </p:txBody>
        </p:sp>
        <p:sp>
          <p:nvSpPr>
            <p:cNvPr id="15" name="Rectangle 42">
              <a:extLst>
                <a:ext uri="{FF2B5EF4-FFF2-40B4-BE49-F238E27FC236}">
                  <a16:creationId xmlns:a16="http://schemas.microsoft.com/office/drawing/2014/main" id="{1F140458-AC46-46B0-9FE1-3846598A5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4395923"/>
              <a:ext cx="6408740" cy="64928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>
                  <a:latin typeface="Calibri" pitchFamily="34" charset="0"/>
                </a:rPr>
                <a:t>ARQUITECTURA  ABIERTA</a:t>
              </a:r>
            </a:p>
          </p:txBody>
        </p:sp>
        <p:sp>
          <p:nvSpPr>
            <p:cNvPr id="16" name="Rectangle 43">
              <a:extLst>
                <a:ext uri="{FF2B5EF4-FFF2-40B4-BE49-F238E27FC236}">
                  <a16:creationId xmlns:a16="http://schemas.microsoft.com/office/drawing/2014/main" id="{283AADC2-6186-4A50-8407-6B4635015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5045210"/>
              <a:ext cx="6408740" cy="6492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alibri" pitchFamily="34" charset="0"/>
                </a:rPr>
                <a:t>DATOS ABIERTOS</a:t>
              </a:r>
            </a:p>
          </p:txBody>
        </p:sp>
        <p:sp>
          <p:nvSpPr>
            <p:cNvPr id="17" name="Rectangle 46">
              <a:extLst>
                <a:ext uri="{FF2B5EF4-FFF2-40B4-BE49-F238E27FC236}">
                  <a16:creationId xmlns:a16="http://schemas.microsoft.com/office/drawing/2014/main" id="{A41A410C-A1B4-49CC-9950-5F3933D52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324" y="2507348"/>
              <a:ext cx="1667064" cy="386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andara" pitchFamily="34" charset="0"/>
                </a:rPr>
                <a:t>TRANSPARENCIA</a:t>
              </a:r>
            </a:p>
          </p:txBody>
        </p:sp>
        <p:sp>
          <p:nvSpPr>
            <p:cNvPr id="18" name="Text Box 51">
              <a:extLst>
                <a:ext uri="{FF2B5EF4-FFF2-40B4-BE49-F238E27FC236}">
                  <a16:creationId xmlns:a16="http://schemas.microsoft.com/office/drawing/2014/main" id="{4BA7BB7D-F01B-4F36-8B9B-37734D0DE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0757" y="3156832"/>
              <a:ext cx="1232631" cy="7270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 Black" pitchFamily="34" charset="0"/>
                </a:rPr>
                <a:t>GA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E06E4D-2910-4672-A3DC-7BB8B7906101}"/>
                </a:ext>
              </a:extLst>
            </p:cNvPr>
            <p:cNvSpPr txBox="1"/>
            <p:nvPr/>
          </p:nvSpPr>
          <p:spPr>
            <a:xfrm rot="18929580">
              <a:off x="3159363" y="2647969"/>
              <a:ext cx="2469081" cy="54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ACCESIBILIDAD</a:t>
              </a:r>
              <a:endParaRPr lang="es-CL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5F1DCE-73C1-4C1C-B47A-E4EBB395934C}"/>
                </a:ext>
              </a:extLst>
            </p:cNvPr>
            <p:cNvSpPr txBox="1"/>
            <p:nvPr/>
          </p:nvSpPr>
          <p:spPr>
            <a:xfrm rot="2506850">
              <a:off x="7369341" y="2625109"/>
              <a:ext cx="2221880" cy="54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FLEXIBILIDAD</a:t>
              </a:r>
              <a:endParaRPr lang="es-CL" sz="900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88BF18-E57E-4BC0-8876-414DDE4CA939}"/>
                </a:ext>
              </a:extLst>
            </p:cNvPr>
            <p:cNvSpPr txBox="1"/>
            <p:nvPr/>
          </p:nvSpPr>
          <p:spPr>
            <a:xfrm>
              <a:off x="3705214" y="5769680"/>
              <a:ext cx="6249768" cy="54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TRANSPARENCIA Y RENDICIÓN DE CUENTAS</a:t>
              </a:r>
              <a:endParaRPr lang="es-CL" sz="9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62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090669" y="1118979"/>
            <a:ext cx="94745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Responder 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nuevas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demandas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ideas y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necesidades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Participación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ciudadana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vinculante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incidente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Colaboración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los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actores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Hackatones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10C5F-AA9D-467B-B761-241B85FFE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8888" y="157174"/>
            <a:ext cx="7772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Flexibilidad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533BB1BE-EDBD-4525-BB71-0CE725F0CB87}"/>
              </a:ext>
            </a:extLst>
          </p:cNvPr>
          <p:cNvPicPr/>
          <p:nvPr/>
        </p:nvPicPr>
        <p:blipFill rotWithShape="1">
          <a:blip r:embed="rId2"/>
          <a:srcRect r="92023"/>
          <a:stretch/>
        </p:blipFill>
        <p:spPr bwMode="auto">
          <a:xfrm>
            <a:off x="0" y="1"/>
            <a:ext cx="96981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4B2536-C3F4-481F-B8CD-7E272D9AE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021" y="3057971"/>
            <a:ext cx="4804553" cy="36781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4C1A822-3E5D-4982-B051-CA1CD417C34C}"/>
              </a:ext>
            </a:extLst>
          </p:cNvPr>
          <p:cNvGrpSpPr/>
          <p:nvPr/>
        </p:nvGrpSpPr>
        <p:grpSpPr>
          <a:xfrm>
            <a:off x="9195420" y="99450"/>
            <a:ext cx="2996580" cy="2115116"/>
            <a:chOff x="3159363" y="1318403"/>
            <a:chExt cx="6795619" cy="4996575"/>
          </a:xfrm>
        </p:grpSpPr>
        <p:sp>
          <p:nvSpPr>
            <p:cNvPr id="25" name="AutoShape 32">
              <a:extLst>
                <a:ext uri="{FF2B5EF4-FFF2-40B4-BE49-F238E27FC236}">
                  <a16:creationId xmlns:a16="http://schemas.microsoft.com/office/drawing/2014/main" id="{18F9D8E6-7666-4E92-ADED-A249392C6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1318403"/>
              <a:ext cx="6408740" cy="309721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35">
              <a:extLst>
                <a:ext uri="{FF2B5EF4-FFF2-40B4-BE49-F238E27FC236}">
                  <a16:creationId xmlns:a16="http://schemas.microsoft.com/office/drawing/2014/main" id="{BAF36534-B171-4599-BAF9-1845F9F06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574" y="2062889"/>
              <a:ext cx="1800226" cy="1497921"/>
            </a:xfrm>
            <a:prstGeom prst="ellipse">
              <a:avLst/>
            </a:prstGeom>
            <a:solidFill>
              <a:srgbClr val="7014D6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Candara" pitchFamily="34" charset="0"/>
              </a:endParaRPr>
            </a:p>
          </p:txBody>
        </p:sp>
        <p:sp>
          <p:nvSpPr>
            <p:cNvPr id="27" name="Oval 33">
              <a:extLst>
                <a:ext uri="{FF2B5EF4-FFF2-40B4-BE49-F238E27FC236}">
                  <a16:creationId xmlns:a16="http://schemas.microsoft.com/office/drawing/2014/main" id="{794EC3FB-D02F-454B-94A1-2D0B169D7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461" y="2958136"/>
              <a:ext cx="1684505" cy="1444730"/>
            </a:xfrm>
            <a:prstGeom prst="ellipse">
              <a:avLst/>
            </a:prstGeom>
            <a:solidFill>
              <a:srgbClr val="00B0F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38">
              <a:extLst>
                <a:ext uri="{FF2B5EF4-FFF2-40B4-BE49-F238E27FC236}">
                  <a16:creationId xmlns:a16="http://schemas.microsoft.com/office/drawing/2014/main" id="{1A40E2CC-5AF7-43A2-8186-5D718AF7E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212" y="3489820"/>
              <a:ext cx="1564860" cy="386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andara" pitchFamily="34" charset="0"/>
                </a:rPr>
                <a:t>PARTICIPACIÓN</a:t>
              </a:r>
            </a:p>
          </p:txBody>
        </p:sp>
        <p:sp>
          <p:nvSpPr>
            <p:cNvPr id="29" name="Oval 36">
              <a:extLst>
                <a:ext uri="{FF2B5EF4-FFF2-40B4-BE49-F238E27FC236}">
                  <a16:creationId xmlns:a16="http://schemas.microsoft.com/office/drawing/2014/main" id="{7BF47469-816A-4328-99A4-17F2BE7EF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792" y="2878434"/>
              <a:ext cx="1737246" cy="1444730"/>
            </a:xfrm>
            <a:prstGeom prst="ellipse">
              <a:avLst/>
            </a:prstGeom>
            <a:solidFill>
              <a:srgbClr val="FFFF00">
                <a:alpha val="2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30" name="Rectangle 39">
              <a:extLst>
                <a:ext uri="{FF2B5EF4-FFF2-40B4-BE49-F238E27FC236}">
                  <a16:creationId xmlns:a16="http://schemas.microsoft.com/office/drawing/2014/main" id="{8F8AACE7-5F5C-4981-A7A6-C7957CE71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468" y="3443081"/>
              <a:ext cx="1613124" cy="386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andara" pitchFamily="34" charset="0"/>
                </a:rPr>
                <a:t>COLABORACIÓN</a:t>
              </a:r>
            </a:p>
          </p:txBody>
        </p:sp>
        <p:sp>
          <p:nvSpPr>
            <p:cNvPr id="31" name="Rectangle 42">
              <a:extLst>
                <a:ext uri="{FF2B5EF4-FFF2-40B4-BE49-F238E27FC236}">
                  <a16:creationId xmlns:a16="http://schemas.microsoft.com/office/drawing/2014/main" id="{6660C301-6206-4500-8EB6-2B42B6623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4395923"/>
              <a:ext cx="6408740" cy="64928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>
                  <a:latin typeface="Calibri" pitchFamily="34" charset="0"/>
                </a:rPr>
                <a:t>ARQUITECTURA  ABIERTA</a:t>
              </a:r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6D6B96A5-73EA-412D-8E14-3D743530E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5045210"/>
              <a:ext cx="6408740" cy="6492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alibri" pitchFamily="34" charset="0"/>
                </a:rPr>
                <a:t>DATOS ABIERTOS</a:t>
              </a:r>
            </a:p>
          </p:txBody>
        </p:sp>
        <p:sp>
          <p:nvSpPr>
            <p:cNvPr id="33" name="Rectangle 46">
              <a:extLst>
                <a:ext uri="{FF2B5EF4-FFF2-40B4-BE49-F238E27FC236}">
                  <a16:creationId xmlns:a16="http://schemas.microsoft.com/office/drawing/2014/main" id="{B179F80E-349E-41BD-8B36-08BFDCE82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324" y="2507348"/>
              <a:ext cx="1667064" cy="386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andara" pitchFamily="34" charset="0"/>
                </a:rPr>
                <a:t>TRANSPARENCIA</a:t>
              </a:r>
            </a:p>
          </p:txBody>
        </p:sp>
        <p:sp>
          <p:nvSpPr>
            <p:cNvPr id="34" name="Text Box 51">
              <a:extLst>
                <a:ext uri="{FF2B5EF4-FFF2-40B4-BE49-F238E27FC236}">
                  <a16:creationId xmlns:a16="http://schemas.microsoft.com/office/drawing/2014/main" id="{EBDCCF09-8A62-4D58-95EB-58DBFA50C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0757" y="3156832"/>
              <a:ext cx="1232631" cy="7270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 Black" pitchFamily="34" charset="0"/>
                </a:rPr>
                <a:t>GA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0391E6-6CFD-4E95-8F2C-C51ACC386ACE}"/>
                </a:ext>
              </a:extLst>
            </p:cNvPr>
            <p:cNvSpPr txBox="1"/>
            <p:nvPr/>
          </p:nvSpPr>
          <p:spPr>
            <a:xfrm rot="18929580">
              <a:off x="3159363" y="2647969"/>
              <a:ext cx="2469081" cy="54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ACCESIBILIDAD</a:t>
              </a:r>
              <a:endParaRPr lang="es-CL" sz="900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10BB07-AD52-4F0A-8D56-107B2141C01F}"/>
                </a:ext>
              </a:extLst>
            </p:cNvPr>
            <p:cNvSpPr txBox="1"/>
            <p:nvPr/>
          </p:nvSpPr>
          <p:spPr>
            <a:xfrm rot="2506850">
              <a:off x="7369341" y="2625109"/>
              <a:ext cx="2221880" cy="54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FLEXIBILIDAD</a:t>
              </a:r>
              <a:endParaRPr lang="es-CL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EFCF26-5742-4A37-A94D-7A64F0B5722D}"/>
                </a:ext>
              </a:extLst>
            </p:cNvPr>
            <p:cNvSpPr txBox="1"/>
            <p:nvPr/>
          </p:nvSpPr>
          <p:spPr>
            <a:xfrm>
              <a:off x="3705214" y="5769680"/>
              <a:ext cx="6249768" cy="54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TRANSPARENCIA Y RENDICIÓN DE CUENTAS</a:t>
              </a:r>
              <a:endParaRPr lang="es-CL" sz="9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70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59510" y="694121"/>
            <a:ext cx="7893586" cy="190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•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Difundir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/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disponibilizar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sobre las actividades y decisiones con información abierta y actualizada (datos abiertos).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Rendir cuentas.</a:t>
            </a:r>
          </a:p>
          <a:p>
            <a:pPr>
              <a:lnSpc>
                <a:spcPct val="120000"/>
              </a:lnSpc>
              <a:defRPr/>
            </a:pPr>
            <a:endParaRPr lang="es-CL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6D75F-9D6D-4B58-A6B1-4A424835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67" y="153102"/>
            <a:ext cx="7845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</a:t>
            </a:r>
            <a:r>
              <a:rPr lang="es-CL" sz="2000" b="1" u="sng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ransparencia</a:t>
            </a:r>
            <a:r>
              <a:rPr lang="es-CL" sz="20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acceso a la información y rendición de cuentas</a:t>
            </a:r>
            <a:endParaRPr lang="en-US" sz="2000" b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BB8FC922-FA23-403A-8DF9-3CC57B679C62}"/>
              </a:ext>
            </a:extLst>
          </p:cNvPr>
          <p:cNvPicPr/>
          <p:nvPr/>
        </p:nvPicPr>
        <p:blipFill rotWithShape="1">
          <a:blip r:embed="rId3"/>
          <a:srcRect r="92023"/>
          <a:stretch/>
        </p:blipFill>
        <p:spPr bwMode="auto">
          <a:xfrm>
            <a:off x="0" y="1"/>
            <a:ext cx="96981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75A905C-3644-4FDF-8321-8B995F7A03CD}"/>
              </a:ext>
            </a:extLst>
          </p:cNvPr>
          <p:cNvGrpSpPr/>
          <p:nvPr/>
        </p:nvGrpSpPr>
        <p:grpSpPr>
          <a:xfrm>
            <a:off x="9227165" y="0"/>
            <a:ext cx="2996580" cy="2115116"/>
            <a:chOff x="3159363" y="1318403"/>
            <a:chExt cx="6795619" cy="4996575"/>
          </a:xfrm>
        </p:grpSpPr>
        <p:sp>
          <p:nvSpPr>
            <p:cNvPr id="9" name="AutoShape 32">
              <a:extLst>
                <a:ext uri="{FF2B5EF4-FFF2-40B4-BE49-F238E27FC236}">
                  <a16:creationId xmlns:a16="http://schemas.microsoft.com/office/drawing/2014/main" id="{66866CAF-DA9C-4159-9B69-AF1DB1E3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1318403"/>
              <a:ext cx="6408740" cy="3097214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35">
              <a:extLst>
                <a:ext uri="{FF2B5EF4-FFF2-40B4-BE49-F238E27FC236}">
                  <a16:creationId xmlns:a16="http://schemas.microsoft.com/office/drawing/2014/main" id="{70B679F8-CD28-4A73-AC50-9EB129E0C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574" y="2062889"/>
              <a:ext cx="1800226" cy="1497921"/>
            </a:xfrm>
            <a:prstGeom prst="ellipse">
              <a:avLst/>
            </a:prstGeom>
            <a:solidFill>
              <a:srgbClr val="7014D6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latin typeface="Candara" pitchFamily="34" charset="0"/>
              </a:endParaRPr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10FFF0B3-A8D7-4CB7-918B-0E052DE5D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461" y="2958136"/>
              <a:ext cx="1684505" cy="1444730"/>
            </a:xfrm>
            <a:prstGeom prst="ellipse">
              <a:avLst/>
            </a:prstGeom>
            <a:solidFill>
              <a:srgbClr val="00B0F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00C8B60F-0ACF-485E-8387-96AD53BB8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212" y="3489820"/>
              <a:ext cx="1564860" cy="386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andara" pitchFamily="34" charset="0"/>
                </a:rPr>
                <a:t>PARTICIPACIÓN</a:t>
              </a: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27DBA532-85CA-4CD7-9E6A-B74B5C661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792" y="2878434"/>
              <a:ext cx="1737246" cy="1444730"/>
            </a:xfrm>
            <a:prstGeom prst="ellipse">
              <a:avLst/>
            </a:prstGeom>
            <a:solidFill>
              <a:srgbClr val="FFFF00">
                <a:alpha val="2588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96740862-3A32-4F1A-8294-E1986924A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468" y="3443081"/>
              <a:ext cx="1613124" cy="386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andara" pitchFamily="34" charset="0"/>
                </a:rPr>
                <a:t>COLABORACIÓN</a:t>
              </a:r>
            </a:p>
          </p:txBody>
        </p:sp>
        <p:sp>
          <p:nvSpPr>
            <p:cNvPr id="15" name="Rectangle 42">
              <a:extLst>
                <a:ext uri="{FF2B5EF4-FFF2-40B4-BE49-F238E27FC236}">
                  <a16:creationId xmlns:a16="http://schemas.microsoft.com/office/drawing/2014/main" id="{FF8E519E-CC35-416B-BB89-C8E7B52C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4395923"/>
              <a:ext cx="6408740" cy="64928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 dirty="0">
                  <a:latin typeface="Calibri" pitchFamily="34" charset="0"/>
                </a:rPr>
                <a:t>ARQUITECTURA  ABIERTA</a:t>
              </a:r>
            </a:p>
          </p:txBody>
        </p:sp>
        <p:sp>
          <p:nvSpPr>
            <p:cNvPr id="16" name="Rectangle 43">
              <a:extLst>
                <a:ext uri="{FF2B5EF4-FFF2-40B4-BE49-F238E27FC236}">
                  <a16:creationId xmlns:a16="http://schemas.microsoft.com/office/drawing/2014/main" id="{5335E13A-604C-4BD1-87F6-EF5D5B9B0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875" y="5045210"/>
              <a:ext cx="6408740" cy="6492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1">
                  <a:latin typeface="Calibri" pitchFamily="34" charset="0"/>
                </a:rPr>
                <a:t>DATOS ABIERTOS</a:t>
              </a:r>
            </a:p>
          </p:txBody>
        </p:sp>
        <p:sp>
          <p:nvSpPr>
            <p:cNvPr id="17" name="Rectangle 46">
              <a:extLst>
                <a:ext uri="{FF2B5EF4-FFF2-40B4-BE49-F238E27FC236}">
                  <a16:creationId xmlns:a16="http://schemas.microsoft.com/office/drawing/2014/main" id="{DB3F989C-498B-4CDE-A850-D1A0A17C0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324" y="2507348"/>
              <a:ext cx="1667064" cy="386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andara" pitchFamily="34" charset="0"/>
                </a:rPr>
                <a:t>TRANSPARENCIA</a:t>
              </a:r>
            </a:p>
          </p:txBody>
        </p:sp>
        <p:sp>
          <p:nvSpPr>
            <p:cNvPr id="18" name="Text Box 51">
              <a:extLst>
                <a:ext uri="{FF2B5EF4-FFF2-40B4-BE49-F238E27FC236}">
                  <a16:creationId xmlns:a16="http://schemas.microsoft.com/office/drawing/2014/main" id="{4B15AB26-99FD-49F3-AC3D-BFE4FA057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0757" y="3156832"/>
              <a:ext cx="1232631" cy="7270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 Black" pitchFamily="34" charset="0"/>
                </a:rPr>
                <a:t>GA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2B2AFF-10FC-41D0-97C9-83D47C608EC3}"/>
                </a:ext>
              </a:extLst>
            </p:cNvPr>
            <p:cNvSpPr txBox="1"/>
            <p:nvPr/>
          </p:nvSpPr>
          <p:spPr>
            <a:xfrm rot="18929580">
              <a:off x="3159363" y="2647969"/>
              <a:ext cx="2469081" cy="54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2060"/>
                  </a:solidFill>
                </a:rPr>
                <a:t>ACCESIBILIDAD</a:t>
              </a:r>
              <a:endParaRPr lang="es-CL" sz="900" b="1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67BBB-1E6A-4C47-AF79-A53143B0B6C3}"/>
                </a:ext>
              </a:extLst>
            </p:cNvPr>
            <p:cNvSpPr txBox="1"/>
            <p:nvPr/>
          </p:nvSpPr>
          <p:spPr>
            <a:xfrm rot="2506850">
              <a:off x="7369341" y="2625109"/>
              <a:ext cx="2221880" cy="54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FLEXIBILIDAD</a:t>
              </a:r>
              <a:endParaRPr lang="es-CL" sz="900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EA8664-39B8-4527-AB73-4F4DA00275AB}"/>
                </a:ext>
              </a:extLst>
            </p:cNvPr>
            <p:cNvSpPr txBox="1"/>
            <p:nvPr/>
          </p:nvSpPr>
          <p:spPr>
            <a:xfrm>
              <a:off x="3705214" y="5769680"/>
              <a:ext cx="6249768" cy="54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TRANSPARENCIA Y RENDICIÓN DE CUENTAS</a:t>
              </a:r>
              <a:endParaRPr lang="es-CL" sz="9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9AD1E0-CBEB-431E-AA3E-680F05684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368" y="2099420"/>
            <a:ext cx="6480498" cy="40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C44F4B-4C66-457D-B888-2AF8CF56C4F3}"/>
              </a:ext>
            </a:extLst>
          </p:cNvPr>
          <p:cNvPicPr/>
          <p:nvPr/>
        </p:nvPicPr>
        <p:blipFill rotWithShape="1">
          <a:blip r:embed="rId3"/>
          <a:srcRect r="92023"/>
          <a:stretch/>
        </p:blipFill>
        <p:spPr bwMode="auto">
          <a:xfrm>
            <a:off x="0" y="1"/>
            <a:ext cx="96981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nternet es un derecho humano | Neurona Digital Mag">
            <a:extLst>
              <a:ext uri="{FF2B5EF4-FFF2-40B4-BE49-F238E27FC236}">
                <a16:creationId xmlns:a16="http://schemas.microsoft.com/office/drawing/2014/main" id="{04AB89E8-3E6B-4275-8629-42F171BC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7" y="0"/>
            <a:ext cx="5126183" cy="19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011C00-283A-405B-A49C-9F2BE1DC65CE}"/>
              </a:ext>
            </a:extLst>
          </p:cNvPr>
          <p:cNvSpPr/>
          <p:nvPr/>
        </p:nvSpPr>
        <p:spPr>
          <a:xfrm>
            <a:off x="6236207" y="384309"/>
            <a:ext cx="485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  <a:latin typeface="Arial" panose="020B0604020202020204" pitchFamily="34" charset="0"/>
              </a:rPr>
              <a:t>El acceso a Internet está reconocido como un derecho humano por parte de la Organización de las Naciones Unidas (ONU)</a:t>
            </a:r>
            <a:endParaRPr lang="es-CL" sz="1800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75AB1-F9B7-4084-9FA0-016673784437}"/>
              </a:ext>
            </a:extLst>
          </p:cNvPr>
          <p:cNvSpPr/>
          <p:nvPr/>
        </p:nvSpPr>
        <p:spPr>
          <a:xfrm>
            <a:off x="1648968" y="2361865"/>
            <a:ext cx="9442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/>
              <a:t>Chile es el país con mayor proporción de conexiones a Internet de Latinoamérica</a:t>
            </a:r>
          </a:p>
        </p:txBody>
      </p:sp>
      <p:pic>
        <p:nvPicPr>
          <p:cNvPr id="1030" name="Picture 6" descr="estadisticas-de-la-situacion-digital-de-chile-2020-2021">
            <a:extLst>
              <a:ext uri="{FF2B5EF4-FFF2-40B4-BE49-F238E27FC236}">
                <a16:creationId xmlns:a16="http://schemas.microsoft.com/office/drawing/2014/main" id="{D7C3A84C-3626-42A1-8DC0-79ACC7D2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26" y="3069751"/>
            <a:ext cx="6496974" cy="36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7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>
            <a:extLst>
              <a:ext uri="{FF2B5EF4-FFF2-40B4-BE49-F238E27FC236}">
                <a16:creationId xmlns:a16="http://schemas.microsoft.com/office/drawing/2014/main" id="{D2EC0553-71D7-43DB-90E0-6667FB61E6B1}"/>
              </a:ext>
            </a:extLst>
          </p:cNvPr>
          <p:cNvPicPr/>
          <p:nvPr/>
        </p:nvPicPr>
        <p:blipFill rotWithShape="1">
          <a:blip r:embed="rId2"/>
          <a:srcRect r="92023"/>
          <a:stretch/>
        </p:blipFill>
        <p:spPr bwMode="auto">
          <a:xfrm>
            <a:off x="0" y="1"/>
            <a:ext cx="96981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5D8437-0F40-43A7-8CB7-6495F552745F}"/>
              </a:ext>
            </a:extLst>
          </p:cNvPr>
          <p:cNvSpPr/>
          <p:nvPr/>
        </p:nvSpPr>
        <p:spPr>
          <a:xfrm>
            <a:off x="7294289" y="2967686"/>
            <a:ext cx="42960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  <a:latin typeface="+mj-lt"/>
              </a:rPr>
              <a:t>Una computadora portátil, un smartphone, una </a:t>
            </a:r>
            <a:r>
              <a:rPr lang="es-CL" sz="1800" dirty="0" err="1">
                <a:solidFill>
                  <a:srgbClr val="002060"/>
                </a:solidFill>
                <a:latin typeface="+mj-lt"/>
              </a:rPr>
              <a:t>tablet</a:t>
            </a:r>
            <a:r>
              <a:rPr lang="es-CL" sz="1800" dirty="0">
                <a:solidFill>
                  <a:srgbClr val="002060"/>
                </a:solidFill>
                <a:latin typeface="+mj-lt"/>
              </a:rPr>
              <a:t> y un plan de conexión para los hogares no conectados, con un costo anual inferior al 1% del PIB,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1B6783-CF3C-4005-BD56-BD62EC79E990}"/>
              </a:ext>
            </a:extLst>
          </p:cNvPr>
          <p:cNvSpPr/>
          <p:nvPr/>
        </p:nvSpPr>
        <p:spPr>
          <a:xfrm>
            <a:off x="1391090" y="733871"/>
            <a:ext cx="10199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cap="all" dirty="0">
                <a:solidFill>
                  <a:srgbClr val="002060"/>
                </a:solidFill>
                <a:latin typeface="+mj-lt"/>
              </a:rPr>
              <a:t>LA CEPAL PROPONE UNA CANASTA BÁSICA TECNOLÓGICA</a:t>
            </a:r>
          </a:p>
          <a:p>
            <a:br>
              <a:rPr lang="es-CL" sz="2000" dirty="0">
                <a:solidFill>
                  <a:srgbClr val="002060"/>
                </a:solidFill>
                <a:latin typeface="+mj-lt"/>
              </a:rPr>
            </a:br>
            <a:endParaRPr lang="es-CL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7A1C9-0135-45C3-893B-18DCC70D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66" y="1749534"/>
            <a:ext cx="4898546" cy="33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érica Latina es la región más desigual del mundo. ¿Cómo solucionarlo? |  Foro Económico Mundial">
            <a:extLst>
              <a:ext uri="{FF2B5EF4-FFF2-40B4-BE49-F238E27FC236}">
                <a16:creationId xmlns:a16="http://schemas.microsoft.com/office/drawing/2014/main" id="{2287596D-F7CF-41A6-BE37-3BB88FF1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4954"/>
            <a:ext cx="8953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847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Webinar">
  <a:themeElements>
    <a:clrScheme name="TemaWebina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Webinar">
  <a:themeElements>
    <a:clrScheme name="TemaWebina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313</Words>
  <Application>Microsoft Office PowerPoint</Application>
  <PresentationFormat>Widescreen</PresentationFormat>
  <Paragraphs>68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Candara</vt:lpstr>
      <vt:lpstr>Calibri</vt:lpstr>
      <vt:lpstr>Arial Black</vt:lpstr>
      <vt:lpstr>Helvetica Neue</vt:lpstr>
      <vt:lpstr>Courier New</vt:lpstr>
      <vt:lpstr>Arial</vt:lpstr>
      <vt:lpstr>TemaWebinar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Moira Delano</dc:creator>
  <cp:lastModifiedBy>Alejandra Naser</cp:lastModifiedBy>
  <cp:revision>39</cp:revision>
  <dcterms:modified xsi:type="dcterms:W3CDTF">2021-05-05T14:47:22Z</dcterms:modified>
</cp:coreProperties>
</file>