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510" r:id="rId2"/>
    <p:sldId id="265" r:id="rId3"/>
    <p:sldId id="266" r:id="rId4"/>
    <p:sldId id="512" r:id="rId5"/>
    <p:sldId id="513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CD0D14-ED33-4CE5-A351-224810D2F740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081C6691-9203-4628-AB65-736F5438B88D}">
      <dgm:prSet phldrT="[Texto]"/>
      <dgm:spPr/>
      <dgm:t>
        <a:bodyPr/>
        <a:lstStyle/>
        <a:p>
          <a:r>
            <a:rPr lang="es-ES" b="1" dirty="0"/>
            <a:t>Inversión</a:t>
          </a:r>
          <a:endParaRPr lang="es-CL" b="1" dirty="0"/>
        </a:p>
      </dgm:t>
    </dgm:pt>
    <dgm:pt modelId="{01B4D123-9805-4336-B2C6-E18D60DA6528}" type="parTrans" cxnId="{36BDDE8B-37F5-440D-A972-927C8880DB8D}">
      <dgm:prSet/>
      <dgm:spPr/>
      <dgm:t>
        <a:bodyPr/>
        <a:lstStyle/>
        <a:p>
          <a:endParaRPr lang="es-CL"/>
        </a:p>
      </dgm:t>
    </dgm:pt>
    <dgm:pt modelId="{513CBCD2-258E-4EBC-944A-93E822337DB1}" type="sibTrans" cxnId="{36BDDE8B-37F5-440D-A972-927C8880DB8D}">
      <dgm:prSet/>
      <dgm:spPr/>
      <dgm:t>
        <a:bodyPr/>
        <a:lstStyle/>
        <a:p>
          <a:endParaRPr lang="es-CL"/>
        </a:p>
      </dgm:t>
    </dgm:pt>
    <dgm:pt modelId="{DB926E9B-FA0D-4760-81F5-62EFC11B107C}">
      <dgm:prSet phldrT="[Texto]"/>
      <dgm:spPr/>
      <dgm:t>
        <a:bodyPr/>
        <a:lstStyle/>
        <a:p>
          <a:r>
            <a:rPr lang="es-ES" b="1" dirty="0"/>
            <a:t>Empleo</a:t>
          </a:r>
          <a:endParaRPr lang="es-CL" b="1" dirty="0"/>
        </a:p>
      </dgm:t>
    </dgm:pt>
    <dgm:pt modelId="{AF5E3D23-1BC6-4BAF-9BEC-C49E7D16F00D}" type="parTrans" cxnId="{4AB99EAD-2374-4A2F-B42A-00641D8300F7}">
      <dgm:prSet/>
      <dgm:spPr/>
      <dgm:t>
        <a:bodyPr/>
        <a:lstStyle/>
        <a:p>
          <a:endParaRPr lang="es-CL"/>
        </a:p>
      </dgm:t>
    </dgm:pt>
    <dgm:pt modelId="{C3201240-C9B4-4C72-AA5D-5CA3C9571264}" type="sibTrans" cxnId="{4AB99EAD-2374-4A2F-B42A-00641D8300F7}">
      <dgm:prSet/>
      <dgm:spPr/>
      <dgm:t>
        <a:bodyPr/>
        <a:lstStyle/>
        <a:p>
          <a:endParaRPr lang="es-CL"/>
        </a:p>
      </dgm:t>
    </dgm:pt>
    <dgm:pt modelId="{2CCF5B88-ADE7-4874-B545-852ACE24E87C}">
      <dgm:prSet phldrT="[Texto]"/>
      <dgm:spPr/>
      <dgm:t>
        <a:bodyPr/>
        <a:lstStyle/>
        <a:p>
          <a:r>
            <a:rPr lang="es-ES" b="1" dirty="0"/>
            <a:t>Crecimiento económico</a:t>
          </a:r>
          <a:endParaRPr lang="es-CL" b="1" dirty="0"/>
        </a:p>
      </dgm:t>
    </dgm:pt>
    <dgm:pt modelId="{19112CD9-E9F1-406F-A3C9-D798BFAFF745}" type="parTrans" cxnId="{3E8E57D0-24CC-4E20-814B-96C9866C3E64}">
      <dgm:prSet/>
      <dgm:spPr/>
      <dgm:t>
        <a:bodyPr/>
        <a:lstStyle/>
        <a:p>
          <a:endParaRPr lang="es-CL"/>
        </a:p>
      </dgm:t>
    </dgm:pt>
    <dgm:pt modelId="{2BB5452E-80A9-4525-9033-EFBE0CE5CB77}" type="sibTrans" cxnId="{3E8E57D0-24CC-4E20-814B-96C9866C3E64}">
      <dgm:prSet/>
      <dgm:spPr/>
      <dgm:t>
        <a:bodyPr/>
        <a:lstStyle/>
        <a:p>
          <a:endParaRPr lang="es-CL"/>
        </a:p>
      </dgm:t>
    </dgm:pt>
    <dgm:pt modelId="{DE2F7E7E-F834-4A42-8959-EA68DC88F8B4}" type="pres">
      <dgm:prSet presAssocID="{87CD0D14-ED33-4CE5-A351-224810D2F740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2848C6C9-B277-4BFF-9C4C-0ACD7901E469}" type="pres">
      <dgm:prSet presAssocID="{081C6691-9203-4628-AB65-736F5438B88D}" presName="Accent1" presStyleCnt="0"/>
      <dgm:spPr/>
    </dgm:pt>
    <dgm:pt modelId="{C7191722-F08E-4868-A33E-76827E964294}" type="pres">
      <dgm:prSet presAssocID="{081C6691-9203-4628-AB65-736F5438B88D}" presName="Accent" presStyleLbl="node1" presStyleIdx="0" presStyleCnt="3"/>
      <dgm:spPr/>
    </dgm:pt>
    <dgm:pt modelId="{45150D8F-FC12-49B9-A08C-A70E106F5483}" type="pres">
      <dgm:prSet presAssocID="{081C6691-9203-4628-AB65-736F5438B88D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F8D546-A2BC-470F-ACB9-DA59926660EC}" type="pres">
      <dgm:prSet presAssocID="{DB926E9B-FA0D-4760-81F5-62EFC11B107C}" presName="Accent2" presStyleCnt="0"/>
      <dgm:spPr/>
    </dgm:pt>
    <dgm:pt modelId="{14FEA9B6-C41D-4A3F-9CAD-9CF7E1FC21BD}" type="pres">
      <dgm:prSet presAssocID="{DB926E9B-FA0D-4760-81F5-62EFC11B107C}" presName="Accent" presStyleLbl="node1" presStyleIdx="1" presStyleCnt="3"/>
      <dgm:spPr/>
    </dgm:pt>
    <dgm:pt modelId="{6E427702-5EB3-4364-8001-A07C5F639746}" type="pres">
      <dgm:prSet presAssocID="{DB926E9B-FA0D-4760-81F5-62EFC11B107C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F63ED6-595F-4251-8E8B-AB7FFCA6F078}" type="pres">
      <dgm:prSet presAssocID="{2CCF5B88-ADE7-4874-B545-852ACE24E87C}" presName="Accent3" presStyleCnt="0"/>
      <dgm:spPr/>
    </dgm:pt>
    <dgm:pt modelId="{7BE53B8C-6AD5-4F4E-9259-6E21CA64C528}" type="pres">
      <dgm:prSet presAssocID="{2CCF5B88-ADE7-4874-B545-852ACE24E87C}" presName="Accent" presStyleLbl="node1" presStyleIdx="2" presStyleCnt="3"/>
      <dgm:spPr/>
    </dgm:pt>
    <dgm:pt modelId="{4DE145DC-435E-4CC5-BFF8-0DE4BD7C5D1C}" type="pres">
      <dgm:prSet presAssocID="{2CCF5B88-ADE7-4874-B545-852ACE24E87C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AB99EAD-2374-4A2F-B42A-00641D8300F7}" srcId="{87CD0D14-ED33-4CE5-A351-224810D2F740}" destId="{DB926E9B-FA0D-4760-81F5-62EFC11B107C}" srcOrd="1" destOrd="0" parTransId="{AF5E3D23-1BC6-4BAF-9BEC-C49E7D16F00D}" sibTransId="{C3201240-C9B4-4C72-AA5D-5CA3C9571264}"/>
    <dgm:cxn modelId="{D74797C6-203A-4218-A62F-E76457D76C34}" type="presOf" srcId="{DB926E9B-FA0D-4760-81F5-62EFC11B107C}" destId="{6E427702-5EB3-4364-8001-A07C5F639746}" srcOrd="0" destOrd="0" presId="urn:microsoft.com/office/officeart/2009/layout/CircleArrowProcess"/>
    <dgm:cxn modelId="{3E8E57D0-24CC-4E20-814B-96C9866C3E64}" srcId="{87CD0D14-ED33-4CE5-A351-224810D2F740}" destId="{2CCF5B88-ADE7-4874-B545-852ACE24E87C}" srcOrd="2" destOrd="0" parTransId="{19112CD9-E9F1-406F-A3C9-D798BFAFF745}" sibTransId="{2BB5452E-80A9-4525-9033-EFBE0CE5CB77}"/>
    <dgm:cxn modelId="{9A72BE6D-EA9F-439D-A8A7-C611D3F07D7B}" type="presOf" srcId="{081C6691-9203-4628-AB65-736F5438B88D}" destId="{45150D8F-FC12-49B9-A08C-A70E106F5483}" srcOrd="0" destOrd="0" presId="urn:microsoft.com/office/officeart/2009/layout/CircleArrowProcess"/>
    <dgm:cxn modelId="{2BA53468-8899-4BA2-9D68-3E6D5ECB3E10}" type="presOf" srcId="{87CD0D14-ED33-4CE5-A351-224810D2F740}" destId="{DE2F7E7E-F834-4A42-8959-EA68DC88F8B4}" srcOrd="0" destOrd="0" presId="urn:microsoft.com/office/officeart/2009/layout/CircleArrowProcess"/>
    <dgm:cxn modelId="{09F52B69-3453-4A7F-B673-F93CFF3DFA23}" type="presOf" srcId="{2CCF5B88-ADE7-4874-B545-852ACE24E87C}" destId="{4DE145DC-435E-4CC5-BFF8-0DE4BD7C5D1C}" srcOrd="0" destOrd="0" presId="urn:microsoft.com/office/officeart/2009/layout/CircleArrowProcess"/>
    <dgm:cxn modelId="{36BDDE8B-37F5-440D-A972-927C8880DB8D}" srcId="{87CD0D14-ED33-4CE5-A351-224810D2F740}" destId="{081C6691-9203-4628-AB65-736F5438B88D}" srcOrd="0" destOrd="0" parTransId="{01B4D123-9805-4336-B2C6-E18D60DA6528}" sibTransId="{513CBCD2-258E-4EBC-944A-93E822337DB1}"/>
    <dgm:cxn modelId="{4FF2D1D0-CA98-4984-A682-11E7AFD24EB8}" type="presParOf" srcId="{DE2F7E7E-F834-4A42-8959-EA68DC88F8B4}" destId="{2848C6C9-B277-4BFF-9C4C-0ACD7901E469}" srcOrd="0" destOrd="0" presId="urn:microsoft.com/office/officeart/2009/layout/CircleArrowProcess"/>
    <dgm:cxn modelId="{F27C2A7D-300D-4674-9121-F4EB5D4EB7E6}" type="presParOf" srcId="{2848C6C9-B277-4BFF-9C4C-0ACD7901E469}" destId="{C7191722-F08E-4868-A33E-76827E964294}" srcOrd="0" destOrd="0" presId="urn:microsoft.com/office/officeart/2009/layout/CircleArrowProcess"/>
    <dgm:cxn modelId="{99CCE416-08B8-4733-A321-D89F3FC959EF}" type="presParOf" srcId="{DE2F7E7E-F834-4A42-8959-EA68DC88F8B4}" destId="{45150D8F-FC12-49B9-A08C-A70E106F5483}" srcOrd="1" destOrd="0" presId="urn:microsoft.com/office/officeart/2009/layout/CircleArrowProcess"/>
    <dgm:cxn modelId="{9FAD61DB-1108-4AD1-A6C2-F6D9073718D7}" type="presParOf" srcId="{DE2F7E7E-F834-4A42-8959-EA68DC88F8B4}" destId="{1EF8D546-A2BC-470F-ACB9-DA59926660EC}" srcOrd="2" destOrd="0" presId="urn:microsoft.com/office/officeart/2009/layout/CircleArrowProcess"/>
    <dgm:cxn modelId="{B469B8B7-2CE4-4148-AB63-BF38DD6D5A42}" type="presParOf" srcId="{1EF8D546-A2BC-470F-ACB9-DA59926660EC}" destId="{14FEA9B6-C41D-4A3F-9CAD-9CF7E1FC21BD}" srcOrd="0" destOrd="0" presId="urn:microsoft.com/office/officeart/2009/layout/CircleArrowProcess"/>
    <dgm:cxn modelId="{84D02B3A-63F7-4254-965F-EF65D10CC66B}" type="presParOf" srcId="{DE2F7E7E-F834-4A42-8959-EA68DC88F8B4}" destId="{6E427702-5EB3-4364-8001-A07C5F639746}" srcOrd="3" destOrd="0" presId="urn:microsoft.com/office/officeart/2009/layout/CircleArrowProcess"/>
    <dgm:cxn modelId="{859A52D8-0602-40AF-922B-7344C04FE4A1}" type="presParOf" srcId="{DE2F7E7E-F834-4A42-8959-EA68DC88F8B4}" destId="{B6F63ED6-595F-4251-8E8B-AB7FFCA6F078}" srcOrd="4" destOrd="0" presId="urn:microsoft.com/office/officeart/2009/layout/CircleArrowProcess"/>
    <dgm:cxn modelId="{45707975-903A-4263-8BE3-784DB3073F78}" type="presParOf" srcId="{B6F63ED6-595F-4251-8E8B-AB7FFCA6F078}" destId="{7BE53B8C-6AD5-4F4E-9259-6E21CA64C528}" srcOrd="0" destOrd="0" presId="urn:microsoft.com/office/officeart/2009/layout/CircleArrowProcess"/>
    <dgm:cxn modelId="{0B426A17-9CA9-4F23-97ED-7236CDDBA83E}" type="presParOf" srcId="{DE2F7E7E-F834-4A42-8959-EA68DC88F8B4}" destId="{4DE145DC-435E-4CC5-BFF8-0DE4BD7C5D1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91722-F08E-4868-A33E-76827E964294}">
      <dsp:nvSpPr>
        <dsp:cNvPr id="0" name=""/>
        <dsp:cNvSpPr/>
      </dsp:nvSpPr>
      <dsp:spPr>
        <a:xfrm>
          <a:off x="1198485" y="0"/>
          <a:ext cx="1776448" cy="177671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150D8F-FC12-49B9-A08C-A70E106F5483}">
      <dsp:nvSpPr>
        <dsp:cNvPr id="0" name=""/>
        <dsp:cNvSpPr/>
      </dsp:nvSpPr>
      <dsp:spPr>
        <a:xfrm>
          <a:off x="1591138" y="641449"/>
          <a:ext cx="987137" cy="493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/>
            <a:t>Inversión</a:t>
          </a:r>
          <a:endParaRPr lang="es-CL" sz="1500" b="1" kern="1200" dirty="0"/>
        </a:p>
      </dsp:txBody>
      <dsp:txXfrm>
        <a:off x="1591138" y="641449"/>
        <a:ext cx="987137" cy="493450"/>
      </dsp:txXfrm>
    </dsp:sp>
    <dsp:sp modelId="{14FEA9B6-C41D-4A3F-9CAD-9CF7E1FC21BD}">
      <dsp:nvSpPr>
        <dsp:cNvPr id="0" name=""/>
        <dsp:cNvSpPr/>
      </dsp:nvSpPr>
      <dsp:spPr>
        <a:xfrm>
          <a:off x="705082" y="1020856"/>
          <a:ext cx="1776448" cy="177671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427702-5EB3-4364-8001-A07C5F639746}">
      <dsp:nvSpPr>
        <dsp:cNvPr id="0" name=""/>
        <dsp:cNvSpPr/>
      </dsp:nvSpPr>
      <dsp:spPr>
        <a:xfrm>
          <a:off x="1099737" y="1668210"/>
          <a:ext cx="987137" cy="493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/>
            <a:t>Empleo</a:t>
          </a:r>
          <a:endParaRPr lang="es-CL" sz="1500" b="1" kern="1200" dirty="0"/>
        </a:p>
      </dsp:txBody>
      <dsp:txXfrm>
        <a:off x="1099737" y="1668210"/>
        <a:ext cx="987137" cy="493450"/>
      </dsp:txXfrm>
    </dsp:sp>
    <dsp:sp modelId="{7BE53B8C-6AD5-4F4E-9259-6E21CA64C528}">
      <dsp:nvSpPr>
        <dsp:cNvPr id="0" name=""/>
        <dsp:cNvSpPr/>
      </dsp:nvSpPr>
      <dsp:spPr>
        <a:xfrm>
          <a:off x="1324921" y="2163876"/>
          <a:ext cx="1526244" cy="152685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E145DC-435E-4CC5-BFF8-0DE4BD7C5D1C}">
      <dsp:nvSpPr>
        <dsp:cNvPr id="0" name=""/>
        <dsp:cNvSpPr/>
      </dsp:nvSpPr>
      <dsp:spPr>
        <a:xfrm>
          <a:off x="1593473" y="2696448"/>
          <a:ext cx="987137" cy="493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/>
            <a:t>Crecimiento económico</a:t>
          </a:r>
          <a:endParaRPr lang="es-CL" sz="1500" b="1" kern="1200" dirty="0"/>
        </a:p>
      </dsp:txBody>
      <dsp:txXfrm>
        <a:off x="1593473" y="2696448"/>
        <a:ext cx="987137" cy="493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9C4C8-1AAA-4F7F-A1C1-921B21CE1717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49BA1-D0F6-4102-893E-5CB4D5CFD97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31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343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AAF5C6-F7F6-4B0C-A700-09798E80E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2BCE8E-CE43-4A06-8E43-63523D11E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FAC476-BF58-4B2A-8E17-66C55AA51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9D7-E81D-41B7-9F1E-FB5CFC979F27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F5F3D4-9E12-4B7B-92CD-467C3224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027FBD-4E81-4510-9A65-CA282F2E4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9919-829D-43DC-A049-A23CA1967C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1727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D97682-835B-409B-99CA-9534DADC7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A93CBA9-9B4B-4E7E-ABB1-0BF66FFF8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F34B70-24E2-452B-AA11-96ED1FAB4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9D7-E81D-41B7-9F1E-FB5CFC979F27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E20B1-BEAB-4CCE-9AAB-B6ADA703D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A4A502-A4B3-401D-9E1C-5DDDAAF58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9919-829D-43DC-A049-A23CA1967C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883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FEBC59-9A39-45C8-9EF8-7773BC6A79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56AE2B-E462-4EF7-8E53-E213717BA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5B70D9-308B-4FD1-BE90-09D52273A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9D7-E81D-41B7-9F1E-FB5CFC979F27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4B6AAD-F2F1-4333-A781-DD562122F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050685-6AD5-4196-9C4C-DDB749AA7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9919-829D-43DC-A049-A23CA1967C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1999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tx">
  <p:cSld name="1_Título y objetos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845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817E9D-A04F-4904-BF1B-6C4A71C44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54A77F-36E0-45B6-8635-1A9BF6F34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DBA89B-54FD-4AC9-A308-CF3113703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9D7-E81D-41B7-9F1E-FB5CFC979F27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40B832-D94D-4D7E-802F-B18F31FD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E18B47-D411-4F30-8DF0-1FE54364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9919-829D-43DC-A049-A23CA1967C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185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68F4BB-5569-4508-9B8C-ABE8C604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723B3C-55A4-4680-8AC8-0A1ADFFF6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B6CB6D-B586-4C9E-914A-4093E9A5F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9D7-E81D-41B7-9F1E-FB5CFC979F27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54978-AE4E-44CE-A9A9-05B877A13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484095-4DD9-447F-B338-9A29583B8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9919-829D-43DC-A049-A23CA1967C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158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360FB-3D40-45A3-85D4-2E13B9E3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D1FDF4-5936-4530-BE7B-A5F6B697D4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F7CBB3-21B2-4EDC-BB84-770B6CBE0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FE9D97-8C53-465F-869B-5DE904D05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9D7-E81D-41B7-9F1E-FB5CFC979F27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180A7A-4A20-4D51-BB39-0C2F2C7F9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F55760-779C-4147-8521-6200D2A7A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9919-829D-43DC-A049-A23CA1967C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167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1C85ED-48AC-4E12-B51F-9B5BA780F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A8921D-21BF-4044-BCD1-FA6013243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1D1382-00D7-4F05-ADD6-84EB26CEFF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B5C2DE3-BCBB-422F-B609-6495FC3EAB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83D432F-1468-420E-85FE-5DC794C09C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41CF5E3-7D14-4987-94FB-5E172E0B5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9D7-E81D-41B7-9F1E-FB5CFC979F27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09CD7C0-6696-49F7-A972-36CCD7B6F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4B43BE0-093E-4CF1-A6A7-B36E8A0A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9919-829D-43DC-A049-A23CA1967C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2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7AD381-031C-4054-8925-613A5BCD3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441851D-171C-4C02-B9E7-639F23DB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9D7-E81D-41B7-9F1E-FB5CFC979F27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6534E5-3262-4386-973C-69BDFD8F9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C5DF882-1FBB-4CA4-B65A-45F7F2606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9919-829D-43DC-A049-A23CA1967C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821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7C673FC-40D4-4E92-89BE-BE8B566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9D7-E81D-41B7-9F1E-FB5CFC979F27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0F9515B-A00D-4128-8B38-BAA588990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FA3CFE-EECA-42B0-B52E-776207010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9919-829D-43DC-A049-A23CA1967C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785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970841-B960-4B92-8110-D2430A520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268ECC-FFC1-422E-9901-317EC8E14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F9C7F0-6605-4760-BFC0-6421EA4AB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EDA4AB-366F-483A-9008-B76025129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9D7-E81D-41B7-9F1E-FB5CFC979F27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700C48-DBC2-4244-A869-674C2B3B9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002687-FB4A-4151-A27F-51500BBCC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9919-829D-43DC-A049-A23CA1967C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79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60EF36-186C-46C1-90EF-FEA734CA8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1AB981B-D298-4D6C-A1C0-7251D35F4E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F1403F-D0BB-41D8-98BB-730F9A552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509457-9468-4627-AA6C-30817AAB8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9D7-E81D-41B7-9F1E-FB5CFC979F27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300A99-0BB3-4878-94CA-5C1F71727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338EB8-18E6-43F3-ABE8-F1EA33495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9919-829D-43DC-A049-A23CA1967C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826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DE5431-9522-4F83-8C16-AA9432042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6D48FE-8A81-4F4F-9CF4-88F37B9E7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559B08-6E4D-4D63-A560-036928BF6B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889D7-E81D-41B7-9F1E-FB5CFC979F27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5EF34A-BAA2-45D9-92DA-5D1B30A2BD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F5197B-6D14-4EA3-9A16-04DF70CC7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A9919-829D-43DC-A049-A23CA1967C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009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/>
        </p:nvSpPr>
        <p:spPr>
          <a:xfrm>
            <a:off x="5500256" y="2418250"/>
            <a:ext cx="6400008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lvl="0" algn="ctr">
              <a:buClr>
                <a:srgbClr val="1E385C"/>
              </a:buClr>
              <a:buSzPts val="3000"/>
            </a:pPr>
            <a:r>
              <a:rPr lang="es-CL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Pilares “clásicos” de una Estrategia Territorial de Desarrollo </a:t>
            </a:r>
            <a:endParaRPr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3" name="Imagen 2"/>
          <p:cNvPicPr/>
          <p:nvPr/>
        </p:nvPicPr>
        <p:blipFill rotWithShape="1">
          <a:blip r:embed="rId3"/>
          <a:srcRect l="25513" t="21419" r="46703" b="14557"/>
          <a:stretch/>
        </p:blipFill>
        <p:spPr bwMode="auto">
          <a:xfrm>
            <a:off x="0" y="0"/>
            <a:ext cx="5003073" cy="6857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2878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38 Grupo"/>
          <p:cNvGrpSpPr>
            <a:grpSpLocks/>
          </p:cNvGrpSpPr>
          <p:nvPr/>
        </p:nvGrpSpPr>
        <p:grpSpPr bwMode="auto">
          <a:xfrm>
            <a:off x="3461209" y="1132486"/>
            <a:ext cx="7608368" cy="5362364"/>
            <a:chOff x="1515883" y="1461817"/>
            <a:chExt cx="6787888" cy="4246833"/>
          </a:xfrm>
        </p:grpSpPr>
        <p:sp>
          <p:nvSpPr>
            <p:cNvPr id="24" name="AutoShape 3"/>
            <p:cNvSpPr>
              <a:spLocks noChangeArrowheads="1"/>
            </p:cNvSpPr>
            <p:nvPr/>
          </p:nvSpPr>
          <p:spPr bwMode="auto">
            <a:xfrm>
              <a:off x="1515883" y="3773450"/>
              <a:ext cx="3239093" cy="1935200"/>
            </a:xfrm>
            <a:prstGeom prst="triangle">
              <a:avLst>
                <a:gd name="adj" fmla="val 50000"/>
              </a:avLst>
            </a:prstGeom>
            <a:solidFill>
              <a:schemeClr val="accent6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lIns="45720" rIns="45720"/>
            <a:lstStyle/>
            <a:p>
              <a:pPr marL="114300" marR="0" lvl="0" indent="-114300" algn="l" defTabSz="914400" rtl="0" eaLnBrk="0" fontAlgn="auto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endParaRPr>
            </a:p>
            <a:p>
              <a:pPr marL="114300" marR="0" lvl="0" indent="-114300" algn="l" defTabSz="914400" rtl="0" eaLnBrk="0" fontAlgn="auto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MS PGothic" pitchFamily="34" charset="-128"/>
                  <a:cs typeface="+mn-cs"/>
                </a:rPr>
                <a:t> </a:t>
              </a: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MS PGothic" pitchFamily="34" charset="-128"/>
                  <a:cs typeface="+mn-cs"/>
                </a:rPr>
                <a:t>SOFISTICACIÓN   Y DIVERSIFICACIÓN</a:t>
              </a:r>
            </a:p>
            <a:p>
              <a:pPr marL="114300" marR="0" lvl="0" indent="-114300" algn="l" defTabSz="914400" rtl="0" eaLnBrk="0" fontAlgn="auto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endParaRPr>
            </a:p>
          </p:txBody>
        </p:sp>
        <p:sp>
          <p:nvSpPr>
            <p:cNvPr id="25" name="AutoShape 4"/>
            <p:cNvSpPr>
              <a:spLocks noChangeArrowheads="1"/>
            </p:cNvSpPr>
            <p:nvPr/>
          </p:nvSpPr>
          <p:spPr bwMode="auto">
            <a:xfrm>
              <a:off x="5373901" y="3773450"/>
              <a:ext cx="2929870" cy="1935200"/>
            </a:xfrm>
            <a:prstGeom prst="triangle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lIns="45720" rIns="45720"/>
            <a:lstStyle/>
            <a:p>
              <a:pPr marL="114300" marR="0" lvl="0" indent="-114300" algn="l" defTabSz="914400" rtl="0" eaLnBrk="0" fontAlgn="auto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85000"/>
                    </a:prstClr>
                  </a:solidFill>
                  <a:effectLst/>
                  <a:uLnTx/>
                  <a:uFillTx/>
                  <a:latin typeface="Arial" charset="0"/>
                  <a:ea typeface="MS PGothic" pitchFamily="34" charset="-128"/>
                  <a:cs typeface="+mn-cs"/>
                </a:rPr>
                <a:t>  INCLUSIÓN Y</a:t>
              </a:r>
            </a:p>
            <a:p>
              <a:pPr marL="114300" marR="0" lvl="0" indent="-114300" algn="l" defTabSz="914400" rtl="0" eaLnBrk="0" fontAlgn="auto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85000"/>
                    </a:prstClr>
                  </a:solidFill>
                  <a:effectLst/>
                  <a:uLnTx/>
                  <a:uFillTx/>
                  <a:latin typeface="Arial" charset="0"/>
                  <a:ea typeface="MS PGothic" pitchFamily="34" charset="-128"/>
                  <a:cs typeface="+mn-cs"/>
                </a:rPr>
                <a:t>SOSTENIBILIDAD</a:t>
              </a:r>
            </a:p>
          </p:txBody>
        </p:sp>
        <p:sp>
          <p:nvSpPr>
            <p:cNvPr id="26" name="AutoShape 5"/>
            <p:cNvSpPr>
              <a:spLocks noChangeArrowheads="1"/>
            </p:cNvSpPr>
            <p:nvPr/>
          </p:nvSpPr>
          <p:spPr bwMode="auto">
            <a:xfrm>
              <a:off x="3489506" y="1461817"/>
              <a:ext cx="2928426" cy="1935200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lumMod val="75000"/>
              </a:schemeClr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 wrap="none" lIns="45720" rIns="45720"/>
            <a:lstStyle/>
            <a:p>
              <a:pPr marL="114300" marR="0" lvl="0" indent="-114300" algn="l" defTabSz="914400" rtl="0" eaLnBrk="0" fontAlgn="auto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MS PGothic" pitchFamily="34" charset="-128"/>
                  <a:cs typeface="+mn-cs"/>
                </a:rPr>
                <a:t> </a:t>
              </a:r>
            </a:p>
            <a:p>
              <a:pPr marL="114300" marR="0" lvl="0" indent="-114300" algn="l" defTabSz="914400" rtl="0" eaLnBrk="0" fontAlgn="auto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MS PGothic" pitchFamily="34" charset="-128"/>
                  <a:cs typeface="+mn-cs"/>
                </a:rPr>
                <a:t>PRODUCTIVIDAD</a:t>
              </a:r>
            </a:p>
          </p:txBody>
        </p:sp>
        <p:sp>
          <p:nvSpPr>
            <p:cNvPr id="79885" name="Oval 6"/>
            <p:cNvSpPr>
              <a:spLocks noChangeArrowheads="1"/>
            </p:cNvSpPr>
            <p:nvPr/>
          </p:nvSpPr>
          <p:spPr bwMode="auto">
            <a:xfrm>
              <a:off x="3675780" y="3240580"/>
              <a:ext cx="2718882" cy="2191481"/>
            </a:xfrm>
            <a:prstGeom prst="ellipse">
              <a:avLst/>
            </a:prstGeom>
            <a:solidFill>
              <a:schemeClr val="tx2">
                <a:lumMod val="50000"/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rIns="45720"/>
            <a:lstStyle/>
            <a:p>
              <a:pPr marL="101600" marR="0" lvl="0" indent="-101600" algn="ctr" defTabSz="914400" rtl="0" eaLnBrk="0" fontAlgn="auto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>
                  <a:srgbClr val="FFFFFF"/>
                </a:buClr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  <a:cs typeface="+mn-cs"/>
                </a:rPr>
                <a:t> 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  <a:cs typeface="+mn-cs"/>
                </a:rPr>
                <a:t>GOBERNANZA </a:t>
              </a:r>
            </a:p>
            <a:p>
              <a:pPr marL="101600" marR="0" lvl="0" indent="-101600" algn="ctr" defTabSz="914400" rtl="0" eaLnBrk="0" fontAlgn="auto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>
                  <a:srgbClr val="FFFFFF"/>
                </a:buClr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  <a:cs typeface="+mn-cs"/>
                </a:rPr>
                <a:t>INSTITUCIONAL (MESO)</a:t>
              </a:r>
            </a:p>
            <a:p>
              <a:pPr marL="101600" marR="0" lvl="0" indent="-101600" defTabSz="914400" rtl="0" eaLnBrk="0" fontAlgn="auto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>
                  <a:srgbClr val="FFFFFF"/>
                </a:buClr>
                <a:buSzTx/>
                <a:buFontTx/>
                <a:buNone/>
                <a:tabLst/>
                <a:defRPr/>
              </a:pPr>
              <a:r>
                <a:rPr kumimoji="0" lang="en-GB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  <a:cs typeface="+mn-cs"/>
                </a:rPr>
                <a:t>Estado:</a:t>
              </a:r>
            </a:p>
            <a:p>
              <a:pPr marL="285750" marR="0" lvl="0" indent="-285750" algn="ctr" defTabSz="914400" rtl="0" eaLnBrk="0" fontAlgn="auto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>
                  <a:srgbClr val="FFFFFF"/>
                </a:buClr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en-GB" sz="1600" b="1" dirty="0" err="1">
                  <a:solidFill>
                    <a:srgbClr val="FFFFFF"/>
                  </a:solidFill>
                  <a:latin typeface="Arial" pitchFamily="34" charset="0"/>
                  <a:ea typeface="MS PGothic" pitchFamily="34" charset="-128"/>
                </a:rPr>
                <a:t>Solidario</a:t>
              </a:r>
              <a:endParaRPr lang="en-GB" sz="1600" b="1" dirty="0">
                <a:solidFill>
                  <a:srgbClr val="FFFFFF"/>
                </a:solidFill>
                <a:latin typeface="Arial" pitchFamily="34" charset="0"/>
                <a:ea typeface="MS PGothic" pitchFamily="34" charset="-128"/>
              </a:endParaRPr>
            </a:p>
            <a:p>
              <a:pPr marL="285750" marR="0" lvl="0" indent="-285750" algn="ctr" defTabSz="914400" rtl="0" eaLnBrk="0" fontAlgn="auto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>
                  <a:srgbClr val="FFFFFF"/>
                </a:buClr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  <a:cs typeface="+mn-cs"/>
                </a:rPr>
                <a:t>Garante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  <a:cs typeface="+mn-cs"/>
                </a:rPr>
                <a:t> BBPP</a:t>
              </a:r>
            </a:p>
            <a:p>
              <a:pPr marL="285750" marR="0" lvl="0" indent="-285750" algn="ctr" defTabSz="914400" rtl="0" eaLnBrk="0" fontAlgn="auto" latinLnBrk="0" hangingPunct="0">
                <a:lnSpc>
                  <a:spcPct val="100000"/>
                </a:lnSpc>
                <a:spcBef>
                  <a:spcPct val="30000"/>
                </a:spcBef>
                <a:spcAft>
                  <a:spcPts val="0"/>
                </a:spcAft>
                <a:buClr>
                  <a:srgbClr val="FFFFFF"/>
                </a:buClr>
                <a:buSzTx/>
                <a:buFont typeface="Wingdings" panose="05000000000000000000" pitchFamily="2" charset="2"/>
                <a:buChar char="ü"/>
                <a:tabLst/>
                <a:defRPr/>
              </a:pPr>
              <a:r>
                <a:rPr lang="en-GB" sz="1600" b="1" dirty="0" err="1">
                  <a:solidFill>
                    <a:srgbClr val="FFFFFF"/>
                  </a:solidFill>
                  <a:latin typeface="Arial" pitchFamily="34" charset="0"/>
                  <a:ea typeface="MS PGothic" pitchFamily="34" charset="-128"/>
                </a:rPr>
                <a:t>Habilitante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endParaRPr>
            </a:p>
          </p:txBody>
        </p:sp>
      </p:grpSp>
      <p:sp>
        <p:nvSpPr>
          <p:cNvPr id="31" name="Rectangle 8"/>
          <p:cNvSpPr>
            <a:spLocks noChangeArrowheads="1"/>
          </p:cNvSpPr>
          <p:nvPr/>
        </p:nvSpPr>
        <p:spPr bwMode="auto">
          <a:xfrm rot="18420769">
            <a:off x="2785361" y="4716518"/>
            <a:ext cx="2805353" cy="6540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lang="en-US" sz="1600" b="1" i="1" kern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  <a:ea typeface="MS PGothic" pitchFamily="34" charset="-128"/>
              </a:rPr>
              <a:t>Formación</a:t>
            </a:r>
            <a:r>
              <a:rPr lang="en-US" sz="16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  <a:ea typeface="MS PGothic" pitchFamily="34" charset="-128"/>
              </a:rPr>
              <a:t>, I+D. </a:t>
            </a:r>
            <a:r>
              <a:rPr kumimoji="0" lang="en-US" sz="1600" b="1" i="1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t>innovación</a:t>
            </a: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t> y  </a:t>
            </a:r>
            <a:r>
              <a:rPr kumimoji="0" lang="en-US" sz="1600" b="1" i="1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t>emprendimiento</a:t>
            </a: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t> de base c-t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 rot="18250767">
            <a:off x="4800961" y="1918682"/>
            <a:ext cx="2880206" cy="6842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t>Impulsar </a:t>
            </a:r>
            <a:r>
              <a:rPr lang="es-CL" sz="16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  <a:ea typeface="MS PGothic" pitchFamily="34" charset="-128"/>
              </a:rPr>
              <a:t>cadenas de valor</a:t>
            </a:r>
            <a:r>
              <a:rPr kumimoji="0" lang="es-CL" sz="1600" b="1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t> con alto potencial de crecimiento</a:t>
            </a: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 rot="3363537">
            <a:off x="7220687" y="1894059"/>
            <a:ext cx="2442472" cy="6048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72000" tIns="72000" rIns="72000" bIns="72000"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lang="es-CL" sz="16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  <a:ea typeface="MS PGothic" pitchFamily="34" charset="-128"/>
              </a:rPr>
              <a:t>Mejor</a:t>
            </a:r>
            <a:r>
              <a:rPr kumimoji="0" lang="es-CL" sz="1600" b="1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t>ar la productividad </a:t>
            </a:r>
            <a:r>
              <a:rPr kumimoji="0" lang="es-CL" sz="1600" b="0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t>de las empresas </a:t>
            </a:r>
            <a:r>
              <a:rPr lang="es-CL" sz="1600" i="1" kern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  <a:ea typeface="MS PGothic" pitchFamily="34" charset="-128"/>
              </a:rPr>
              <a:t>loc</a:t>
            </a:r>
            <a:r>
              <a:rPr kumimoji="0" lang="es-CL" sz="1600" b="0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t>ales</a:t>
            </a:r>
          </a:p>
        </p:txBody>
      </p:sp>
      <p:sp>
        <p:nvSpPr>
          <p:cNvPr id="38" name="37 Título"/>
          <p:cNvSpPr>
            <a:spLocks noGrp="1"/>
          </p:cNvSpPr>
          <p:nvPr>
            <p:ph type="title"/>
          </p:nvPr>
        </p:nvSpPr>
        <p:spPr>
          <a:xfrm>
            <a:off x="622928" y="160765"/>
            <a:ext cx="11236271" cy="74618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380985"/>
            <a:r>
              <a:rPr lang="es-CL" sz="3200" dirty="0"/>
              <a:t>Pilares “clásicos” de una Estrategia Territorial de Desarrollo </a:t>
            </a:r>
          </a:p>
        </p:txBody>
      </p:sp>
      <p:sp>
        <p:nvSpPr>
          <p:cNvPr id="16" name="15 Rectángulo"/>
          <p:cNvSpPr/>
          <p:nvPr/>
        </p:nvSpPr>
        <p:spPr>
          <a:xfrm rot="3363711">
            <a:off x="9032786" y="4817270"/>
            <a:ext cx="2963863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t>Bases para un </a:t>
            </a:r>
            <a:r>
              <a:rPr kumimoji="0" lang="es-ES" sz="1600" b="1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t>desarrollo inclusivo y sostenido</a:t>
            </a:r>
          </a:p>
        </p:txBody>
      </p:sp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EEA41139-2B92-4230-8665-3D8EBE0330BF}"/>
              </a:ext>
            </a:extLst>
          </p:cNvPr>
          <p:cNvCxnSpPr>
            <a:cxnSpLocks/>
          </p:cNvCxnSpPr>
          <p:nvPr/>
        </p:nvCxnSpPr>
        <p:spPr>
          <a:xfrm flipH="1" flipV="1">
            <a:off x="8341031" y="1241327"/>
            <a:ext cx="2996867" cy="4070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B9E937AB-D03E-412E-B0CB-7C9CBFE78373}"/>
              </a:ext>
            </a:extLst>
          </p:cNvPr>
          <p:cNvCxnSpPr>
            <a:cxnSpLocks/>
          </p:cNvCxnSpPr>
          <p:nvPr/>
        </p:nvCxnSpPr>
        <p:spPr>
          <a:xfrm flipH="1">
            <a:off x="3382201" y="1431080"/>
            <a:ext cx="2665103" cy="3690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83A4737D-990A-40B1-8CC0-6158C444DA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238540"/>
              </p:ext>
            </p:extLst>
          </p:nvPr>
        </p:nvGraphicFramePr>
        <p:xfrm>
          <a:off x="389904" y="924369"/>
          <a:ext cx="3680016" cy="3690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Imagen 14"/>
          <p:cNvPicPr/>
          <p:nvPr/>
        </p:nvPicPr>
        <p:blipFill rotWithShape="1">
          <a:blip r:embed="rId7"/>
          <a:srcRect r="92023"/>
          <a:stretch/>
        </p:blipFill>
        <p:spPr bwMode="auto">
          <a:xfrm>
            <a:off x="0" y="1"/>
            <a:ext cx="969817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626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EE265-DD46-4590-9683-CC7D6ACEF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0606" y="208230"/>
            <a:ext cx="9994044" cy="970189"/>
          </a:xfrm>
        </p:spPr>
        <p:txBody>
          <a:bodyPr>
            <a:noAutofit/>
          </a:bodyPr>
          <a:lstStyle/>
          <a:p>
            <a:pPr algn="just"/>
            <a:r>
              <a:rPr lang="es-ES" sz="2800" b="1" dirty="0"/>
              <a:t>Sin embargo contexto actual plantea desafíos adicionales,</a:t>
            </a:r>
            <a:br>
              <a:rPr lang="es-ES" sz="2800" b="1" dirty="0"/>
            </a:br>
            <a:r>
              <a:rPr lang="es-ES" sz="2800" b="1" dirty="0"/>
              <a:t>todos ellos con expresión regional</a:t>
            </a:r>
            <a:endParaRPr lang="es-CL" sz="28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22DB68-BE1A-4BB5-A555-4A4EFD206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63851"/>
            <a:ext cx="10203050" cy="5285919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/>
              <a:t>Deterioro significativo de la valoración y confianza de la ciudadanía en las instituciones</a:t>
            </a:r>
          </a:p>
          <a:p>
            <a:pPr algn="just"/>
            <a:r>
              <a:rPr lang="es-ES" dirty="0"/>
              <a:t>Productividad estancada: evidencia de agotamiento de un modelo de crecimiento basado en débil regulación de mercados, apertura comercial y matriz productiva de complejidad económica media-baja </a:t>
            </a:r>
            <a:r>
              <a:rPr lang="es-ES" dirty="0">
                <a:sym typeface="Wingdings" panose="05000000000000000000" pitchFamily="2" charset="2"/>
              </a:rPr>
              <a:t> empleo </a:t>
            </a:r>
            <a:endParaRPr lang="es-ES" dirty="0"/>
          </a:p>
          <a:p>
            <a:pPr algn="just"/>
            <a:r>
              <a:rPr lang="es-ES" dirty="0"/>
              <a:t>Revolución tecnológica en la base de una transformación inminente del tejido tecno-productivo global (y por lo tanto local): incide en la organización de las cadenas de valor, empleos, acceso a mercados, y el marco de diseño de las políticas públicas</a:t>
            </a:r>
          </a:p>
          <a:p>
            <a:pPr algn="just"/>
            <a:r>
              <a:rPr lang="es-ES" dirty="0"/>
              <a:t>Desafíos específicos post – pandemia: </a:t>
            </a:r>
          </a:p>
          <a:p>
            <a:pPr lvl="1" algn="just"/>
            <a:r>
              <a:rPr lang="es-ES" dirty="0"/>
              <a:t>Recuperación de la demanda y de la oferta </a:t>
            </a:r>
            <a:r>
              <a:rPr lang="es-ES" dirty="0">
                <a:sym typeface="Wingdings" panose="05000000000000000000" pitchFamily="2" charset="2"/>
              </a:rPr>
              <a:t> incremento importante en productividad no necesariamente acompañado por una recuperación del empleo</a:t>
            </a:r>
          </a:p>
          <a:p>
            <a:pPr lvl="1" algn="just"/>
            <a:r>
              <a:rPr lang="es-ES" dirty="0"/>
              <a:t>Percepción de desigualdad y vulnerabilidad (económica y territorial)</a:t>
            </a:r>
          </a:p>
        </p:txBody>
      </p:sp>
      <p:pic>
        <p:nvPicPr>
          <p:cNvPr id="4" name="Imagen 3"/>
          <p:cNvPicPr/>
          <p:nvPr/>
        </p:nvPicPr>
        <p:blipFill rotWithShape="1">
          <a:blip r:embed="rId2"/>
          <a:srcRect r="92023"/>
          <a:stretch/>
        </p:blipFill>
        <p:spPr bwMode="auto">
          <a:xfrm>
            <a:off x="0" y="1"/>
            <a:ext cx="969817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09411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28576" y="264504"/>
            <a:ext cx="8500533" cy="775546"/>
          </a:xfrm>
        </p:spPr>
        <p:txBody>
          <a:bodyPr>
            <a:normAutofit/>
          </a:bodyPr>
          <a:lstStyle/>
          <a:p>
            <a:r>
              <a:rPr lang="es-ES" sz="3600" dirty="0"/>
              <a:t>Algunas reflexiones para la conversación</a:t>
            </a:r>
            <a:endParaRPr lang="es-419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80605" y="1426255"/>
            <a:ext cx="9759405" cy="5431745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000" dirty="0"/>
              <a:t>La revolución digital </a:t>
            </a:r>
            <a:r>
              <a:rPr lang="es-ES" sz="2000" b="1" dirty="0"/>
              <a:t>reconfigura el mapa tecnológico y económico global. </a:t>
            </a:r>
            <a:r>
              <a:rPr lang="es-ES" sz="2000" dirty="0"/>
              <a:t>Conlleva claros beneficios y </a:t>
            </a:r>
            <a:r>
              <a:rPr lang="es-ES" sz="2000" b="1" dirty="0"/>
              <a:t>abre oportunidades para territorios intermedios y periféricos</a:t>
            </a:r>
            <a:r>
              <a:rPr lang="es-ES" sz="2000" dirty="0"/>
              <a:t>, pero no está exenta de </a:t>
            </a:r>
            <a:r>
              <a:rPr lang="es-ES" sz="2000" b="1" dirty="0"/>
              <a:t>costos y amenazas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000" dirty="0"/>
              <a:t>Se </a:t>
            </a:r>
            <a:r>
              <a:rPr lang="es-ES" sz="2000" b="1" dirty="0"/>
              <a:t>reconfiguran y “deslocalizan” muchas cadenas de valor</a:t>
            </a:r>
            <a:r>
              <a:rPr lang="es-ES" sz="2000" dirty="0"/>
              <a:t>, lo que no implica que se democraticen, pero sí que se genera un espacio inédito para que </a:t>
            </a:r>
            <a:r>
              <a:rPr lang="es-ES" sz="2000" b="1" dirty="0"/>
              <a:t>empresas locales se inserten en cadenas globales</a:t>
            </a:r>
            <a:r>
              <a:rPr lang="es-ES" sz="2000" dirty="0"/>
              <a:t>. También  pueden crearse nichos en </a:t>
            </a:r>
            <a:r>
              <a:rPr lang="es-ES" sz="2000" b="1" dirty="0"/>
              <a:t>circuitos “cortos” locales</a:t>
            </a:r>
            <a:r>
              <a:rPr lang="es-ES" sz="2000" dirty="0"/>
              <a:t>. Liderazgo de cadenas más dinámicas se concentra en pocos países </a:t>
            </a:r>
            <a:r>
              <a:rPr lang="es-ES" sz="2000" i="1" dirty="0" err="1"/>
              <a:t>front</a:t>
            </a:r>
            <a:r>
              <a:rPr lang="es-ES" sz="2000" i="1" dirty="0"/>
              <a:t> runners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000" dirty="0"/>
              <a:t>Probablemente el mayor espacio de oportunidades para Chile en la economía global digital está dado por el </a:t>
            </a:r>
            <a:r>
              <a:rPr lang="es-ES" sz="2000" b="1" dirty="0"/>
              <a:t>desarrollo de bienes y servicios para industrias tractoras </a:t>
            </a:r>
            <a:r>
              <a:rPr lang="es-ES" sz="2000" dirty="0"/>
              <a:t>en que el país tiene fortalezas y ventajas competitivas, con un fuerte correlato para economías territoriales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000" dirty="0"/>
              <a:t>Cuánto seamos capaces de aprovechar tales oportunidades dependerá de generar prontamente </a:t>
            </a:r>
            <a:r>
              <a:rPr lang="es-ES" sz="2000" b="1" dirty="0"/>
              <a:t>bienes públicos críticos</a:t>
            </a:r>
            <a:r>
              <a:rPr lang="es-ES" sz="2000" dirty="0"/>
              <a:t> (que hoy no existe consenso en Chile respecto a considerarlos como tales) , y políticas de CTI que incorporen abiertamente </a:t>
            </a:r>
            <a:r>
              <a:rPr lang="es-ES" sz="2000" b="1" dirty="0"/>
              <a:t>la I+D+i orientada por misión </a:t>
            </a:r>
            <a:r>
              <a:rPr lang="es-ES" sz="2000" dirty="0"/>
              <a:t>(</a:t>
            </a:r>
            <a:r>
              <a:rPr lang="es-ES" sz="2000" dirty="0" err="1"/>
              <a:t>Mazzucato</a:t>
            </a:r>
            <a:r>
              <a:rPr lang="es-ES" sz="2000" dirty="0"/>
              <a:t>)</a:t>
            </a:r>
          </a:p>
        </p:txBody>
      </p:sp>
      <p:pic>
        <p:nvPicPr>
          <p:cNvPr id="11" name="Imagen 10"/>
          <p:cNvPicPr/>
          <p:nvPr/>
        </p:nvPicPr>
        <p:blipFill rotWithShape="1">
          <a:blip r:embed="rId2"/>
          <a:srcRect r="92023"/>
          <a:stretch/>
        </p:blipFill>
        <p:spPr bwMode="auto">
          <a:xfrm>
            <a:off x="0" y="1"/>
            <a:ext cx="969817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1018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8453" y="175666"/>
            <a:ext cx="10905066" cy="1135737"/>
          </a:xfrm>
        </p:spPr>
        <p:txBody>
          <a:bodyPr>
            <a:normAutofit/>
          </a:bodyPr>
          <a:lstStyle/>
          <a:p>
            <a:r>
              <a:rPr lang="es-ES" sz="3600" dirty="0"/>
              <a:t>Algunas reflexiones (2)</a:t>
            </a:r>
            <a:endParaRPr lang="es-419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97055" y="1311403"/>
            <a:ext cx="9571687" cy="5415968"/>
          </a:xfrm>
        </p:spPr>
        <p:txBody>
          <a:bodyPr>
            <a:normAutofit/>
          </a:bodyPr>
          <a:lstStyle/>
          <a:p>
            <a:pPr marL="228600" marR="0" lvl="0" indent="-228600" algn="just" defTabSz="914400" rtl="0" eaLnBrk="1" fontAlgn="auto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dirty="0">
                <a:latin typeface="Calibri" panose="020F0502020204030204"/>
              </a:rPr>
              <a:t>Deben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afrontarse con sentido de urgencia los </a:t>
            </a: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desafíos de empleabilidad y formativos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 plantea este nuevo escenario, sobre el cual tendrán que desplegarse las </a:t>
            </a: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estrategias de desarrollo territorial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000" dirty="0"/>
              <a:t>Todo indica que en este nuevo escenario la </a:t>
            </a:r>
            <a:r>
              <a:rPr lang="es-ES" sz="2000" b="1" dirty="0"/>
              <a:t>descentralización de los Estados y las instituciones amplificará las oportunidades de generación y captación de oportunidades </a:t>
            </a:r>
            <a:r>
              <a:rPr lang="es-ES" sz="2000" dirty="0"/>
              <a:t>(por la deslocalización de cadenas globales de valor y  el mayor espacio para negocios en circuitos locales). La digitalización es una oportunidad inédita de descentralización (burocrática, de procesos) del Estado. </a:t>
            </a:r>
            <a:r>
              <a:rPr lang="es-ES" sz="2000" b="1" dirty="0"/>
              <a:t>La experiencia internacional (UE) indica que la descentralización política impulsa la descentralización “burocrática”.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000" dirty="0"/>
              <a:t>Para los territorios, a capacidad de retención y atracción de talento, así como de inversiones en el ámbito de la industria 4.0 y la economía digital, va a depender críticamente de cuán bien </a:t>
            </a:r>
            <a:r>
              <a:rPr lang="es-ES" sz="2000" b="1" dirty="0"/>
              <a:t>se desplieguen y descentralicen los bienes públicos habilitantes “4.0”</a:t>
            </a:r>
            <a:r>
              <a:rPr lang="es-ES" sz="2000" dirty="0"/>
              <a:t>: conectividad digital, metrología, I+D por misión, alfabetización y competencias digitales, adopción TD 4.0 por las pymes</a:t>
            </a:r>
          </a:p>
        </p:txBody>
      </p:sp>
      <p:pic>
        <p:nvPicPr>
          <p:cNvPr id="12" name="Imagen 11"/>
          <p:cNvPicPr/>
          <p:nvPr/>
        </p:nvPicPr>
        <p:blipFill rotWithShape="1">
          <a:blip r:embed="rId2"/>
          <a:srcRect r="92023"/>
          <a:stretch/>
        </p:blipFill>
        <p:spPr bwMode="auto">
          <a:xfrm>
            <a:off x="0" y="1"/>
            <a:ext cx="969817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586903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571</Words>
  <Application>Microsoft Office PowerPoint</Application>
  <PresentationFormat>Panorámica</PresentationFormat>
  <Paragraphs>37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MS PGothic</vt:lpstr>
      <vt:lpstr>Arial</vt:lpstr>
      <vt:lpstr>Calibri</vt:lpstr>
      <vt:lpstr>Calibri Light</vt:lpstr>
      <vt:lpstr>Wingdings</vt:lpstr>
      <vt:lpstr>Tema de Office</vt:lpstr>
      <vt:lpstr>Presentación de PowerPoint</vt:lpstr>
      <vt:lpstr>Pilares “clásicos” de una Estrategia Territorial de Desarrollo </vt:lpstr>
      <vt:lpstr>Sin embargo contexto actual plantea desafíos adicionales, todos ellos con expresión regional</vt:lpstr>
      <vt:lpstr>Algunas reflexiones para la conversación</vt:lpstr>
      <vt:lpstr>Algunas reflexiones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Claudio Maggi</dc:creator>
  <cp:lastModifiedBy>Moira Delano</cp:lastModifiedBy>
  <cp:revision>17</cp:revision>
  <dcterms:created xsi:type="dcterms:W3CDTF">2021-05-05T01:41:16Z</dcterms:created>
  <dcterms:modified xsi:type="dcterms:W3CDTF">2021-05-05T19:25:35Z</dcterms:modified>
</cp:coreProperties>
</file>