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Roboto"/>
      <p:regular r:id="rId21"/>
      <p:bold r:id="rId22"/>
      <p:italic r:id="rId23"/>
      <p:boldItalic r:id="rId24"/>
    </p:embeddedFont>
    <p:embeddedFont>
      <p:font typeface="Nunito"/>
      <p:regular r:id="rId25"/>
      <p:bold r:id="rId26"/>
      <p:italic r:id="rId27"/>
      <p:boldItalic r:id="rId28"/>
    </p:embeddedFont>
    <p:embeddedFont>
      <p:font typeface="Montserrat"/>
      <p:regular r:id="rId29"/>
      <p:bold r:id="rId30"/>
      <p:italic r:id="rId31"/>
      <p:boldItalic r:id="rId32"/>
    </p:embeddedFont>
    <p:embeddedFont>
      <p:font typeface="Montserrat ExtraBold"/>
      <p:bold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Nunito-bold.fntdata"/><Relationship Id="rId25" Type="http://schemas.openxmlformats.org/officeDocument/2006/relationships/font" Target="fonts/Nunito-regular.fntdata"/><Relationship Id="rId28" Type="http://schemas.openxmlformats.org/officeDocument/2006/relationships/font" Target="fonts/Nunito-boldItalic.fntdata"/><Relationship Id="rId27" Type="http://schemas.openxmlformats.org/officeDocument/2006/relationships/font" Target="fonts/Nuni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-italic.fntdata"/><Relationship Id="rId30" Type="http://schemas.openxmlformats.org/officeDocument/2006/relationships/font" Target="fonts/Montserrat-bold.fntdata"/><Relationship Id="rId11" Type="http://schemas.openxmlformats.org/officeDocument/2006/relationships/slide" Target="slides/slide6.xml"/><Relationship Id="rId33" Type="http://schemas.openxmlformats.org/officeDocument/2006/relationships/font" Target="fonts/MontserratExtraBold-bold.fntdata"/><Relationship Id="rId10" Type="http://schemas.openxmlformats.org/officeDocument/2006/relationships/slide" Target="slides/slide5.xml"/><Relationship Id="rId32" Type="http://schemas.openxmlformats.org/officeDocument/2006/relationships/font" Target="fonts/Montserrat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MontserratExtraBold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a1487649c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a1487649c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ac76e52661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ac76e52661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a1487649c8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a1487649c8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ac76e52661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ac76e52661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ac76e52661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ac76e52661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a1487649c8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a1487649c8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ac76e5266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ac76e5266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8d7b65711e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8d7b65711e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ae8480a20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ae8480a20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a8da40cf64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a8da40cf64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ac76e52661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ac76e5266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a8da40cf64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a8da40cf64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882"/>
              </a:lnSpc>
              <a:spcBef>
                <a:spcPts val="1700"/>
              </a:spcBef>
              <a:spcAft>
                <a:spcPts val="600"/>
              </a:spcAft>
              <a:buNone/>
            </a:pPr>
            <a:r>
              <a:rPr b="1" lang="es" sz="1500">
                <a:solidFill>
                  <a:srgbClr val="002856"/>
                </a:solidFill>
                <a:highlight>
                  <a:schemeClr val="lt1"/>
                </a:highlight>
              </a:rPr>
              <a:t>Critical skills and competency development, </a:t>
            </a:r>
            <a:r>
              <a:rPr lang="es" sz="1200">
                <a:solidFill>
                  <a:schemeClr val="dk1"/>
                </a:solidFill>
                <a:highlight>
                  <a:schemeClr val="lt1"/>
                </a:highlight>
              </a:rPr>
              <a:t>71% said that more than 40% of their workforce has needed new skills due to changes to work brought on by COVID-19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ac76e52661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ac76e52661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882"/>
              </a:lnSpc>
              <a:spcBef>
                <a:spcPts val="1700"/>
              </a:spcBef>
              <a:spcAft>
                <a:spcPts val="600"/>
              </a:spcAft>
              <a:buNone/>
            </a:pPr>
            <a:r>
              <a:rPr lang="es" sz="1200">
                <a:highlight>
                  <a:schemeClr val="lt1"/>
                </a:highlight>
              </a:rPr>
              <a:t>debemos aprovechar cada una de las ventajas de cada generación y en base a esto design our organization, gestionar el change management en base a potenciar el Liderazgo, comunicación y por sobre todo el  diálogo</a:t>
            </a:r>
            <a:endParaRPr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a8da40cf64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a8da40cf64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1" type="ftr"/>
          </p:nvPr>
        </p:nvSpPr>
        <p:spPr>
          <a:xfrm>
            <a:off x="3108960" y="4783455"/>
            <a:ext cx="29259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2" name="Google Shape;52;p13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658368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linkedin.com/in/ramon-rodriguez-matte/" TargetMode="External"/><Relationship Id="rId4" Type="http://schemas.openxmlformats.org/officeDocument/2006/relationships/image" Target="../media/image1.jpg"/><Relationship Id="rId5" Type="http://schemas.openxmlformats.org/officeDocument/2006/relationships/image" Target="../media/image20.png"/><Relationship Id="rId6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Relationship Id="rId4" Type="http://schemas.openxmlformats.org/officeDocument/2006/relationships/image" Target="../media/image14.jpg"/><Relationship Id="rId5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Relationship Id="rId4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g"/><Relationship Id="rId4" Type="http://schemas.openxmlformats.org/officeDocument/2006/relationships/image" Target="../media/image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Relationship Id="rId4" Type="http://schemas.openxmlformats.org/officeDocument/2006/relationships/image" Target="../media/image1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Relationship Id="rId4" Type="http://schemas.openxmlformats.org/officeDocument/2006/relationships/image" Target="../media/image2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png"/><Relationship Id="rId4" Type="http://schemas.openxmlformats.org/officeDocument/2006/relationships/image" Target="../media/image21.jpg"/><Relationship Id="rId5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8.png"/><Relationship Id="rId5" Type="http://schemas.openxmlformats.org/officeDocument/2006/relationships/image" Target="../media/image10.png"/><Relationship Id="rId6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Relationship Id="rId4" Type="http://schemas.openxmlformats.org/officeDocument/2006/relationships/image" Target="../media/image15.jpg"/><Relationship Id="rId5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>
            <p:ph type="ctrTitle"/>
          </p:nvPr>
        </p:nvSpPr>
        <p:spPr>
          <a:xfrm>
            <a:off x="272253" y="641665"/>
            <a:ext cx="8599500" cy="438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400">
                <a:solidFill>
                  <a:srgbClr val="1F497D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La realidad laboral y sus desafíos actuales </a:t>
            </a:r>
            <a:endParaRPr sz="1400">
              <a:solidFill>
                <a:srgbClr val="1F497D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400">
                <a:solidFill>
                  <a:srgbClr val="1F497D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¿COMO SE VIENE EL MERCADO LABORAL </a:t>
            </a:r>
            <a:endParaRPr sz="1400">
              <a:solidFill>
                <a:srgbClr val="1F497D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400">
                <a:solidFill>
                  <a:srgbClr val="1F497D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LUEGO DE LAS CRISIS</a:t>
            </a:r>
            <a:r>
              <a:rPr lang="es" sz="1400">
                <a:solidFill>
                  <a:srgbClr val="1F497D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?</a:t>
            </a:r>
            <a:endParaRPr sz="1400">
              <a:solidFill>
                <a:srgbClr val="1F497D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1F497D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400">
                <a:solidFill>
                  <a:srgbClr val="1F497D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Diciembre 2020</a:t>
            </a:r>
            <a:endParaRPr sz="1400">
              <a:solidFill>
                <a:srgbClr val="1F497D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400">
                <a:solidFill>
                  <a:srgbClr val="1F497D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SEMINARIO EMPLEABILIDAD</a:t>
            </a:r>
            <a:endParaRPr sz="1700">
              <a:solidFill>
                <a:srgbClr val="1F497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400">
                <a:solidFill>
                  <a:srgbClr val="1F497D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Ramón Rodríguez M.</a:t>
            </a:r>
            <a:endParaRPr sz="1400">
              <a:solidFill>
                <a:srgbClr val="1F497D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1F497D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1F497D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1F497D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1F497D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400">
                <a:solidFill>
                  <a:srgbClr val="1F497D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@rrmcl</a:t>
            </a:r>
            <a:endParaRPr sz="1400">
              <a:solidFill>
                <a:srgbClr val="1F497D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400">
                <a:solidFill>
                  <a:srgbClr val="1F497D"/>
                </a:solidFill>
                <a:latin typeface="Nunito"/>
                <a:ea typeface="Nunito"/>
                <a:cs typeface="Nunito"/>
                <a:sym typeface="Nunito"/>
              </a:rPr>
              <a:t>@</a:t>
            </a:r>
            <a:r>
              <a:rPr lang="es" sz="1400">
                <a:solidFill>
                  <a:srgbClr val="1F497D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ramon-rodriguez-matte</a:t>
            </a:r>
            <a:endParaRPr sz="1400">
              <a:solidFill>
                <a:srgbClr val="1F497D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9" name="Google Shape;5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7150" y="0"/>
            <a:ext cx="2036850" cy="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 rotWithShape="1">
          <a:blip r:embed="rId5">
            <a:alphaModFix/>
          </a:blip>
          <a:srcRect b="57308" l="0" r="59213" t="0"/>
          <a:stretch/>
        </p:blipFill>
        <p:spPr>
          <a:xfrm>
            <a:off x="121975" y="4549745"/>
            <a:ext cx="380150" cy="39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0" y="571500"/>
            <a:ext cx="4571999" cy="457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5866" y="152400"/>
            <a:ext cx="4301066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4301066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3"/>
          <p:cNvSpPr txBox="1"/>
          <p:nvPr/>
        </p:nvSpPr>
        <p:spPr>
          <a:xfrm>
            <a:off x="457200" y="4572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</a:t>
            </a:r>
            <a:endParaRPr/>
          </a:p>
        </p:txBody>
      </p:sp>
      <p:pic>
        <p:nvPicPr>
          <p:cNvPr id="155" name="Google Shape;155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07150" y="0"/>
            <a:ext cx="2036850" cy="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3"/>
          <p:cNvSpPr txBox="1"/>
          <p:nvPr/>
        </p:nvSpPr>
        <p:spPr>
          <a:xfrm>
            <a:off x="2380686" y="2316097"/>
            <a:ext cx="4382700" cy="5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7150" y="0"/>
            <a:ext cx="2036850" cy="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000" y="152400"/>
            <a:ext cx="6273007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600" y="592599"/>
            <a:ext cx="8288026" cy="390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5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</a:t>
            </a:r>
            <a:endParaRPr/>
          </a:p>
        </p:txBody>
      </p:sp>
      <p:pic>
        <p:nvPicPr>
          <p:cNvPr id="169" name="Google Shape;16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7150" y="0"/>
            <a:ext cx="2036850" cy="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7150" y="0"/>
            <a:ext cx="2036850" cy="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1875" y="486400"/>
            <a:ext cx="7100640" cy="465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7150" y="0"/>
            <a:ext cx="2036850" cy="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486387"/>
            <a:ext cx="8266376" cy="4657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8"/>
          <p:cNvSpPr txBox="1"/>
          <p:nvPr/>
        </p:nvSpPr>
        <p:spPr>
          <a:xfrm>
            <a:off x="1078375" y="1049425"/>
            <a:ext cx="6636900" cy="7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2500">
                <a:latin typeface="Montserrat ExtraBold"/>
                <a:ea typeface="Montserrat ExtraBold"/>
                <a:cs typeface="Montserrat ExtraBold"/>
                <a:sym typeface="Montserrat ExtraBold"/>
              </a:rPr>
              <a:t>¡MUCHAS GRACIAS!</a:t>
            </a:r>
            <a:endParaRPr b="1" sz="16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87" name="Google Shape;187;p28"/>
          <p:cNvSpPr txBox="1"/>
          <p:nvPr/>
        </p:nvSpPr>
        <p:spPr>
          <a:xfrm>
            <a:off x="3518375" y="2572425"/>
            <a:ext cx="3323100" cy="13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>
                <a:latin typeface="Montserrat"/>
                <a:ea typeface="Montserrat"/>
                <a:cs typeface="Montserrat"/>
                <a:sym typeface="Montserrat"/>
              </a:rPr>
              <a:t>@Trabajandocl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>
                <a:latin typeface="Montserrat"/>
                <a:ea typeface="Montserrat"/>
                <a:cs typeface="Montserrat"/>
                <a:sym typeface="Montserrat"/>
              </a:rPr>
              <a:t>@Trabajando.com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>
                <a:latin typeface="Montserrat"/>
                <a:ea typeface="Montserrat"/>
                <a:cs typeface="Montserrat"/>
                <a:sym typeface="Montserrat"/>
              </a:rPr>
              <a:t>@Trabajando.com Chile</a:t>
            </a:r>
            <a:br>
              <a:rPr lang="es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s">
                <a:latin typeface="Montserrat"/>
                <a:ea typeface="Montserrat"/>
                <a:cs typeface="Montserrat"/>
                <a:sym typeface="Montserrat"/>
              </a:rPr>
              <a:t>@trabajandocl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>
                <a:latin typeface="Montserrat"/>
                <a:ea typeface="Montserrat"/>
                <a:cs typeface="Montserrat"/>
                <a:sym typeface="Montserrat"/>
              </a:rPr>
              <a:t>@TrabajandoTV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700"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1" lang="es" sz="2500">
                <a:latin typeface="Montserrat ExtraBold"/>
                <a:ea typeface="Montserrat ExtraBold"/>
                <a:cs typeface="Montserrat ExtraBold"/>
                <a:sym typeface="Montserrat ExtraBold"/>
              </a:rPr>
            </a:br>
            <a:endParaRPr b="1" sz="2500"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188" name="Google Shape;188;p28"/>
          <p:cNvPicPr preferRelativeResize="0"/>
          <p:nvPr/>
        </p:nvPicPr>
        <p:blipFill rotWithShape="1">
          <a:blip r:embed="rId3">
            <a:alphaModFix/>
          </a:blip>
          <a:srcRect b="0" l="0" r="59213" t="0"/>
          <a:stretch/>
        </p:blipFill>
        <p:spPr>
          <a:xfrm>
            <a:off x="3250850" y="2707950"/>
            <a:ext cx="380150" cy="932026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8"/>
          <p:cNvSpPr/>
          <p:nvPr/>
        </p:nvSpPr>
        <p:spPr>
          <a:xfrm>
            <a:off x="-5550" y="4290025"/>
            <a:ext cx="9155100" cy="9255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0" name="Google Shape;19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1537" y="4483475"/>
            <a:ext cx="1805082" cy="42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15"/>
          <p:cNvGrpSpPr/>
          <p:nvPr/>
        </p:nvGrpSpPr>
        <p:grpSpPr>
          <a:xfrm>
            <a:off x="14750" y="-6475"/>
            <a:ext cx="9165497" cy="5149974"/>
            <a:chOff x="14750" y="-6475"/>
            <a:chExt cx="9165497" cy="5149974"/>
          </a:xfrm>
        </p:grpSpPr>
        <p:sp>
          <p:nvSpPr>
            <p:cNvPr id="67" name="Google Shape;67;p15"/>
            <p:cNvSpPr/>
            <p:nvPr/>
          </p:nvSpPr>
          <p:spPr>
            <a:xfrm>
              <a:off x="14750" y="-6475"/>
              <a:ext cx="2629800" cy="5143500"/>
            </a:xfrm>
            <a:prstGeom prst="rect">
              <a:avLst/>
            </a:prstGeom>
            <a:solidFill>
              <a:srgbClr val="E1DB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8" name="Google Shape;68;p1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637476" y="0"/>
              <a:ext cx="6542771" cy="51434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9" name="Google Shape;69;p15"/>
          <p:cNvSpPr/>
          <p:nvPr/>
        </p:nvSpPr>
        <p:spPr>
          <a:xfrm>
            <a:off x="947777" y="682375"/>
            <a:ext cx="1727352" cy="1419120"/>
          </a:xfrm>
          <a:prstGeom prst="clou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Crisis Social</a:t>
            </a:r>
            <a:endParaRPr/>
          </a:p>
        </p:txBody>
      </p:sp>
      <p:sp>
        <p:nvSpPr>
          <p:cNvPr id="70" name="Google Shape;70;p15"/>
          <p:cNvSpPr/>
          <p:nvPr/>
        </p:nvSpPr>
        <p:spPr>
          <a:xfrm>
            <a:off x="184702" y="2391550"/>
            <a:ext cx="1841292" cy="1419120"/>
          </a:xfrm>
          <a:prstGeom prst="clou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4ta Revolución Industrial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225" y="504200"/>
            <a:ext cx="7675561" cy="450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7150" y="0"/>
            <a:ext cx="2036850" cy="486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16"/>
          <p:cNvCxnSpPr/>
          <p:nvPr/>
        </p:nvCxnSpPr>
        <p:spPr>
          <a:xfrm>
            <a:off x="5166225" y="1704575"/>
            <a:ext cx="12600" cy="13518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78" name="Google Shape;78;p16"/>
          <p:cNvSpPr/>
          <p:nvPr/>
        </p:nvSpPr>
        <p:spPr>
          <a:xfrm>
            <a:off x="4232400" y="2002225"/>
            <a:ext cx="679200" cy="39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2019</a:t>
            </a:r>
            <a:endParaRPr/>
          </a:p>
        </p:txBody>
      </p:sp>
      <p:sp>
        <p:nvSpPr>
          <p:cNvPr id="79" name="Google Shape;79;p16"/>
          <p:cNvSpPr/>
          <p:nvPr/>
        </p:nvSpPr>
        <p:spPr>
          <a:xfrm>
            <a:off x="4232400" y="3232700"/>
            <a:ext cx="679200" cy="39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2020</a:t>
            </a:r>
            <a:endParaRPr/>
          </a:p>
        </p:txBody>
      </p:sp>
      <p:cxnSp>
        <p:nvCxnSpPr>
          <p:cNvPr id="80" name="Google Shape;80;p16"/>
          <p:cNvCxnSpPr/>
          <p:nvPr/>
        </p:nvCxnSpPr>
        <p:spPr>
          <a:xfrm flipH="1">
            <a:off x="2260400" y="1082475"/>
            <a:ext cx="3600" cy="27630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81" name="Google Shape;81;p16"/>
          <p:cNvSpPr txBox="1"/>
          <p:nvPr/>
        </p:nvSpPr>
        <p:spPr>
          <a:xfrm>
            <a:off x="63675" y="56600"/>
            <a:ext cx="1584900" cy="3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oboto"/>
                <a:ea typeface="Roboto"/>
                <a:cs typeface="Roboto"/>
                <a:sym typeface="Roboto"/>
              </a:rPr>
              <a:t>Nivel País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7"/>
          <p:cNvPicPr preferRelativeResize="0"/>
          <p:nvPr/>
        </p:nvPicPr>
        <p:blipFill rotWithShape="1">
          <a:blip r:embed="rId3">
            <a:alphaModFix/>
          </a:blip>
          <a:srcRect b="0" l="0" r="0" t="1806"/>
          <a:stretch/>
        </p:blipFill>
        <p:spPr>
          <a:xfrm>
            <a:off x="1503525" y="359675"/>
            <a:ext cx="5648325" cy="215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3525" y="2624925"/>
            <a:ext cx="5648325" cy="2455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07150" y="0"/>
            <a:ext cx="2036850" cy="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/>
          <p:nvPr/>
        </p:nvSpPr>
        <p:spPr>
          <a:xfrm>
            <a:off x="6586800" y="560400"/>
            <a:ext cx="2302800" cy="959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0000"/>
                </a:solidFill>
              </a:rPr>
              <a:t>+</a:t>
            </a:r>
            <a:r>
              <a:rPr lang="es">
                <a:solidFill>
                  <a:srgbClr val="FF0000"/>
                </a:solidFill>
              </a:rPr>
              <a:t>18% Oferta respecto de mismo mes </a:t>
            </a:r>
            <a:endParaRPr>
              <a:solidFill>
                <a:srgbClr val="FF0000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0000"/>
                </a:solidFill>
              </a:rPr>
              <a:t>del Año Anterior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90" name="Google Shape;90;p17"/>
          <p:cNvSpPr/>
          <p:nvPr/>
        </p:nvSpPr>
        <p:spPr>
          <a:xfrm>
            <a:off x="6387150" y="3046575"/>
            <a:ext cx="2502600" cy="9597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-24</a:t>
            </a:r>
            <a:r>
              <a:rPr lang="es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% Oferta Total </a:t>
            </a:r>
            <a:endParaRPr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respecto </a:t>
            </a:r>
            <a:endParaRPr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Año Anterior</a:t>
            </a:r>
            <a:endParaRPr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" name="Google Shape;91;p17"/>
          <p:cNvSpPr txBox="1"/>
          <p:nvPr/>
        </p:nvSpPr>
        <p:spPr>
          <a:xfrm>
            <a:off x="63675" y="56600"/>
            <a:ext cx="1584900" cy="3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oboto"/>
                <a:ea typeface="Roboto"/>
                <a:cs typeface="Roboto"/>
                <a:sym typeface="Roboto"/>
              </a:rPr>
              <a:t>Nivel Región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8"/>
          <p:cNvPicPr preferRelativeResize="0"/>
          <p:nvPr/>
        </p:nvPicPr>
        <p:blipFill rotWithShape="1">
          <a:blip r:embed="rId3">
            <a:alphaModFix/>
          </a:blip>
          <a:srcRect b="10868" l="1067" r="979" t="15995"/>
          <a:stretch/>
        </p:blipFill>
        <p:spPr>
          <a:xfrm>
            <a:off x="389125" y="650900"/>
            <a:ext cx="8461649" cy="40115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/>
          <p:nvPr/>
        </p:nvSpPr>
        <p:spPr>
          <a:xfrm>
            <a:off x="3523325" y="1825350"/>
            <a:ext cx="841800" cy="481200"/>
          </a:xfrm>
          <a:prstGeom prst="wedgeRoundRectCallout">
            <a:avLst>
              <a:gd fmla="val -42453" name="adj1"/>
              <a:gd fmla="val 72874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latin typeface="Nunito"/>
                <a:ea typeface="Nunito"/>
                <a:cs typeface="Nunito"/>
                <a:sym typeface="Nunito"/>
              </a:rPr>
              <a:t>Salud</a:t>
            </a:r>
            <a:endParaRPr b="1" sz="1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8" name="Google Shape;98;p18"/>
          <p:cNvSpPr/>
          <p:nvPr/>
        </p:nvSpPr>
        <p:spPr>
          <a:xfrm>
            <a:off x="7871225" y="3092325"/>
            <a:ext cx="894600" cy="481200"/>
          </a:xfrm>
          <a:prstGeom prst="wedgeRoundRectCallout">
            <a:avLst>
              <a:gd fmla="val -42453" name="adj1"/>
              <a:gd fmla="val 72874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000">
                <a:latin typeface="Nunito"/>
                <a:ea typeface="Nunito"/>
                <a:cs typeface="Nunito"/>
                <a:sym typeface="Nunito"/>
              </a:rPr>
              <a:t>Enseñanza</a:t>
            </a:r>
            <a:endParaRPr b="1" sz="10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9" name="Google Shape;99;p18"/>
          <p:cNvSpPr txBox="1"/>
          <p:nvPr/>
        </p:nvSpPr>
        <p:spPr>
          <a:xfrm>
            <a:off x="1952625" y="162000"/>
            <a:ext cx="47088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Roboto"/>
                <a:ea typeface="Roboto"/>
                <a:cs typeface="Roboto"/>
                <a:sym typeface="Roboto"/>
              </a:rPr>
              <a:t>Variación de Oferta Laboral por Rubro (Semanas 2020)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" name="Google Shape;100;p18"/>
          <p:cNvSpPr/>
          <p:nvPr/>
        </p:nvSpPr>
        <p:spPr>
          <a:xfrm>
            <a:off x="449550" y="1199500"/>
            <a:ext cx="841800" cy="481200"/>
          </a:xfrm>
          <a:prstGeom prst="wedgeRoundRectCallout">
            <a:avLst>
              <a:gd fmla="val -28602" name="adj1"/>
              <a:gd fmla="val 90352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000">
                <a:latin typeface="Nunito"/>
                <a:ea typeface="Nunito"/>
                <a:cs typeface="Nunito"/>
                <a:sym typeface="Nunito"/>
              </a:rPr>
              <a:t>Comercio</a:t>
            </a:r>
            <a:endParaRPr b="1" sz="10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1" name="Google Shape;101;p18"/>
          <p:cNvSpPr/>
          <p:nvPr/>
        </p:nvSpPr>
        <p:spPr>
          <a:xfrm>
            <a:off x="6661375" y="1270250"/>
            <a:ext cx="841800" cy="481200"/>
          </a:xfrm>
          <a:prstGeom prst="wedgeRoundRectCallout">
            <a:avLst>
              <a:gd fmla="val 26028" name="adj1"/>
              <a:gd fmla="val 97704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latin typeface="Nunito"/>
                <a:ea typeface="Nunito"/>
                <a:cs typeface="Nunito"/>
                <a:sym typeface="Nunito"/>
              </a:rPr>
              <a:t>Industria</a:t>
            </a:r>
            <a:endParaRPr b="1" sz="11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2" name="Google Shape;102;p18"/>
          <p:cNvSpPr/>
          <p:nvPr/>
        </p:nvSpPr>
        <p:spPr>
          <a:xfrm>
            <a:off x="1643075" y="1443875"/>
            <a:ext cx="841800" cy="481200"/>
          </a:xfrm>
          <a:prstGeom prst="wedgeRoundRectCallout">
            <a:avLst>
              <a:gd fmla="val 26028" name="adj1"/>
              <a:gd fmla="val 97704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latin typeface="Nunito"/>
                <a:ea typeface="Nunito"/>
                <a:cs typeface="Nunito"/>
                <a:sym typeface="Nunito"/>
              </a:rPr>
              <a:t>Infor. y Comunic.</a:t>
            </a:r>
            <a:endParaRPr b="1" sz="1100"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103" name="Google Shape;103;p18"/>
          <p:cNvGrpSpPr/>
          <p:nvPr/>
        </p:nvGrpSpPr>
        <p:grpSpPr>
          <a:xfrm>
            <a:off x="371150" y="4637925"/>
            <a:ext cx="9015625" cy="475500"/>
            <a:chOff x="523550" y="4457225"/>
            <a:chExt cx="9015625" cy="475500"/>
          </a:xfrm>
        </p:grpSpPr>
        <p:sp>
          <p:nvSpPr>
            <p:cNvPr id="104" name="Google Shape;104;p18"/>
            <p:cNvSpPr txBox="1"/>
            <p:nvPr/>
          </p:nvSpPr>
          <p:spPr>
            <a:xfrm>
              <a:off x="523550" y="4457225"/>
              <a:ext cx="1761600" cy="47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000">
                  <a:latin typeface="Roboto"/>
                  <a:ea typeface="Roboto"/>
                  <a:cs typeface="Roboto"/>
                  <a:sym typeface="Roboto"/>
                </a:rPr>
                <a:t>1er trimestre</a:t>
              </a:r>
              <a:br>
                <a:rPr lang="es" sz="1000">
                  <a:latin typeface="Roboto"/>
                  <a:ea typeface="Roboto"/>
                  <a:cs typeface="Roboto"/>
                  <a:sym typeface="Roboto"/>
                </a:rPr>
              </a:br>
              <a:r>
                <a:rPr lang="es" sz="1000">
                  <a:latin typeface="Roboto"/>
                  <a:ea typeface="Roboto"/>
                  <a:cs typeface="Roboto"/>
                  <a:sym typeface="Roboto"/>
                </a:rPr>
                <a:t>2020</a:t>
              </a:r>
              <a:endParaRPr sz="10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5" name="Google Shape;105;p18"/>
            <p:cNvSpPr txBox="1"/>
            <p:nvPr/>
          </p:nvSpPr>
          <p:spPr>
            <a:xfrm>
              <a:off x="3215850" y="4457225"/>
              <a:ext cx="1761600" cy="47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000">
                  <a:latin typeface="Roboto"/>
                  <a:ea typeface="Roboto"/>
                  <a:cs typeface="Roboto"/>
                  <a:sym typeface="Roboto"/>
                </a:rPr>
                <a:t>2do trimestre</a:t>
              </a:r>
              <a:endParaRPr sz="10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000">
                  <a:latin typeface="Roboto"/>
                  <a:ea typeface="Roboto"/>
                  <a:cs typeface="Roboto"/>
                  <a:sym typeface="Roboto"/>
                </a:rPr>
                <a:t>2020</a:t>
              </a:r>
              <a:endParaRPr sz="10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6" name="Google Shape;106;p18"/>
            <p:cNvSpPr txBox="1"/>
            <p:nvPr/>
          </p:nvSpPr>
          <p:spPr>
            <a:xfrm>
              <a:off x="5674700" y="4457225"/>
              <a:ext cx="1761600" cy="47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000">
                  <a:latin typeface="Roboto"/>
                  <a:ea typeface="Roboto"/>
                  <a:cs typeface="Roboto"/>
                  <a:sym typeface="Roboto"/>
                </a:rPr>
                <a:t>3er trimestre</a:t>
              </a:r>
              <a:endParaRPr sz="10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000">
                  <a:latin typeface="Roboto"/>
                  <a:ea typeface="Roboto"/>
                  <a:cs typeface="Roboto"/>
                  <a:sym typeface="Roboto"/>
                </a:rPr>
                <a:t>2020</a:t>
              </a:r>
              <a:endParaRPr sz="10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7" name="Google Shape;107;p18"/>
            <p:cNvSpPr txBox="1"/>
            <p:nvPr/>
          </p:nvSpPr>
          <p:spPr>
            <a:xfrm>
              <a:off x="7777575" y="4457225"/>
              <a:ext cx="1761600" cy="47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000">
                  <a:latin typeface="Roboto"/>
                  <a:ea typeface="Roboto"/>
                  <a:cs typeface="Roboto"/>
                  <a:sym typeface="Roboto"/>
                </a:rPr>
                <a:t>4to trimestre</a:t>
              </a:r>
              <a:endParaRPr sz="10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000">
                  <a:latin typeface="Roboto"/>
                  <a:ea typeface="Roboto"/>
                  <a:cs typeface="Roboto"/>
                  <a:sym typeface="Roboto"/>
                </a:rPr>
                <a:t> 2020</a:t>
              </a:r>
              <a:endParaRPr sz="10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108" name="Google Shape;108;p18"/>
          <p:cNvCxnSpPr/>
          <p:nvPr/>
        </p:nvCxnSpPr>
        <p:spPr>
          <a:xfrm rot="10800000">
            <a:off x="2515550" y="1018750"/>
            <a:ext cx="28200" cy="3940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09" name="Google Shape;109;p18"/>
          <p:cNvCxnSpPr/>
          <p:nvPr/>
        </p:nvCxnSpPr>
        <p:spPr>
          <a:xfrm rot="10800000">
            <a:off x="4928100" y="1018750"/>
            <a:ext cx="28200" cy="3940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10" name="Google Shape;110;p18"/>
          <p:cNvCxnSpPr/>
          <p:nvPr/>
        </p:nvCxnSpPr>
        <p:spPr>
          <a:xfrm rot="10800000">
            <a:off x="7563825" y="1018750"/>
            <a:ext cx="28200" cy="3940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11" name="Google Shape;111;p18"/>
          <p:cNvSpPr/>
          <p:nvPr/>
        </p:nvSpPr>
        <p:spPr>
          <a:xfrm>
            <a:off x="4485575" y="2260750"/>
            <a:ext cx="841800" cy="481200"/>
          </a:xfrm>
          <a:prstGeom prst="wedgeRoundRectCallout">
            <a:avLst>
              <a:gd fmla="val -42453" name="adj1"/>
              <a:gd fmla="val 72874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latin typeface="Nunito"/>
                <a:ea typeface="Nunito"/>
                <a:cs typeface="Nunito"/>
                <a:sym typeface="Nunito"/>
              </a:rPr>
              <a:t>Minería</a:t>
            </a:r>
            <a:endParaRPr b="1" sz="1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12" name="Google Shape;11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7150" y="0"/>
            <a:ext cx="2036850" cy="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8"/>
          <p:cNvSpPr txBox="1"/>
          <p:nvPr/>
        </p:nvSpPr>
        <p:spPr>
          <a:xfrm>
            <a:off x="63675" y="56600"/>
            <a:ext cx="1584900" cy="3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oboto"/>
                <a:ea typeface="Roboto"/>
                <a:cs typeface="Roboto"/>
                <a:sym typeface="Roboto"/>
              </a:rPr>
              <a:t>Nivel Rubros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9"/>
          <p:cNvPicPr preferRelativeResize="0"/>
          <p:nvPr/>
        </p:nvPicPr>
        <p:blipFill rotWithShape="1">
          <a:blip r:embed="rId3">
            <a:alphaModFix/>
          </a:blip>
          <a:srcRect b="0" l="9042" r="9861" t="0"/>
          <a:stretch/>
        </p:blipFill>
        <p:spPr>
          <a:xfrm>
            <a:off x="2740775" y="484163"/>
            <a:ext cx="6250825" cy="4632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9"/>
          <p:cNvPicPr preferRelativeResize="0"/>
          <p:nvPr/>
        </p:nvPicPr>
        <p:blipFill rotWithShape="1">
          <a:blip r:embed="rId4">
            <a:alphaModFix/>
          </a:blip>
          <a:srcRect b="6769" l="45465" r="34937" t="24784"/>
          <a:stretch/>
        </p:blipFill>
        <p:spPr>
          <a:xfrm>
            <a:off x="540300" y="0"/>
            <a:ext cx="22096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07150" y="0"/>
            <a:ext cx="2036850" cy="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9"/>
          <p:cNvSpPr txBox="1"/>
          <p:nvPr/>
        </p:nvSpPr>
        <p:spPr>
          <a:xfrm>
            <a:off x="2749900" y="5450"/>
            <a:ext cx="40701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latin typeface="Roboto"/>
                <a:ea typeface="Roboto"/>
                <a:cs typeface="Roboto"/>
                <a:sym typeface="Roboto"/>
              </a:rPr>
              <a:t>¿ Cual es la mayor diferencia ?</a:t>
            </a:r>
            <a:endParaRPr b="1"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7150" y="0"/>
            <a:ext cx="2036850" cy="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0"/>
          <p:cNvPicPr preferRelativeResize="0"/>
          <p:nvPr/>
        </p:nvPicPr>
        <p:blipFill rotWithShape="1">
          <a:blip r:embed="rId4">
            <a:alphaModFix/>
          </a:blip>
          <a:srcRect b="17318" l="2208" r="2179" t="2095"/>
          <a:stretch/>
        </p:blipFill>
        <p:spPr>
          <a:xfrm>
            <a:off x="4959550" y="1274975"/>
            <a:ext cx="4082250" cy="3819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0"/>
          <p:cNvSpPr/>
          <p:nvPr/>
        </p:nvSpPr>
        <p:spPr>
          <a:xfrm>
            <a:off x="6712101" y="2002400"/>
            <a:ext cx="1284300" cy="2184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9" name="Google Shape;12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6550" y="255125"/>
            <a:ext cx="4693275" cy="2565657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0"/>
          <p:cNvSpPr txBox="1"/>
          <p:nvPr/>
        </p:nvSpPr>
        <p:spPr>
          <a:xfrm>
            <a:off x="1054175" y="2914875"/>
            <a:ext cx="40752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1" name="Google Shape;131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6550" y="2945725"/>
            <a:ext cx="4732627" cy="158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/>
          <p:nvPr/>
        </p:nvSpPr>
        <p:spPr>
          <a:xfrm>
            <a:off x="166549" y="3390375"/>
            <a:ext cx="4585500" cy="2184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138" name="Google Shape;138;p21"/>
          <p:cNvPicPr preferRelativeResize="0"/>
          <p:nvPr/>
        </p:nvPicPr>
        <p:blipFill rotWithShape="1">
          <a:blip r:embed="rId3">
            <a:alphaModFix/>
          </a:blip>
          <a:srcRect b="11231" l="0" r="0" t="9055"/>
          <a:stretch/>
        </p:blipFill>
        <p:spPr>
          <a:xfrm>
            <a:off x="90825" y="628850"/>
            <a:ext cx="8524602" cy="420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7150" y="0"/>
            <a:ext cx="2036850" cy="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5866" y="152400"/>
            <a:ext cx="4301066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4301066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2"/>
          <p:cNvSpPr txBox="1"/>
          <p:nvPr/>
        </p:nvSpPr>
        <p:spPr>
          <a:xfrm>
            <a:off x="457200" y="4572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</a:t>
            </a:r>
            <a:endParaRPr/>
          </a:p>
        </p:txBody>
      </p:sp>
      <p:pic>
        <p:nvPicPr>
          <p:cNvPr id="147" name="Google Shape;14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07150" y="0"/>
            <a:ext cx="2036850" cy="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