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A480B-51B1-4C21-A72B-1FF672C753E7}" v="39" dt="2020-06-10T13:17:25.576"/>
    <p1510:client id="{62A416B5-7968-4013-A6E5-8DF34BCB4BFE}" v="32" dt="2020-06-10T13:29:25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Rodríguez-Tastets" userId="S::andrea@udec.cl::2e2c7108-0850-4520-a9e9-19c9e6c6c164" providerId="AD" clId="Web-{305A480B-51B1-4C21-A72B-1FF672C753E7}"/>
    <pc:docChg chg="modSld">
      <pc:chgData name="Andrea Rodríguez-Tastets" userId="S::andrea@udec.cl::2e2c7108-0850-4520-a9e9-19c9e6c6c164" providerId="AD" clId="Web-{305A480B-51B1-4C21-A72B-1FF672C753E7}" dt="2020-06-10T13:17:25.576" v="38" actId="1076"/>
      <pc:docMkLst>
        <pc:docMk/>
      </pc:docMkLst>
      <pc:sldChg chg="modSp">
        <pc:chgData name="Andrea Rodríguez-Tastets" userId="S::andrea@udec.cl::2e2c7108-0850-4520-a9e9-19c9e6c6c164" providerId="AD" clId="Web-{305A480B-51B1-4C21-A72B-1FF672C753E7}" dt="2020-06-10T13:16:17.435" v="35" actId="20577"/>
        <pc:sldMkLst>
          <pc:docMk/>
          <pc:sldMk cId="379080493" sldId="263"/>
        </pc:sldMkLst>
        <pc:spChg chg="mod">
          <ac:chgData name="Andrea Rodríguez-Tastets" userId="S::andrea@udec.cl::2e2c7108-0850-4520-a9e9-19c9e6c6c164" providerId="AD" clId="Web-{305A480B-51B1-4C21-A72B-1FF672C753E7}" dt="2020-06-10T13:16:17.435" v="35" actId="20577"/>
          <ac:spMkLst>
            <pc:docMk/>
            <pc:sldMk cId="379080493" sldId="263"/>
            <ac:spMk id="3" creationId="{00000000-0000-0000-0000-000000000000}"/>
          </ac:spMkLst>
        </pc:spChg>
      </pc:sldChg>
      <pc:sldChg chg="modSp">
        <pc:chgData name="Andrea Rodríguez-Tastets" userId="S::andrea@udec.cl::2e2c7108-0850-4520-a9e9-19c9e6c6c164" providerId="AD" clId="Web-{305A480B-51B1-4C21-A72B-1FF672C753E7}" dt="2020-06-10T13:17:25.576" v="38" actId="1076"/>
        <pc:sldMkLst>
          <pc:docMk/>
          <pc:sldMk cId="1240045134" sldId="264"/>
        </pc:sldMkLst>
        <pc:picChg chg="mod">
          <ac:chgData name="Andrea Rodríguez-Tastets" userId="S::andrea@udec.cl::2e2c7108-0850-4520-a9e9-19c9e6c6c164" providerId="AD" clId="Web-{305A480B-51B1-4C21-A72B-1FF672C753E7}" dt="2020-06-10T13:17:25.576" v="38" actId="1076"/>
          <ac:picMkLst>
            <pc:docMk/>
            <pc:sldMk cId="1240045134" sldId="264"/>
            <ac:picMk id="12" creationId="{00000000-0000-0000-0000-000000000000}"/>
          </ac:picMkLst>
        </pc:picChg>
      </pc:sldChg>
    </pc:docChg>
  </pc:docChgLst>
  <pc:docChgLst>
    <pc:chgData name="Andrea Rodríguez-Tastets" userId="S::andrea@udec.cl::2e2c7108-0850-4520-a9e9-19c9e6c6c164" providerId="AD" clId="Web-{62A416B5-7968-4013-A6E5-8DF34BCB4BFE}"/>
    <pc:docChg chg="modSld">
      <pc:chgData name="Andrea Rodríguez-Tastets" userId="S::andrea@udec.cl::2e2c7108-0850-4520-a9e9-19c9e6c6c164" providerId="AD" clId="Web-{62A416B5-7968-4013-A6E5-8DF34BCB4BFE}" dt="2020-06-10T13:29:25.065" v="29"/>
      <pc:docMkLst>
        <pc:docMk/>
      </pc:docMkLst>
      <pc:sldChg chg="addSp delSp modSp">
        <pc:chgData name="Andrea Rodríguez-Tastets" userId="S::andrea@udec.cl::2e2c7108-0850-4520-a9e9-19c9e6c6c164" providerId="AD" clId="Web-{62A416B5-7968-4013-A6E5-8DF34BCB4BFE}" dt="2020-06-10T13:29:25.065" v="29"/>
        <pc:sldMkLst>
          <pc:docMk/>
          <pc:sldMk cId="1240045134" sldId="264"/>
        </pc:sldMkLst>
        <pc:picChg chg="add mod ord">
          <ac:chgData name="Andrea Rodríguez-Tastets" userId="S::andrea@udec.cl::2e2c7108-0850-4520-a9e9-19c9e6c6c164" providerId="AD" clId="Web-{62A416B5-7968-4013-A6E5-8DF34BCB4BFE}" dt="2020-06-10T13:29:13.487" v="21"/>
          <ac:picMkLst>
            <pc:docMk/>
            <pc:sldMk cId="1240045134" sldId="264"/>
            <ac:picMk id="3" creationId="{8F6AA546-B794-45FD-BDB1-1E66C82F439D}"/>
          </ac:picMkLst>
        </pc:picChg>
        <pc:picChg chg="add mod ord">
          <ac:chgData name="Andrea Rodríguez-Tastets" userId="S::andrea@udec.cl::2e2c7108-0850-4520-a9e9-19c9e6c6c164" providerId="AD" clId="Web-{62A416B5-7968-4013-A6E5-8DF34BCB4BFE}" dt="2020-06-10T13:29:17.206" v="28"/>
          <ac:picMkLst>
            <pc:docMk/>
            <pc:sldMk cId="1240045134" sldId="264"/>
            <ac:picMk id="5" creationId="{532C9139-44DE-4632-B733-BBAAC4AF4019}"/>
          </ac:picMkLst>
        </pc:picChg>
        <pc:picChg chg="ord">
          <ac:chgData name="Andrea Rodríguez-Tastets" userId="S::andrea@udec.cl::2e2c7108-0850-4520-a9e9-19c9e6c6c164" providerId="AD" clId="Web-{62A416B5-7968-4013-A6E5-8DF34BCB4BFE}" dt="2020-06-10T13:29:25.065" v="29"/>
          <ac:picMkLst>
            <pc:docMk/>
            <pc:sldMk cId="1240045134" sldId="264"/>
            <ac:picMk id="6" creationId="{00000000-0000-0000-0000-000000000000}"/>
          </ac:picMkLst>
        </pc:picChg>
        <pc:picChg chg="del mod">
          <ac:chgData name="Andrea Rodríguez-Tastets" userId="S::andrea@udec.cl::2e2c7108-0850-4520-a9e9-19c9e6c6c164" providerId="AD" clId="Web-{62A416B5-7968-4013-A6E5-8DF34BCB4BFE}" dt="2020-06-10T13:25:05.505" v="12"/>
          <ac:picMkLst>
            <pc:docMk/>
            <pc:sldMk cId="1240045134" sldId="264"/>
            <ac:picMk id="7" creationId="{00000000-0000-0000-0000-000000000000}"/>
          </ac:picMkLst>
        </pc:picChg>
        <pc:picChg chg="add del mod">
          <ac:chgData name="Andrea Rodríguez-Tastets" userId="S::andrea@udec.cl::2e2c7108-0850-4520-a9e9-19c9e6c6c164" providerId="AD" clId="Web-{62A416B5-7968-4013-A6E5-8DF34BCB4BFE}" dt="2020-06-10T13:24:00.036" v="3"/>
          <ac:picMkLst>
            <pc:docMk/>
            <pc:sldMk cId="1240045134" sldId="264"/>
            <ac:picMk id="12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arodriguez\Desktop\VRID\Panel\Graficos%20Andrea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arodriguez\Desktop\VRID\Panel\Graficos%20Andrea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tx1"/>
                </a:solidFill>
              </a:rPr>
              <a:t>Volumen Documentos WOS 2000-2019</a:t>
            </a:r>
          </a:p>
          <a:p>
            <a:pPr>
              <a:defRPr sz="1800">
                <a:solidFill>
                  <a:schemeClr val="tx1"/>
                </a:solidFill>
              </a:defRPr>
            </a:pPr>
            <a:r>
              <a:rPr lang="en-US" sz="1800">
                <a:solidFill>
                  <a:schemeClr val="tx1"/>
                </a:solidFill>
              </a:rPr>
              <a:t>Chile y el Mundo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37687148836799"/>
          <c:y val="9.3085106382978705E-2"/>
          <c:w val="0.77787978693059301"/>
          <c:h val="0.77118801306751505"/>
        </c:manualLayout>
      </c:layout>
      <c:scatterChart>
        <c:scatterStyle val="smoothMarker"/>
        <c:varyColors val="0"/>
        <c:ser>
          <c:idx val="0"/>
          <c:order val="0"/>
          <c:tx>
            <c:v>CHILE</c:v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E1-40DC-B261-BE69CC0A4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'InCites Locations Chile, LA, M'!$C$42:$C$61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xVal>
          <c:yVal>
            <c:numRef>
              <c:f>'InCites Locations Chile, LA, M'!$D$42:$D$61</c:f>
              <c:numCache>
                <c:formatCode>_(* #,##0_);_(* \(#,##0\);_(* "-"_);_(@_)</c:formatCode>
                <c:ptCount val="20"/>
                <c:pt idx="0">
                  <c:v>2586</c:v>
                </c:pt>
                <c:pt idx="1">
                  <c:v>2595</c:v>
                </c:pt>
                <c:pt idx="2">
                  <c:v>2897</c:v>
                </c:pt>
                <c:pt idx="3">
                  <c:v>3256</c:v>
                </c:pt>
                <c:pt idx="4">
                  <c:v>3343</c:v>
                </c:pt>
                <c:pt idx="5">
                  <c:v>3653</c:v>
                </c:pt>
                <c:pt idx="6">
                  <c:v>4357</c:v>
                </c:pt>
                <c:pt idx="7">
                  <c:v>4895</c:v>
                </c:pt>
                <c:pt idx="8">
                  <c:v>5595</c:v>
                </c:pt>
                <c:pt idx="9">
                  <c:v>6235</c:v>
                </c:pt>
                <c:pt idx="10">
                  <c:v>6702</c:v>
                </c:pt>
                <c:pt idx="11">
                  <c:v>7366</c:v>
                </c:pt>
                <c:pt idx="12">
                  <c:v>8109</c:v>
                </c:pt>
                <c:pt idx="13">
                  <c:v>8483</c:v>
                </c:pt>
                <c:pt idx="14">
                  <c:v>9681</c:v>
                </c:pt>
                <c:pt idx="15">
                  <c:v>10899</c:v>
                </c:pt>
                <c:pt idx="16">
                  <c:v>11995</c:v>
                </c:pt>
                <c:pt idx="17">
                  <c:v>12330</c:v>
                </c:pt>
                <c:pt idx="18">
                  <c:v>13118</c:v>
                </c:pt>
                <c:pt idx="19">
                  <c:v>13471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E1-40DC-B261-BE69CC0A49E7}"/>
            </c:ext>
          </c:extLst>
        </c:ser>
        <c:ser>
          <c:idx val="2"/>
          <c:order val="1"/>
          <c:tx>
            <c:v>GLOBAL</c:v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E1-40DC-B261-BE69CC0A4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'InCites Locations Chile, LA, M'!$C$2:$C$21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xVal>
          <c:yVal>
            <c:numRef>
              <c:f>'InCites Locations Chile, LA, M'!$D$2:$D$21</c:f>
              <c:numCache>
                <c:formatCode>_(* #,##0_);_(* \(#,##0\);_(* "-"_);_(@_)</c:formatCode>
                <c:ptCount val="20"/>
                <c:pt idx="0">
                  <c:v>1348857</c:v>
                </c:pt>
                <c:pt idx="1">
                  <c:v>1329117</c:v>
                </c:pt>
                <c:pt idx="2">
                  <c:v>1375040</c:v>
                </c:pt>
                <c:pt idx="3">
                  <c:v>1439118</c:v>
                </c:pt>
                <c:pt idx="4">
                  <c:v>1535609</c:v>
                </c:pt>
                <c:pt idx="5">
                  <c:v>1657845</c:v>
                </c:pt>
                <c:pt idx="6">
                  <c:v>1749132</c:v>
                </c:pt>
                <c:pt idx="7">
                  <c:v>1896419</c:v>
                </c:pt>
                <c:pt idx="8">
                  <c:v>2013851</c:v>
                </c:pt>
                <c:pt idx="9">
                  <c:v>2142858</c:v>
                </c:pt>
                <c:pt idx="10">
                  <c:v>2177975</c:v>
                </c:pt>
                <c:pt idx="11">
                  <c:v>2278549</c:v>
                </c:pt>
                <c:pt idx="12">
                  <c:v>2381676</c:v>
                </c:pt>
                <c:pt idx="13">
                  <c:v>2479308</c:v>
                </c:pt>
                <c:pt idx="14">
                  <c:v>2583005</c:v>
                </c:pt>
                <c:pt idx="15">
                  <c:v>2652999</c:v>
                </c:pt>
                <c:pt idx="16">
                  <c:v>2771932</c:v>
                </c:pt>
                <c:pt idx="17">
                  <c:v>2843907</c:v>
                </c:pt>
                <c:pt idx="18">
                  <c:v>2797968</c:v>
                </c:pt>
                <c:pt idx="19">
                  <c:v>2782136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EE1-40DC-B261-BE69CC0A49E7}"/>
            </c:ext>
          </c:extLst>
        </c:ser>
        <c:ser>
          <c:idx val="1"/>
          <c:order val="2"/>
          <c:tx>
            <c:v>LATINOAMERICA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E1-40DC-B261-BE69CC0A4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'InCites Locations Chile, LA, M'!$C$22:$C$41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xVal>
          <c:yVal>
            <c:numRef>
              <c:f>'InCites Locations Chile, LA, M'!$D$22:$D$41</c:f>
              <c:numCache>
                <c:formatCode>_(* #,##0_);_(* \(#,##0\);_(* "-"_);_(@_)</c:formatCode>
                <c:ptCount val="20"/>
                <c:pt idx="0">
                  <c:v>33250</c:v>
                </c:pt>
                <c:pt idx="1">
                  <c:v>35265</c:v>
                </c:pt>
                <c:pt idx="2">
                  <c:v>37965</c:v>
                </c:pt>
                <c:pt idx="3">
                  <c:v>40746</c:v>
                </c:pt>
                <c:pt idx="4">
                  <c:v>44006</c:v>
                </c:pt>
                <c:pt idx="5">
                  <c:v>46429</c:v>
                </c:pt>
                <c:pt idx="6">
                  <c:v>52185</c:v>
                </c:pt>
                <c:pt idx="7">
                  <c:v>62386</c:v>
                </c:pt>
                <c:pt idx="8">
                  <c:v>72674</c:v>
                </c:pt>
                <c:pt idx="9">
                  <c:v>77375</c:v>
                </c:pt>
                <c:pt idx="10">
                  <c:v>82903</c:v>
                </c:pt>
                <c:pt idx="11">
                  <c:v>86684</c:v>
                </c:pt>
                <c:pt idx="12">
                  <c:v>92669</c:v>
                </c:pt>
                <c:pt idx="13">
                  <c:v>98806</c:v>
                </c:pt>
                <c:pt idx="14">
                  <c:v>103955</c:v>
                </c:pt>
                <c:pt idx="15">
                  <c:v>112075</c:v>
                </c:pt>
                <c:pt idx="16">
                  <c:v>117629</c:v>
                </c:pt>
                <c:pt idx="17">
                  <c:v>125412</c:v>
                </c:pt>
                <c:pt idx="18">
                  <c:v>127909</c:v>
                </c:pt>
                <c:pt idx="19">
                  <c:v>129991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EE1-40DC-B261-BE69CC0A4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77914736"/>
        <c:axId val="-1077910832"/>
      </c:scatterChart>
      <c:valAx>
        <c:axId val="-1077914736"/>
        <c:scaling>
          <c:orientation val="minMax"/>
          <c:max val="2020"/>
          <c:min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200" b="1"/>
                  <a:t>Año Publicación Documento</a:t>
                </a:r>
              </a:p>
            </c:rich>
          </c:tx>
          <c:layout>
            <c:manualLayout>
              <c:xMode val="edge"/>
              <c:yMode val="edge"/>
              <c:x val="0.41945794095622801"/>
              <c:y val="0.92946700021872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###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7910832"/>
        <c:crosses val="autoZero"/>
        <c:crossBetween val="midCat"/>
      </c:valAx>
      <c:valAx>
        <c:axId val="-1077910832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b="1">
                    <a:solidFill>
                      <a:schemeClr val="tx1"/>
                    </a:solidFill>
                  </a:rPr>
                  <a:t>Volumen Documentos</a:t>
                </a:r>
                <a:r>
                  <a:rPr lang="es-ES_tradnl" sz="1400" b="1" baseline="0">
                    <a:solidFill>
                      <a:schemeClr val="tx1"/>
                    </a:solidFill>
                  </a:rPr>
                  <a:t> WOS</a:t>
                </a:r>
              </a:p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r>
                  <a:rPr lang="es-ES_tradnl" sz="1400" b="1" baseline="0">
                    <a:solidFill>
                      <a:schemeClr val="tx1"/>
                    </a:solidFill>
                  </a:rPr>
                  <a:t>(escala logarítmica)</a:t>
                </a:r>
                <a:endParaRPr lang="es-ES_tradnl" sz="14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7914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Volumen Publicaciones WOS por Región (Chile)</a:t>
            </a:r>
          </a:p>
          <a:p>
            <a:pPr>
              <a:defRPr sz="1600" b="1"/>
            </a:pPr>
            <a:r>
              <a:rPr lang="en-US" sz="1600" b="1"/>
              <a:t>2010-2019	</a:t>
            </a:r>
          </a:p>
        </c:rich>
      </c:tx>
      <c:layout>
        <c:manualLayout>
          <c:xMode val="edge"/>
          <c:yMode val="edge"/>
          <c:x val="0.30609822604859199"/>
          <c:y val="2.17056555689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954490705785099"/>
          <c:y val="0.13147257359210501"/>
          <c:w val="0.55471123502558295"/>
          <c:h val="0.773093083281601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'Regiones Chile-Dataciencia ANID'!$C$6</c:f>
              <c:strCache>
                <c:ptCount val="1"/>
                <c:pt idx="0">
                  <c:v>	# Publicaciones	</c:v>
                </c:pt>
              </c:strCache>
            </c:strRef>
          </c:tx>
          <c:spPr>
            <a:gradFill>
              <a:gsLst>
                <a:gs pos="67974">
                  <a:srgbClr val="B1C5E6"/>
                </a:gs>
                <a:gs pos="70004">
                  <a:srgbClr val="AFC3E5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">
              <a:solidFill>
                <a:srgbClr val="002060"/>
              </a:solidFill>
            </a:ln>
            <a:effectLst/>
          </c:spPr>
          <c:invertIfNegative val="0"/>
          <c:dLbls>
            <c:dLbl>
              <c:idx val="8"/>
              <c:layout>
                <c:manualLayout>
                  <c:x val="-6.3694267515923596E-3"/>
                  <c:y val="-4.5643153526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6C-4BFD-8C1E-97C362A05A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'Regiones Chile-Dataciencia ANID'!$B$7:$B$22</c:f>
              <c:strCache>
                <c:ptCount val="16"/>
                <c:pt idx="0">
                  <c:v>Región de Magallanes y de la Antártica Chilena</c:v>
                </c:pt>
                <c:pt idx="1">
                  <c:v>Región de Aisén del General Carlos Ibáñez del Campo</c:v>
                </c:pt>
                <c:pt idx="2">
                  <c:v>Región de Los Lagos</c:v>
                </c:pt>
                <c:pt idx="3">
                  <c:v>Región de Los Ríos</c:v>
                </c:pt>
                <c:pt idx="4">
                  <c:v>Región de La Araucanía</c:v>
                </c:pt>
                <c:pt idx="5">
                  <c:v>Región del Biobío</c:v>
                </c:pt>
                <c:pt idx="6">
                  <c:v>Región de Ñuble</c:v>
                </c:pt>
                <c:pt idx="7">
                  <c:v>Región del Maule</c:v>
                </c:pt>
                <c:pt idx="8">
                  <c:v>Región del Libertador General Bernardo O'Higgins</c:v>
                </c:pt>
                <c:pt idx="9">
                  <c:v>Región Metropolitana de Santiago</c:v>
                </c:pt>
                <c:pt idx="10">
                  <c:v>Región de Valparaiso</c:v>
                </c:pt>
                <c:pt idx="11">
                  <c:v>Región de Coquimbo</c:v>
                </c:pt>
                <c:pt idx="12">
                  <c:v>Región de Atacama</c:v>
                </c:pt>
                <c:pt idx="13">
                  <c:v>Región de Antofagasta</c:v>
                </c:pt>
                <c:pt idx="14">
                  <c:v>Región de Tarapacá</c:v>
                </c:pt>
                <c:pt idx="15">
                  <c:v>Región de Arica y Parinacota</c:v>
                </c:pt>
              </c:strCache>
            </c:strRef>
          </c:cat>
          <c:val>
            <c:numRef>
              <c:f>'Regiones Chile-Dataciencia ANID'!$C$7:$C$22</c:f>
              <c:numCache>
                <c:formatCode>_(* #,##0_);_(* \(#,##0\);_(* "-"_);_(@_)</c:formatCode>
                <c:ptCount val="16"/>
                <c:pt idx="0">
                  <c:v>1083</c:v>
                </c:pt>
                <c:pt idx="1">
                  <c:v>364</c:v>
                </c:pt>
                <c:pt idx="2">
                  <c:v>1619</c:v>
                </c:pt>
                <c:pt idx="3">
                  <c:v>5276</c:v>
                </c:pt>
                <c:pt idx="4">
                  <c:v>5121</c:v>
                </c:pt>
                <c:pt idx="5">
                  <c:v>11848</c:v>
                </c:pt>
                <c:pt idx="6">
                  <c:v>1515</c:v>
                </c:pt>
                <c:pt idx="7">
                  <c:v>3891</c:v>
                </c:pt>
                <c:pt idx="8">
                  <c:v>252</c:v>
                </c:pt>
                <c:pt idx="9">
                  <c:v>64183</c:v>
                </c:pt>
                <c:pt idx="10">
                  <c:v>13331</c:v>
                </c:pt>
                <c:pt idx="11">
                  <c:v>4070</c:v>
                </c:pt>
                <c:pt idx="12">
                  <c:v>538</c:v>
                </c:pt>
                <c:pt idx="13">
                  <c:v>3539</c:v>
                </c:pt>
                <c:pt idx="14">
                  <c:v>671</c:v>
                </c:pt>
                <c:pt idx="15">
                  <c:v>1749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6C-4BFD-8C1E-97C362A05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078655472"/>
        <c:axId val="-1078926864"/>
      </c:barChart>
      <c:valAx>
        <c:axId val="-1078926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8655472"/>
        <c:crosses val="autoZero"/>
        <c:crossBetween val="between"/>
      </c:valAx>
      <c:catAx>
        <c:axId val="-1078655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8926864"/>
        <c:crosses val="autoZero"/>
        <c:auto val="1"/>
        <c:lblAlgn val="l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99D73-B880-41C4-9065-0B436E9FC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3B72AB-1AEA-4714-B5FA-1C96E552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69493-7662-479E-9CD3-8EFA2B82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9CC9F-2B48-47C8-9968-7F960C70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AC1A9-F8B4-424F-97BF-E379D41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295FA2-150C-4ADE-92D3-619122174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0"/>
          <a:stretch/>
        </p:blipFill>
        <p:spPr>
          <a:xfrm rot="16200000">
            <a:off x="-3010295" y="2992296"/>
            <a:ext cx="6876000" cy="8554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2" y="6003231"/>
            <a:ext cx="1865158" cy="8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5DB71-6E45-470B-ADE5-294332E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1A667F-0A10-42DB-8F89-F0A1402D1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15B291-B96C-44B2-9324-3C372C81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6889BF-828A-4D64-8C11-1068A7D0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30FC2D-B078-4D9D-9F9C-8D21E297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93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A50316-C5D9-4F6B-B0A0-03647C171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5699C-D931-4B99-93E9-23210D6D1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0B2E2C-B651-43B6-B2C3-2105571D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5C1B73-DF91-42A1-984C-48BDAADD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18410-B1CC-400B-B2CD-8B63C509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15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5625-AC24-4913-8E4E-8C1340E3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D5022F-5D52-4950-8DBD-039D8E66E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CCE11E-1908-4F04-A4F4-CBBFBA66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6307E6-F58E-4417-BC43-7C0BA7DA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16ECF3-27BE-4544-9F64-10CAD751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497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9937A-B567-45D0-A46B-0CE85A38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4CE146-1C3B-4E38-B362-AB35887A0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42DCAA-52C6-4446-B147-B00536AF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95E80-4412-4463-8D2F-D5CF69E2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CB86EC-6CD6-47FB-A585-238779B7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088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9C10D-A905-4466-A02E-B0FE2C3F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2569CD-F27D-41AB-9A30-53D662D4B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7511EE-8F8F-4483-99F7-4F2DD9E58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A805D-1DC6-42D0-B4A2-5C0BB9C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9B75CF-18A2-4A01-938E-6335C2EB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323691-D93B-42E4-838B-ECFC3AA0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016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E8ED-7CB9-49AF-BC42-CB47064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E2D7E-1810-42B2-8B67-1FACFA67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C6096D-316A-4C65-BE7E-0176B285F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B7E02B-C276-4F52-9AEA-2CD984A2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D03C5E-43DA-4E96-A1F1-F3FC6B722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4FF4C9-3B20-47DD-8B9F-4438C909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B5C85A-706B-4168-A80B-A0D8FA50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DF20EB-BA6E-4B84-AD10-D4995DCE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898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90BE4-2A34-4988-A2B9-F62034FC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2267B3-9430-401F-9D5D-7E0C00FE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225695-7B59-4F83-BF35-E96A7F07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D5300-F72C-42F7-B950-0FBB3786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52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0796A7-71B0-497B-9405-E7F2CCA1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D3191D-9E12-438B-A52C-B3FDF248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BE236B-4AE7-482C-987C-211E5C8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935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1AE57-B10C-4C24-9B90-9E958F8D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43EEB-A433-4257-A9E6-BEA10482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335025-92C8-4EAE-8DB7-6ADDDC87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48F50A-1805-4200-A6F1-091FDE29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20086E-8E38-4104-AD37-08A7B2D9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0A7845-DBBB-4321-B827-4F648153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11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C1801-3B0C-4BAC-9C24-0A5C10A3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6C6CFC-EA3F-42B8-A527-BEBA20114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07B389-F765-4D10-BD0A-011A3544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3708F3-D37E-4DA6-BC11-7D0A6DB6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3F029B-1453-4987-A7B8-C1F5DB76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89CA58-0930-4F63-872E-0B1CDBD0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15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C850F9-F09C-44E6-B353-20568F3A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F02A41-40D9-4244-BA6C-16C65BF5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E4A32-C745-4FF7-9FB0-EE7E42478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F9E0-9D26-4917-AE24-67A70BAB4634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A01C4-D6E7-4443-97E8-6E3FB6DA5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E2A5E2-0D56-474A-BFD1-694E9511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99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99" y="1192192"/>
            <a:ext cx="6324601" cy="3374282"/>
          </a:xfrm>
        </p:spPr>
        <p:txBody>
          <a:bodyPr>
            <a:normAutofit/>
          </a:bodyPr>
          <a:lstStyle/>
          <a:p>
            <a:r>
              <a:rPr lang="es-ES" sz="4000" b="1" spc="300">
                <a:solidFill>
                  <a:srgbClr val="2E2E2E"/>
                </a:solidFill>
              </a:rPr>
              <a:t>Rol de la Ciencia: Las reflexiones que nos deja la  Pandemia COVID19</a:t>
            </a:r>
            <a:r>
              <a:rPr lang="es-ES" sz="4000" spc="300">
                <a:solidFill>
                  <a:srgbClr val="2E2E2E"/>
                </a:solidFill>
              </a:rPr>
              <a:t/>
            </a:r>
            <a:br>
              <a:rPr lang="es-ES" sz="4000" spc="300">
                <a:solidFill>
                  <a:srgbClr val="2E2E2E"/>
                </a:solidFill>
              </a:rPr>
            </a:br>
            <a:r>
              <a:rPr lang="es-ES" sz="4000" spc="300">
                <a:solidFill>
                  <a:srgbClr val="2E2E2E"/>
                </a:solidFill>
              </a:rPr>
              <a:t/>
            </a:r>
            <a:br>
              <a:rPr lang="es-ES" sz="4000" spc="300">
                <a:solidFill>
                  <a:srgbClr val="2E2E2E"/>
                </a:solidFill>
              </a:rPr>
            </a:br>
            <a:r>
              <a:rPr lang="es-ES" sz="2800" b="1" spc="300">
                <a:solidFill>
                  <a:srgbClr val="2E2E2E"/>
                </a:solidFill>
              </a:rPr>
              <a:t>Andrea Rodríguez</a:t>
            </a:r>
            <a:r>
              <a:rPr lang="es-CL" sz="2800" spc="300">
                <a:solidFill>
                  <a:srgbClr val="9AD4EC"/>
                </a:solidFill>
              </a:rPr>
              <a:t/>
            </a:r>
            <a:br>
              <a:rPr lang="es-CL" sz="2800" spc="300">
                <a:solidFill>
                  <a:srgbClr val="9AD4EC"/>
                </a:solidFill>
              </a:rPr>
            </a:br>
            <a:endParaRPr lang="es-CL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2CF782A-EDD6-430D-9487-D614A62C9503}"/>
              </a:ext>
            </a:extLst>
          </p:cNvPr>
          <p:cNvSpPr txBox="1">
            <a:spLocks/>
          </p:cNvSpPr>
          <p:nvPr/>
        </p:nvSpPr>
        <p:spPr>
          <a:xfrm>
            <a:off x="6096000" y="306131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36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08" y="5882502"/>
            <a:ext cx="2128592" cy="9754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/>
              <a:t>…</a:t>
            </a:r>
            <a:r>
              <a:rPr lang="es-ES"/>
              <a:t> hasta ahora</a:t>
            </a:r>
            <a:endParaRPr lang="es-ES_tradnl"/>
          </a:p>
        </p:txBody>
      </p:sp>
      <p:graphicFrame>
        <p:nvGraphicFramePr>
          <p:cNvPr id="8" name="Gráfico 7"/>
          <p:cNvGraphicFramePr>
            <a:graphicFrameLocks/>
          </p:cNvGraphicFramePr>
          <p:nvPr/>
        </p:nvGraphicFramePr>
        <p:xfrm>
          <a:off x="1473200" y="1443037"/>
          <a:ext cx="9013825" cy="507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0184941" y="6330434"/>
            <a:ext cx="187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Plataforma Incites</a:t>
            </a:r>
          </a:p>
        </p:txBody>
      </p:sp>
    </p:spTree>
    <p:extLst>
      <p:ext uri="{BB962C8B-B14F-4D97-AF65-F5344CB8AC3E}">
        <p14:creationId xmlns:p14="http://schemas.microsoft.com/office/powerpoint/2010/main" val="6624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1" y="967498"/>
          <a:ext cx="6457950" cy="524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056353" y="6488668"/>
            <a:ext cx="187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Plataforma Incites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1557337"/>
            <a:ext cx="5622195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0"/>
            <a:ext cx="7310983" cy="51546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406" y="1626626"/>
            <a:ext cx="7419857" cy="52313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788194" y="127050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Chile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415841" y="4969946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Mundo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170653" y="6488668"/>
            <a:ext cx="187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Plataforma Incites</a:t>
            </a:r>
          </a:p>
        </p:txBody>
      </p:sp>
    </p:spTree>
    <p:extLst>
      <p:ext uri="{BB962C8B-B14F-4D97-AF65-F5344CB8AC3E}">
        <p14:creationId xmlns:p14="http://schemas.microsoft.com/office/powerpoint/2010/main" val="13959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Resumen del hasta ahora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s-ES_tradnl"/>
              <a:t>Productividad científica cuya tasa de crecimiento es un poco mejor al del nivel latino americano.</a:t>
            </a:r>
          </a:p>
          <a:p>
            <a:pPr lvl="1"/>
            <a:r>
              <a:rPr lang="es-ES_tradnl"/>
              <a:t>Un modelo científico basado en las oportunidades del país (laboratorios naturales) y basado en la competitividad como base de excelencia. </a:t>
            </a:r>
          </a:p>
          <a:p>
            <a:pPr lvl="1"/>
            <a:r>
              <a:rPr lang="es-ES_tradnl"/>
              <a:t>Un sistema con alta concentración de la productividad que se condice con su evolución histórica y la concentración de la población.</a:t>
            </a:r>
          </a:p>
          <a:p>
            <a:pPr lvl="1"/>
            <a:r>
              <a:rPr lang="es-ES_tradnl"/>
              <a:t>Generación de capital humano avanzado sin mucha priorización de áreas.</a:t>
            </a:r>
          </a:p>
          <a:p>
            <a:pPr lvl="1"/>
            <a:r>
              <a:rPr lang="es-ES_tradnl"/>
              <a:t>Ciencia desarrollada principalmente con recursos estatales y con la existencia  de desconfianzas entre academia y sector productivo.</a:t>
            </a:r>
          </a:p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0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A group of people standing next to a person&#10;&#10;Description generated with very high confidence">
            <a:extLst>
              <a:ext uri="{FF2B5EF4-FFF2-40B4-BE49-F238E27FC236}">
                <a16:creationId xmlns:a16="http://schemas.microsoft.com/office/drawing/2014/main" id="{532C9139-44DE-4632-B733-BBAAC4AF4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977" y="1040051"/>
            <a:ext cx="4237890" cy="33125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295" y="0"/>
            <a:ext cx="10515600" cy="1325563"/>
          </a:xfrm>
        </p:spPr>
        <p:txBody>
          <a:bodyPr/>
          <a:lstStyle/>
          <a:p>
            <a:r>
              <a:rPr lang="es-ES_tradnl"/>
              <a:t>COVID 19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729101"/>
            <a:ext cx="3961505" cy="28913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7" y="1037781"/>
            <a:ext cx="3830513" cy="33204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3729101"/>
            <a:ext cx="3869405" cy="29020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99" y="3758646"/>
            <a:ext cx="2331611" cy="2844180"/>
          </a:xfrm>
          <a:prstGeom prst="rect">
            <a:avLst/>
          </a:prstGeom>
        </p:spPr>
      </p:pic>
      <p:pic>
        <p:nvPicPr>
          <p:cNvPr id="3" name="Picture 4" descr="A picture containing indoor, toothbrush, sitting, toy&#10;&#10;Description generated with very high confidence">
            <a:extLst>
              <a:ext uri="{FF2B5EF4-FFF2-40B4-BE49-F238E27FC236}">
                <a16:creationId xmlns:a16="http://schemas.microsoft.com/office/drawing/2014/main" id="{8F6AA546-B794-45FD-BDB1-1E66C82F4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015" y="1036451"/>
            <a:ext cx="3475892" cy="27189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0" y="3745187"/>
            <a:ext cx="2339870" cy="28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450" y="131762"/>
            <a:ext cx="10515600" cy="1325563"/>
          </a:xfrm>
        </p:spPr>
        <p:txBody>
          <a:bodyPr/>
          <a:lstStyle/>
          <a:p>
            <a:r>
              <a:rPr lang="es-ES_tradnl"/>
              <a:t>Resumen de lo hecho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2450" y="1457325"/>
            <a:ext cx="11106150" cy="504507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s-ES_tradnl" dirty="0"/>
              <a:t>El ecosistema de investigación se ha adaptado y ha reaccionado a las necesidades con un alto grado de compromiso y colaboración.</a:t>
            </a:r>
            <a:br>
              <a:rPr lang="es-ES_tradnl" dirty="0"/>
            </a:br>
            <a:endParaRPr lang="es-ES_tradnl" dirty="0"/>
          </a:p>
          <a:p>
            <a:pPr lvl="2"/>
            <a:r>
              <a:rPr lang="es-ES_tradnl" dirty="0"/>
              <a:t>Esfuerzos institucionales y no solo de personas.</a:t>
            </a:r>
          </a:p>
          <a:p>
            <a:pPr lvl="2"/>
            <a:r>
              <a:rPr lang="es-ES_tradnl" dirty="0"/>
              <a:t>En la </a:t>
            </a:r>
            <a:r>
              <a:rPr lang="es-ES_tradnl" dirty="0" err="1"/>
              <a:t>UdeC</a:t>
            </a:r>
            <a:r>
              <a:rPr lang="es-ES_tradnl" dirty="0"/>
              <a:t>, por ejemplo, más de 40 iniciativas que involucran más de 100 personas, además del  uso  y disposición de infraestructura.</a:t>
            </a:r>
          </a:p>
          <a:p>
            <a:pPr lvl="1"/>
            <a:endParaRPr lang="es-ES_tradnl" dirty="0"/>
          </a:p>
          <a:p>
            <a:pPr lvl="1"/>
            <a:r>
              <a:rPr lang="es-ES_tradnl" dirty="0" smtClean="0"/>
              <a:t>Iniciativas que  </a:t>
            </a:r>
            <a:r>
              <a:rPr lang="es-ES_tradnl" dirty="0"/>
              <a:t>combinan academia-sector privado</a:t>
            </a:r>
            <a:r>
              <a:rPr lang="es-ES" dirty="0"/>
              <a:t>-sector público</a:t>
            </a:r>
            <a:r>
              <a:rPr lang="es-ES_tradnl" dirty="0"/>
              <a:t> que generan esperanza de mayor colaboración.</a:t>
            </a:r>
          </a:p>
          <a:p>
            <a:pPr lvl="1"/>
            <a:endParaRPr lang="es-ES_tradnl" dirty="0"/>
          </a:p>
          <a:p>
            <a:pPr lvl="1"/>
            <a:r>
              <a:rPr lang="es-ES_tradnl" dirty="0"/>
              <a:t>Sin embargo, frente  Covid19 algunas situaciones se hacen más evidente:</a:t>
            </a:r>
            <a:br>
              <a:rPr lang="es-ES_tradnl" dirty="0"/>
            </a:br>
            <a:endParaRPr lang="es-ES_tradnl" dirty="0"/>
          </a:p>
          <a:p>
            <a:pPr lvl="2"/>
            <a:r>
              <a:rPr lang="es-ES_tradnl" dirty="0"/>
              <a:t>La necesidad de romper desconfianzas para establecer comunicación entre científicos y los tomadores de decisiones</a:t>
            </a:r>
          </a:p>
          <a:p>
            <a:pPr lvl="2"/>
            <a:r>
              <a:rPr lang="es-ES_tradnl" dirty="0"/>
              <a:t>Dependencias y brechas territoriales que son importantes</a:t>
            </a:r>
          </a:p>
          <a:p>
            <a:pPr lvl="2"/>
            <a:r>
              <a:rPr lang="es-ES_tradnl" dirty="0"/>
              <a:t>Falta de capacidad/industria tecnológicas que nos hace esperar y depender de desarrollos externos</a:t>
            </a:r>
          </a:p>
        </p:txBody>
      </p:sp>
    </p:spTree>
    <p:extLst>
      <p:ext uri="{BB962C8B-B14F-4D97-AF65-F5344CB8AC3E}">
        <p14:creationId xmlns:p14="http://schemas.microsoft.com/office/powerpoint/2010/main" val="6605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El después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_tradnl"/>
              <a:t>Amenazas:</a:t>
            </a:r>
          </a:p>
          <a:p>
            <a:pPr lvl="2"/>
            <a:r>
              <a:rPr lang="es-ES_tradnl"/>
              <a:t>falta de recursos y  percepción de la ciencia no como una necesidad.</a:t>
            </a:r>
          </a:p>
          <a:p>
            <a:pPr lvl="1"/>
            <a:endParaRPr lang="es-ES_tradnl"/>
          </a:p>
          <a:p>
            <a:pPr lvl="1"/>
            <a:r>
              <a:rPr lang="es-ES_tradnl"/>
              <a:t>Oportunidades:</a:t>
            </a:r>
            <a:br>
              <a:rPr lang="es-ES_tradnl"/>
            </a:br>
            <a:endParaRPr lang="es-ES_tradnl"/>
          </a:p>
          <a:p>
            <a:pPr lvl="2"/>
            <a:r>
              <a:rPr lang="es-ES_tradnl"/>
              <a:t>Repensar un modelo que impulse la colaboración y no solo la competencia sin por eso dejar de buscar la excelencia </a:t>
            </a:r>
            <a:r>
              <a:rPr lang="mr-IN"/>
              <a:t>–</a:t>
            </a:r>
            <a:r>
              <a:rPr lang="es-ES_tradnl"/>
              <a:t> un desafío importante</a:t>
            </a:r>
          </a:p>
          <a:p>
            <a:pPr lvl="2"/>
            <a:r>
              <a:rPr lang="es-ES_tradnl"/>
              <a:t>Fortalecer la capacidad tecnológica:</a:t>
            </a:r>
          </a:p>
          <a:p>
            <a:pPr lvl="3"/>
            <a:r>
              <a:rPr lang="es-ES_tradnl"/>
              <a:t>Para enfrentar riesgos sanitarios o de desastres naturales.</a:t>
            </a:r>
          </a:p>
          <a:p>
            <a:pPr lvl="3"/>
            <a:r>
              <a:rPr lang="es-ES_tradnl"/>
              <a:t>Para potenciar el desarrollo científico y el desarrollo económico y social que sea sostenible.</a:t>
            </a:r>
          </a:p>
        </p:txBody>
      </p:sp>
    </p:spTree>
    <p:extLst>
      <p:ext uri="{BB962C8B-B14F-4D97-AF65-F5344CB8AC3E}">
        <p14:creationId xmlns:p14="http://schemas.microsoft.com/office/powerpoint/2010/main" val="11827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Webin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Webinar" id="{AF8BBE13-CD8E-44B3-A00E-686DA31FFCD7}" vid="{23FEAD4D-3485-46B6-96B4-D4134E02B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TemaWebinar</Template>
  <TotalTime>1</TotalTime>
  <Words>141</Words>
  <Application>Microsoft Office PowerPoint</Application>
  <PresentationFormat>Panorámica</PresentationFormat>
  <Paragraphs>41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Mangal</vt:lpstr>
      <vt:lpstr>TemaWebinar</vt:lpstr>
      <vt:lpstr>Rol de la Ciencia: Las reflexiones que nos deja la  Pandemia COVID19  Andrea Rodríguez </vt:lpstr>
      <vt:lpstr>… hasta ahora</vt:lpstr>
      <vt:lpstr>Presentación de PowerPoint</vt:lpstr>
      <vt:lpstr>Presentación de PowerPoint</vt:lpstr>
      <vt:lpstr>Resumen del hasta ahora</vt:lpstr>
      <vt:lpstr>COVID 19</vt:lpstr>
      <vt:lpstr>Resumen de lo hecho </vt:lpstr>
      <vt:lpstr>El después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Usuario</dc:creator>
  <cp:lastModifiedBy>Usuario</cp:lastModifiedBy>
  <cp:revision>2</cp:revision>
  <dcterms:created xsi:type="dcterms:W3CDTF">2020-05-15T20:40:41Z</dcterms:created>
  <dcterms:modified xsi:type="dcterms:W3CDTF">2020-06-10T19:31:29Z</dcterms:modified>
</cp:coreProperties>
</file>