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6" r:id="rId3"/>
    <p:sldId id="276" r:id="rId4"/>
    <p:sldId id="260" r:id="rId5"/>
    <p:sldId id="261" r:id="rId6"/>
    <p:sldId id="262" r:id="rId7"/>
    <p:sldId id="263" r:id="rId8"/>
    <p:sldId id="275" r:id="rId9"/>
    <p:sldId id="274" r:id="rId10"/>
    <p:sldId id="278" r:id="rId1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062AF-BC13-C447-80D3-66254F700051}" type="doc">
      <dgm:prSet loTypeId="urn:microsoft.com/office/officeart/2005/8/layout/vList3" loCatId="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s-ES_tradnl"/>
        </a:p>
      </dgm:t>
    </dgm:pt>
    <dgm:pt modelId="{A77E40F6-C8EA-8142-876A-2874B6102D75}">
      <dgm:prSet phldrT="[Texto]"/>
      <dgm:spPr/>
      <dgm:t>
        <a:bodyPr/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0" i="0" dirty="0">
              <a:latin typeface="Roboto Light" pitchFamily="2" charset="0"/>
              <a:ea typeface="Roboto Light" pitchFamily="2" charset="0"/>
            </a:rPr>
            <a:t>Pre y Postgrado</a:t>
          </a:r>
        </a:p>
      </dgm:t>
    </dgm:pt>
    <dgm:pt modelId="{6779C1E2-793E-F64A-9C98-B0DC9F4EEE00}" type="parTrans" cxnId="{ABC046A5-E3EA-564F-A69D-056DE127BF2A}">
      <dgm:prSet/>
      <dgm:spPr/>
      <dgm:t>
        <a:bodyPr/>
        <a:lstStyle/>
        <a:p>
          <a:endParaRPr lang="es-ES_tradnl"/>
        </a:p>
      </dgm:t>
    </dgm:pt>
    <dgm:pt modelId="{8D1B1719-CF16-2B46-93C6-E10C1B772A95}" type="sibTrans" cxnId="{ABC046A5-E3EA-564F-A69D-056DE127BF2A}">
      <dgm:prSet/>
      <dgm:spPr/>
      <dgm:t>
        <a:bodyPr/>
        <a:lstStyle/>
        <a:p>
          <a:endParaRPr lang="es-ES_tradnl"/>
        </a:p>
      </dgm:t>
    </dgm:pt>
    <dgm:pt modelId="{4CEB4C0C-0CE0-8C41-BEAC-00575DFBD8B9}">
      <dgm:prSet phldrT="[Texto]" custT="1"/>
      <dgm:spPr/>
      <dgm:t>
        <a:bodyPr/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Grand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Round de Medicina Interna: 28 h HHT– CAAVR - HGGB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A18C87E7-A96D-6944-B8F3-195563591F5F}" type="parTrans" cxnId="{060013E0-EAE3-C744-81BD-555F87E0D34C}">
      <dgm:prSet/>
      <dgm:spPr/>
      <dgm:t>
        <a:bodyPr/>
        <a:lstStyle/>
        <a:p>
          <a:endParaRPr lang="es-ES_tradnl"/>
        </a:p>
      </dgm:t>
    </dgm:pt>
    <dgm:pt modelId="{C523C4FA-AE5F-F14C-A751-0B5DA379E634}" type="sibTrans" cxnId="{060013E0-EAE3-C744-81BD-555F87E0D34C}">
      <dgm:prSet/>
      <dgm:spPr/>
      <dgm:t>
        <a:bodyPr/>
        <a:lstStyle/>
        <a:p>
          <a:endParaRPr lang="es-ES_tradnl"/>
        </a:p>
      </dgm:t>
    </dgm:pt>
    <dgm:pt modelId="{A45AA9C1-BE74-8740-8EB9-036BA0EA3339}">
      <dgm:prSet phldrT="[Texto]" custT="1"/>
      <dgm:spPr/>
      <dgm:t>
        <a:bodyPr/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Especialidad Otorrinolaringología: 118h; SCHOL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– UVALPO – UDEC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9015DA91-F720-A04D-A8A4-F3A6EDDEAE94}" type="parTrans" cxnId="{753E4177-B990-B049-AAF9-24301A24C07A}">
      <dgm:prSet/>
      <dgm:spPr/>
      <dgm:t>
        <a:bodyPr/>
        <a:lstStyle/>
        <a:p>
          <a:endParaRPr lang="es-ES_tradnl"/>
        </a:p>
      </dgm:t>
    </dgm:pt>
    <dgm:pt modelId="{324110D6-BBE6-C246-A0F0-E49A6E9140C4}" type="sibTrans" cxnId="{753E4177-B990-B049-AAF9-24301A24C07A}">
      <dgm:prSet/>
      <dgm:spPr/>
      <dgm:t>
        <a:bodyPr/>
        <a:lstStyle/>
        <a:p>
          <a:endParaRPr lang="es-ES_tradnl"/>
        </a:p>
      </dgm:t>
    </dgm:pt>
    <dgm:pt modelId="{6A2B32EF-06CE-2843-88A5-77F40593ACAE}">
      <dgm:prSet phldrT="[Texto]"/>
      <dgm:spPr/>
      <dgm:t>
        <a:bodyPr/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0" i="0" dirty="0">
              <a:latin typeface="Roboto Light" pitchFamily="2" charset="0"/>
              <a:ea typeface="Roboto Light" pitchFamily="2" charset="0"/>
            </a:rPr>
            <a:t>Formación Continua</a:t>
          </a:r>
        </a:p>
      </dgm:t>
    </dgm:pt>
    <dgm:pt modelId="{A3DB2D88-6AA1-E24A-B07A-C8B9C92F3207}" type="parTrans" cxnId="{0CA8B9A3-AAFB-ED41-95A4-A39054BA4B07}">
      <dgm:prSet/>
      <dgm:spPr/>
      <dgm:t>
        <a:bodyPr/>
        <a:lstStyle/>
        <a:p>
          <a:endParaRPr lang="es-ES_tradnl"/>
        </a:p>
      </dgm:t>
    </dgm:pt>
    <dgm:pt modelId="{E851B512-0E11-CD41-93A7-CDEBF691910A}" type="sibTrans" cxnId="{0CA8B9A3-AAFB-ED41-95A4-A39054BA4B07}">
      <dgm:prSet/>
      <dgm:spPr/>
      <dgm:t>
        <a:bodyPr/>
        <a:lstStyle/>
        <a:p>
          <a:endParaRPr lang="es-ES_tradnl"/>
        </a:p>
      </dgm:t>
    </dgm:pt>
    <dgm:pt modelId="{CD06D716-BE1B-ED4A-9A52-DBAEB1185E7C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Diplomado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en Telemedicina y Tecnologías de Información en Salud: 210h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C86DC1A5-42A0-274C-A737-24C81AF1F1BF}" type="parTrans" cxnId="{3527CBFE-CD05-4941-8DFC-C16ED07179EC}">
      <dgm:prSet/>
      <dgm:spPr/>
      <dgm:t>
        <a:bodyPr/>
        <a:lstStyle/>
        <a:p>
          <a:endParaRPr lang="es-ES_tradnl"/>
        </a:p>
      </dgm:t>
    </dgm:pt>
    <dgm:pt modelId="{76C4976F-72EB-8249-B220-B49E6C0471BC}" type="sibTrans" cxnId="{3527CBFE-CD05-4941-8DFC-C16ED07179EC}">
      <dgm:prSet/>
      <dgm:spPr/>
      <dgm:t>
        <a:bodyPr/>
        <a:lstStyle/>
        <a:p>
          <a:endParaRPr lang="es-ES_tradnl"/>
        </a:p>
      </dgm:t>
    </dgm:pt>
    <dgm:pt modelId="{F6C58E77-1B5B-3A41-8CE3-5DFA903B531C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Programa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Salud Familiar: 30h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1BC5EB8A-A7D5-0C40-B69B-F64146F7728A}" type="parTrans" cxnId="{77115222-FB0A-A247-87AA-F0DC03E1E372}">
      <dgm:prSet/>
      <dgm:spPr/>
      <dgm:t>
        <a:bodyPr/>
        <a:lstStyle/>
        <a:p>
          <a:endParaRPr lang="es-ES_tradnl"/>
        </a:p>
      </dgm:t>
    </dgm:pt>
    <dgm:pt modelId="{0D437058-BEEE-B349-9EE6-0A3C99141CCB}" type="sibTrans" cxnId="{77115222-FB0A-A247-87AA-F0DC03E1E372}">
      <dgm:prSet/>
      <dgm:spPr/>
      <dgm:t>
        <a:bodyPr/>
        <a:lstStyle/>
        <a:p>
          <a:endParaRPr lang="es-ES_tradnl"/>
        </a:p>
      </dgm:t>
    </dgm:pt>
    <dgm:pt modelId="{FAE48889-5F86-4749-8127-8282D986915A}">
      <dgm:prSet phldrT="[Texto]" custT="1"/>
      <dgm:spPr/>
      <dgm:t>
        <a:bodyPr/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Magister en Informática Médica: U Chile</a:t>
          </a:r>
        </a:p>
      </dgm:t>
    </dgm:pt>
    <dgm:pt modelId="{ACB87A56-3C89-5641-B502-C53E89BFBD9E}" type="parTrans" cxnId="{639911C9-348E-904E-B855-D48303F001E4}">
      <dgm:prSet/>
      <dgm:spPr/>
      <dgm:t>
        <a:bodyPr/>
        <a:lstStyle/>
        <a:p>
          <a:endParaRPr lang="es-ES_tradnl"/>
        </a:p>
      </dgm:t>
    </dgm:pt>
    <dgm:pt modelId="{4E2B874D-6401-3C44-AC87-E9D4E27A4A12}" type="sibTrans" cxnId="{639911C9-348E-904E-B855-D48303F001E4}">
      <dgm:prSet/>
      <dgm:spPr/>
      <dgm:t>
        <a:bodyPr/>
        <a:lstStyle/>
        <a:p>
          <a:endParaRPr lang="es-ES_tradnl"/>
        </a:p>
      </dgm:t>
    </dgm:pt>
    <dgm:pt modelId="{E729ABC8-7E28-A540-9F24-D6B2EAADA286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Programa Cuidados Paliativos del dolor: 10h</a:t>
          </a:r>
        </a:p>
      </dgm:t>
    </dgm:pt>
    <dgm:pt modelId="{073978D4-51EB-D244-AC4C-E1FA81BBB183}" type="parTrans" cxnId="{4117CDAA-8358-8849-AECD-9701D132BAAB}">
      <dgm:prSet/>
      <dgm:spPr/>
      <dgm:t>
        <a:bodyPr/>
        <a:lstStyle/>
        <a:p>
          <a:endParaRPr lang="es-ES_tradnl"/>
        </a:p>
      </dgm:t>
    </dgm:pt>
    <dgm:pt modelId="{0A77E36F-6B5B-1D46-ACDC-F7878B55C54A}" type="sibTrans" cxnId="{4117CDAA-8358-8849-AECD-9701D132BAAB}">
      <dgm:prSet/>
      <dgm:spPr/>
      <dgm:t>
        <a:bodyPr/>
        <a:lstStyle/>
        <a:p>
          <a:endParaRPr lang="es-ES_tradnl"/>
        </a:p>
      </dgm:t>
    </dgm:pt>
    <dgm:pt modelId="{F5CE3312-0185-EC4C-90E6-BFCC4EDFC524}">
      <dgm:prSet phldrT="[Texto]" custT="1"/>
      <dgm:spPr/>
      <dgm:t>
        <a:bodyPr/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Especialidad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Imagenología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: 41h; Clínica Alemana</a:t>
          </a:r>
        </a:p>
      </dgm:t>
    </dgm:pt>
    <dgm:pt modelId="{8E9253E7-F80C-4B40-8435-868FDAF50C07}" type="parTrans" cxnId="{561F8D89-6AFC-A445-807B-7BAE6D6681A0}">
      <dgm:prSet/>
      <dgm:spPr/>
      <dgm:t>
        <a:bodyPr/>
        <a:lstStyle/>
        <a:p>
          <a:endParaRPr lang="es-ES_tradnl"/>
        </a:p>
      </dgm:t>
    </dgm:pt>
    <dgm:pt modelId="{FB8B77CC-6095-0D47-8273-745330A621CF}" type="sibTrans" cxnId="{561F8D89-6AFC-A445-807B-7BAE6D6681A0}">
      <dgm:prSet/>
      <dgm:spPr/>
      <dgm:t>
        <a:bodyPr/>
        <a:lstStyle/>
        <a:p>
          <a:endParaRPr lang="es-ES_tradnl"/>
        </a:p>
      </dgm:t>
    </dgm:pt>
    <dgm:pt modelId="{B034DD6F-3DCE-874F-A4B0-46B334344CDD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Telenefrología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: 10h </a:t>
          </a:r>
        </a:p>
      </dgm:t>
    </dgm:pt>
    <dgm:pt modelId="{C8D7B09D-9275-CD43-9716-7B2032F7F5AA}" type="parTrans" cxnId="{E215B569-136D-014E-87E3-0D7597DB4956}">
      <dgm:prSet/>
      <dgm:spPr/>
      <dgm:t>
        <a:bodyPr/>
        <a:lstStyle/>
        <a:p>
          <a:endParaRPr lang="es-ES_tradnl"/>
        </a:p>
      </dgm:t>
    </dgm:pt>
    <dgm:pt modelId="{8FFDBBCE-B47F-DA44-B0E9-169820F9E2C7}" type="sibTrans" cxnId="{E215B569-136D-014E-87E3-0D7597DB4956}">
      <dgm:prSet/>
      <dgm:spPr/>
      <dgm:t>
        <a:bodyPr/>
        <a:lstStyle/>
        <a:p>
          <a:endParaRPr lang="es-ES_tradnl"/>
        </a:p>
      </dgm:t>
    </dgm:pt>
    <dgm:pt modelId="{E314079B-69F8-E14B-B795-31E9C60C40BD}">
      <dgm:prSet phldrT="[Texto]" custT="1"/>
      <dgm:spPr/>
      <dgm:t>
        <a:bodyPr/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Introducción a la Telemedicina</a:t>
          </a:r>
        </a:p>
      </dgm:t>
    </dgm:pt>
    <dgm:pt modelId="{93C6B59D-2186-F64C-B3CC-110846DD65B8}" type="parTrans" cxnId="{09D6A41D-C735-3F45-8BA6-4B5366E0068E}">
      <dgm:prSet/>
      <dgm:spPr/>
      <dgm:t>
        <a:bodyPr/>
        <a:lstStyle/>
        <a:p>
          <a:endParaRPr lang="es-ES_tradnl"/>
        </a:p>
      </dgm:t>
    </dgm:pt>
    <dgm:pt modelId="{41BF7D75-D43B-014B-9217-78B9C9C93447}" type="sibTrans" cxnId="{09D6A41D-C735-3F45-8BA6-4B5366E0068E}">
      <dgm:prSet/>
      <dgm:spPr/>
      <dgm:t>
        <a:bodyPr/>
        <a:lstStyle/>
        <a:p>
          <a:endParaRPr lang="es-ES_tradnl"/>
        </a:p>
      </dgm:t>
    </dgm:pt>
    <dgm:pt modelId="{E1828EAC-CE5D-A84D-A928-704D12DCA19F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Diploma en Fundamentos de Telemedicina, Telesalud y Aplicaciones Clínicas: 70h</a:t>
          </a:r>
        </a:p>
      </dgm:t>
    </dgm:pt>
    <dgm:pt modelId="{7A55C8A2-8091-D944-A91E-D25CACFB7D37}" type="parTrans" cxnId="{5245F8F0-9FD5-0440-AE3E-AA6549458BAE}">
      <dgm:prSet/>
      <dgm:spPr/>
      <dgm:t>
        <a:bodyPr/>
        <a:lstStyle/>
        <a:p>
          <a:endParaRPr lang="es-ES"/>
        </a:p>
      </dgm:t>
    </dgm:pt>
    <dgm:pt modelId="{86EBD50E-1A7B-2B40-860F-A44A56C2CD6B}" type="sibTrans" cxnId="{5245F8F0-9FD5-0440-AE3E-AA6549458BAE}">
      <dgm:prSet/>
      <dgm:spPr/>
      <dgm:t>
        <a:bodyPr/>
        <a:lstStyle/>
        <a:p>
          <a:endParaRPr lang="es-ES"/>
        </a:p>
      </dgm:t>
    </dgm:pt>
    <dgm:pt modelId="{86422E4C-16F7-714B-A37D-7B9F6C1A8DDA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Diploma en Estándares y Requerimientos Técnicos en Telesalud: 70h</a:t>
          </a:r>
        </a:p>
      </dgm:t>
    </dgm:pt>
    <dgm:pt modelId="{CD106E0A-DA6D-914B-B980-E34D26660375}" type="parTrans" cxnId="{46D65948-8C37-634F-9882-46901EA9900E}">
      <dgm:prSet/>
      <dgm:spPr/>
      <dgm:t>
        <a:bodyPr/>
        <a:lstStyle/>
        <a:p>
          <a:endParaRPr lang="es-ES"/>
        </a:p>
      </dgm:t>
    </dgm:pt>
    <dgm:pt modelId="{DCAB94D3-1894-1445-9416-9FCDE6C1A892}" type="sibTrans" cxnId="{46D65948-8C37-634F-9882-46901EA9900E}">
      <dgm:prSet/>
      <dgm:spPr/>
      <dgm:t>
        <a:bodyPr/>
        <a:lstStyle/>
        <a:p>
          <a:endParaRPr lang="es-ES"/>
        </a:p>
      </dgm:t>
    </dgm:pt>
    <dgm:pt modelId="{4AF3CDAF-140B-BA4E-A342-FB868B09DBFE}">
      <dgm:prSet phldrT="[Texto]" custT="1"/>
      <dgm:spPr/>
      <dgm:t>
        <a:bodyPr/>
        <a:lstStyle/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Diploma en Gestión y Formulación de Proyectos en Telemedicina y Telesalud 70h</a:t>
          </a:r>
        </a:p>
      </dgm:t>
    </dgm:pt>
    <dgm:pt modelId="{4A1FD52A-DEE1-4D4D-B7C7-299904F0EEEB}" type="parTrans" cxnId="{80E7184C-D502-9C48-A413-6611F48FB677}">
      <dgm:prSet/>
      <dgm:spPr/>
      <dgm:t>
        <a:bodyPr/>
        <a:lstStyle/>
        <a:p>
          <a:endParaRPr lang="es-ES"/>
        </a:p>
      </dgm:t>
    </dgm:pt>
    <dgm:pt modelId="{FCAC34D5-847A-2640-BF4C-0C0202DCDBF6}" type="sibTrans" cxnId="{80E7184C-D502-9C48-A413-6611F48FB677}">
      <dgm:prSet/>
      <dgm:spPr/>
      <dgm:t>
        <a:bodyPr/>
        <a:lstStyle/>
        <a:p>
          <a:endParaRPr lang="es-ES"/>
        </a:p>
      </dgm:t>
    </dgm:pt>
    <dgm:pt modelId="{27C56285-B58A-5D4D-830D-E9C6DB52A722}" type="pres">
      <dgm:prSet presAssocID="{FE2062AF-BC13-C447-80D3-66254F70005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3D0296F-51B0-3D4F-9E7D-34BA41AC98CE}" type="pres">
      <dgm:prSet presAssocID="{A77E40F6-C8EA-8142-876A-2874B6102D75}" presName="composite" presStyleCnt="0"/>
      <dgm:spPr/>
    </dgm:pt>
    <dgm:pt modelId="{C5D99271-8A23-D048-86B3-3F0DA5B6D688}" type="pres">
      <dgm:prSet presAssocID="{A77E40F6-C8EA-8142-876A-2874B6102D75}" presName="imgShp" presStyleLbl="fgImgPlace1" presStyleIdx="0" presStyleCnt="2" custScaleX="146800" custScaleY="146800" custLinFactNeighborX="-5014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C2B7C37-F8FD-C04C-98C4-1F161CDE8461}" type="pres">
      <dgm:prSet presAssocID="{A77E40F6-C8EA-8142-876A-2874B6102D75}" presName="txShp" presStyleLbl="node1" presStyleIdx="0" presStyleCnt="2" custScaleX="131142" custScaleY="142444" custLinFactNeighborX="14395" custLinFactNeighborY="-22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78824-1DF9-8646-8103-B6EA68D320F9}" type="pres">
      <dgm:prSet presAssocID="{8D1B1719-CF16-2B46-93C6-E10C1B772A95}" presName="spacing" presStyleCnt="0"/>
      <dgm:spPr/>
    </dgm:pt>
    <dgm:pt modelId="{B834D46A-207F-CA4E-802E-356111335734}" type="pres">
      <dgm:prSet presAssocID="{6A2B32EF-06CE-2843-88A5-77F40593ACAE}" presName="composite" presStyleCnt="0"/>
      <dgm:spPr/>
    </dgm:pt>
    <dgm:pt modelId="{9EAB768E-FC6E-0F49-8922-602AD5438F77}" type="pres">
      <dgm:prSet presAssocID="{6A2B32EF-06CE-2843-88A5-77F40593ACAE}" presName="imgShp" presStyleLbl="fgImgPlace1" presStyleIdx="1" presStyleCnt="2" custScaleX="146800" custScaleY="146800" custLinFactNeighborX="-5014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589269A-6F6D-D243-9CFF-EC2191E22B0B}" type="pres">
      <dgm:prSet presAssocID="{6A2B32EF-06CE-2843-88A5-77F40593ACAE}" presName="txShp" presStyleLbl="node1" presStyleIdx="1" presStyleCnt="2" custScaleX="131142" custScaleY="132228" custLinFactNeighborX="14395" custLinFactNeighborY="-22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64E8D36-9E64-B740-A514-451FEB88065D}" type="presOf" srcId="{86422E4C-16F7-714B-A37D-7B9F6C1A8DDA}" destId="{D589269A-6F6D-D243-9CFF-EC2191E22B0B}" srcOrd="0" destOrd="3" presId="urn:microsoft.com/office/officeart/2005/8/layout/vList3"/>
    <dgm:cxn modelId="{639911C9-348E-904E-B855-D48303F001E4}" srcId="{A77E40F6-C8EA-8142-876A-2874B6102D75}" destId="{FAE48889-5F86-4749-8127-8282D986915A}" srcOrd="4" destOrd="0" parTransId="{ACB87A56-3C89-5641-B502-C53E89BFBD9E}" sibTransId="{4E2B874D-6401-3C44-AC87-E9D4E27A4A12}"/>
    <dgm:cxn modelId="{561F8D89-6AFC-A445-807B-7BAE6D6681A0}" srcId="{A77E40F6-C8EA-8142-876A-2874B6102D75}" destId="{F5CE3312-0185-EC4C-90E6-BFCC4EDFC524}" srcOrd="3" destOrd="0" parTransId="{8E9253E7-F80C-4B40-8435-868FDAF50C07}" sibTransId="{FB8B77CC-6095-0D47-8273-745330A621CF}"/>
    <dgm:cxn modelId="{D945DA52-7A4D-E344-9CF6-31064365F438}" type="presOf" srcId="{CD06D716-BE1B-ED4A-9A52-DBAEB1185E7C}" destId="{D589269A-6F6D-D243-9CFF-EC2191E22B0B}" srcOrd="0" destOrd="1" presId="urn:microsoft.com/office/officeart/2005/8/layout/vList3"/>
    <dgm:cxn modelId="{0CA8B9A3-AAFB-ED41-95A4-A39054BA4B07}" srcId="{FE2062AF-BC13-C447-80D3-66254F700051}" destId="{6A2B32EF-06CE-2843-88A5-77F40593ACAE}" srcOrd="1" destOrd="0" parTransId="{A3DB2D88-6AA1-E24A-B07A-C8B9C92F3207}" sibTransId="{E851B512-0E11-CD41-93A7-CDEBF691910A}"/>
    <dgm:cxn modelId="{39016498-413F-5943-835A-A67607C5D970}" type="presOf" srcId="{F6C58E77-1B5B-3A41-8CE3-5DFA903B531C}" destId="{D589269A-6F6D-D243-9CFF-EC2191E22B0B}" srcOrd="0" destOrd="5" presId="urn:microsoft.com/office/officeart/2005/8/layout/vList3"/>
    <dgm:cxn modelId="{950C5608-8034-B54D-AA82-61B39D36EC4F}" type="presOf" srcId="{6A2B32EF-06CE-2843-88A5-77F40593ACAE}" destId="{D589269A-6F6D-D243-9CFF-EC2191E22B0B}" srcOrd="0" destOrd="0" presId="urn:microsoft.com/office/officeart/2005/8/layout/vList3"/>
    <dgm:cxn modelId="{1F9CD806-A2A9-CD40-BC96-05C692C10BF0}" type="presOf" srcId="{A77E40F6-C8EA-8142-876A-2874B6102D75}" destId="{8C2B7C37-F8FD-C04C-98C4-1F161CDE8461}" srcOrd="0" destOrd="0" presId="urn:microsoft.com/office/officeart/2005/8/layout/vList3"/>
    <dgm:cxn modelId="{5E4262A8-D35F-0142-A63D-6E076D887DB2}" type="presOf" srcId="{A45AA9C1-BE74-8740-8EB9-036BA0EA3339}" destId="{8C2B7C37-F8FD-C04C-98C4-1F161CDE8461}" srcOrd="0" destOrd="3" presId="urn:microsoft.com/office/officeart/2005/8/layout/vList3"/>
    <dgm:cxn modelId="{F6A7DE55-2896-3346-9E73-18643B0639B4}" type="presOf" srcId="{4AF3CDAF-140B-BA4E-A342-FB868B09DBFE}" destId="{D589269A-6F6D-D243-9CFF-EC2191E22B0B}" srcOrd="0" destOrd="4" presId="urn:microsoft.com/office/officeart/2005/8/layout/vList3"/>
    <dgm:cxn modelId="{060013E0-EAE3-C744-81BD-555F87E0D34C}" srcId="{A77E40F6-C8EA-8142-876A-2874B6102D75}" destId="{4CEB4C0C-0CE0-8C41-BEAC-00575DFBD8B9}" srcOrd="1" destOrd="0" parTransId="{A18C87E7-A96D-6944-B8F3-195563591F5F}" sibTransId="{C523C4FA-AE5F-F14C-A751-0B5DA379E634}"/>
    <dgm:cxn modelId="{46D65948-8C37-634F-9882-46901EA9900E}" srcId="{6A2B32EF-06CE-2843-88A5-77F40593ACAE}" destId="{86422E4C-16F7-714B-A37D-7B9F6C1A8DDA}" srcOrd="2" destOrd="0" parTransId="{CD106E0A-DA6D-914B-B980-E34D26660375}" sibTransId="{DCAB94D3-1894-1445-9416-9FCDE6C1A892}"/>
    <dgm:cxn modelId="{4117CDAA-8358-8849-AECD-9701D132BAAB}" srcId="{6A2B32EF-06CE-2843-88A5-77F40593ACAE}" destId="{E729ABC8-7E28-A540-9F24-D6B2EAADA286}" srcOrd="5" destOrd="0" parTransId="{073978D4-51EB-D244-AC4C-E1FA81BBB183}" sibTransId="{0A77E36F-6B5B-1D46-ACDC-F7878B55C54A}"/>
    <dgm:cxn modelId="{C33DB574-BD1B-FE4C-84A2-1A01409C77D6}" type="presOf" srcId="{E1828EAC-CE5D-A84D-A928-704D12DCA19F}" destId="{D589269A-6F6D-D243-9CFF-EC2191E22B0B}" srcOrd="0" destOrd="2" presId="urn:microsoft.com/office/officeart/2005/8/layout/vList3"/>
    <dgm:cxn modelId="{F10D7230-E6F3-F544-B50C-7798828EAFD2}" type="presOf" srcId="{B034DD6F-3DCE-874F-A4B0-46B334344CDD}" destId="{D589269A-6F6D-D243-9CFF-EC2191E22B0B}" srcOrd="0" destOrd="7" presId="urn:microsoft.com/office/officeart/2005/8/layout/vList3"/>
    <dgm:cxn modelId="{ABC046A5-E3EA-564F-A69D-056DE127BF2A}" srcId="{FE2062AF-BC13-C447-80D3-66254F700051}" destId="{A77E40F6-C8EA-8142-876A-2874B6102D75}" srcOrd="0" destOrd="0" parTransId="{6779C1E2-793E-F64A-9C98-B0DC9F4EEE00}" sibTransId="{8D1B1719-CF16-2B46-93C6-E10C1B772A95}"/>
    <dgm:cxn modelId="{476E1559-09D4-924E-B0C0-5BED4DCBA419}" type="presOf" srcId="{E729ABC8-7E28-A540-9F24-D6B2EAADA286}" destId="{D589269A-6F6D-D243-9CFF-EC2191E22B0B}" srcOrd="0" destOrd="6" presId="urn:microsoft.com/office/officeart/2005/8/layout/vList3"/>
    <dgm:cxn modelId="{753E4177-B990-B049-AAF9-24301A24C07A}" srcId="{A77E40F6-C8EA-8142-876A-2874B6102D75}" destId="{A45AA9C1-BE74-8740-8EB9-036BA0EA3339}" srcOrd="2" destOrd="0" parTransId="{9015DA91-F720-A04D-A8A4-F3A6EDDEAE94}" sibTransId="{324110D6-BBE6-C246-A0F0-E49A6E9140C4}"/>
    <dgm:cxn modelId="{5EE5F4A6-D148-EB4E-B65E-18689286C6D7}" type="presOf" srcId="{F5CE3312-0185-EC4C-90E6-BFCC4EDFC524}" destId="{8C2B7C37-F8FD-C04C-98C4-1F161CDE8461}" srcOrd="0" destOrd="4" presId="urn:microsoft.com/office/officeart/2005/8/layout/vList3"/>
    <dgm:cxn modelId="{E215B569-136D-014E-87E3-0D7597DB4956}" srcId="{6A2B32EF-06CE-2843-88A5-77F40593ACAE}" destId="{B034DD6F-3DCE-874F-A4B0-46B334344CDD}" srcOrd="6" destOrd="0" parTransId="{C8D7B09D-9275-CD43-9716-7B2032F7F5AA}" sibTransId="{8FFDBBCE-B47F-DA44-B0E9-169820F9E2C7}"/>
    <dgm:cxn modelId="{80E7184C-D502-9C48-A413-6611F48FB677}" srcId="{6A2B32EF-06CE-2843-88A5-77F40593ACAE}" destId="{4AF3CDAF-140B-BA4E-A342-FB868B09DBFE}" srcOrd="3" destOrd="0" parTransId="{4A1FD52A-DEE1-4D4D-B7C7-299904F0EEEB}" sibTransId="{FCAC34D5-847A-2640-BF4C-0C0202DCDBF6}"/>
    <dgm:cxn modelId="{4BE9AE2E-27C9-2D49-9662-19D1C0776D25}" type="presOf" srcId="{FAE48889-5F86-4749-8127-8282D986915A}" destId="{8C2B7C37-F8FD-C04C-98C4-1F161CDE8461}" srcOrd="0" destOrd="5" presId="urn:microsoft.com/office/officeart/2005/8/layout/vList3"/>
    <dgm:cxn modelId="{77115222-FB0A-A247-87AA-F0DC03E1E372}" srcId="{6A2B32EF-06CE-2843-88A5-77F40593ACAE}" destId="{F6C58E77-1B5B-3A41-8CE3-5DFA903B531C}" srcOrd="4" destOrd="0" parTransId="{1BC5EB8A-A7D5-0C40-B69B-F64146F7728A}" sibTransId="{0D437058-BEEE-B349-9EE6-0A3C99141CCB}"/>
    <dgm:cxn modelId="{C0B2FF6E-9038-5A4E-A91E-BCA378B8A8FA}" type="presOf" srcId="{E314079B-69F8-E14B-B795-31E9C60C40BD}" destId="{8C2B7C37-F8FD-C04C-98C4-1F161CDE8461}" srcOrd="0" destOrd="1" presId="urn:microsoft.com/office/officeart/2005/8/layout/vList3"/>
    <dgm:cxn modelId="{CB598913-D4E4-1644-B303-B7E475F094DF}" type="presOf" srcId="{4CEB4C0C-0CE0-8C41-BEAC-00575DFBD8B9}" destId="{8C2B7C37-F8FD-C04C-98C4-1F161CDE8461}" srcOrd="0" destOrd="2" presId="urn:microsoft.com/office/officeart/2005/8/layout/vList3"/>
    <dgm:cxn modelId="{3527CBFE-CD05-4941-8DFC-C16ED07179EC}" srcId="{6A2B32EF-06CE-2843-88A5-77F40593ACAE}" destId="{CD06D716-BE1B-ED4A-9A52-DBAEB1185E7C}" srcOrd="0" destOrd="0" parTransId="{C86DC1A5-42A0-274C-A737-24C81AF1F1BF}" sibTransId="{76C4976F-72EB-8249-B220-B49E6C0471BC}"/>
    <dgm:cxn modelId="{E6D8AD94-27CD-2241-A2D9-4FD90770EAC5}" type="presOf" srcId="{FE2062AF-BC13-C447-80D3-66254F700051}" destId="{27C56285-B58A-5D4D-830D-E9C6DB52A722}" srcOrd="0" destOrd="0" presId="urn:microsoft.com/office/officeart/2005/8/layout/vList3"/>
    <dgm:cxn modelId="{09D6A41D-C735-3F45-8BA6-4B5366E0068E}" srcId="{A77E40F6-C8EA-8142-876A-2874B6102D75}" destId="{E314079B-69F8-E14B-B795-31E9C60C40BD}" srcOrd="0" destOrd="0" parTransId="{93C6B59D-2186-F64C-B3CC-110846DD65B8}" sibTransId="{41BF7D75-D43B-014B-9217-78B9C9C93447}"/>
    <dgm:cxn modelId="{5245F8F0-9FD5-0440-AE3E-AA6549458BAE}" srcId="{6A2B32EF-06CE-2843-88A5-77F40593ACAE}" destId="{E1828EAC-CE5D-A84D-A928-704D12DCA19F}" srcOrd="1" destOrd="0" parTransId="{7A55C8A2-8091-D944-A91E-D25CACFB7D37}" sibTransId="{86EBD50E-1A7B-2B40-860F-A44A56C2CD6B}"/>
    <dgm:cxn modelId="{0DE4787D-9A88-1F4F-A525-3B462271E4B7}" type="presParOf" srcId="{27C56285-B58A-5D4D-830D-E9C6DB52A722}" destId="{73D0296F-51B0-3D4F-9E7D-34BA41AC98CE}" srcOrd="0" destOrd="0" presId="urn:microsoft.com/office/officeart/2005/8/layout/vList3"/>
    <dgm:cxn modelId="{E26FE773-8094-414B-945C-1CA264E9AC2D}" type="presParOf" srcId="{73D0296F-51B0-3D4F-9E7D-34BA41AC98CE}" destId="{C5D99271-8A23-D048-86B3-3F0DA5B6D688}" srcOrd="0" destOrd="0" presId="urn:microsoft.com/office/officeart/2005/8/layout/vList3"/>
    <dgm:cxn modelId="{C687509F-0F44-0A4D-80EB-957D420FE825}" type="presParOf" srcId="{73D0296F-51B0-3D4F-9E7D-34BA41AC98CE}" destId="{8C2B7C37-F8FD-C04C-98C4-1F161CDE8461}" srcOrd="1" destOrd="0" presId="urn:microsoft.com/office/officeart/2005/8/layout/vList3"/>
    <dgm:cxn modelId="{54DBAB39-1247-8245-A2D2-DC26C44D6FE8}" type="presParOf" srcId="{27C56285-B58A-5D4D-830D-E9C6DB52A722}" destId="{26678824-1DF9-8646-8103-B6EA68D320F9}" srcOrd="1" destOrd="0" presId="urn:microsoft.com/office/officeart/2005/8/layout/vList3"/>
    <dgm:cxn modelId="{150FD40E-F4DD-1648-B5E4-1936FEF05C31}" type="presParOf" srcId="{27C56285-B58A-5D4D-830D-E9C6DB52A722}" destId="{B834D46A-207F-CA4E-802E-356111335734}" srcOrd="2" destOrd="0" presId="urn:microsoft.com/office/officeart/2005/8/layout/vList3"/>
    <dgm:cxn modelId="{D389B7C9-E161-7942-A0E5-611895AA3A48}" type="presParOf" srcId="{B834D46A-207F-CA4E-802E-356111335734}" destId="{9EAB768E-FC6E-0F49-8922-602AD5438F77}" srcOrd="0" destOrd="0" presId="urn:microsoft.com/office/officeart/2005/8/layout/vList3"/>
    <dgm:cxn modelId="{C00B3465-C313-4F4F-B46E-62B6C671E83A}" type="presParOf" srcId="{B834D46A-207F-CA4E-802E-356111335734}" destId="{D589269A-6F6D-D243-9CFF-EC2191E22B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2062AF-BC13-C447-80D3-66254F700051}" type="doc">
      <dgm:prSet loTypeId="urn:microsoft.com/office/officeart/2005/8/layout/vList3" loCatId="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s-ES_tradnl"/>
        </a:p>
      </dgm:t>
    </dgm:pt>
    <dgm:pt modelId="{D79DF6EC-9119-9B4A-95FA-510041349FB7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Teledermatología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36E2F0A5-FE01-5643-9421-F81EE4E78666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Teleoftalmología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AD63A622-18E6-1C44-B6DB-8E9E26022AE4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Teleradiología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B7FD8EB7-ED46-EB4E-8ECB-8D06738759CC}">
      <dgm:prSet phldrT="[Texto]"/>
      <dgm:spPr/>
      <dgm:t>
        <a:bodyPr/>
        <a:lstStyle/>
        <a:p>
          <a:r>
            <a:rPr lang="es-ES_tradnl" sz="2100" b="0" i="0" dirty="0">
              <a:latin typeface="Roboto Light" pitchFamily="2" charset="0"/>
              <a:ea typeface="Roboto Light" pitchFamily="2" charset="0"/>
            </a:rPr>
            <a:t>Asistencia Clínica</a:t>
          </a:r>
        </a:p>
      </dgm:t>
    </dgm:pt>
    <dgm:pt modelId="{62A8251A-0114-F744-847E-CE6BAAA3875D}" type="sibTrans" cxnId="{8291ED39-FB73-844B-A314-DFFFBEB6028C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67524FFD-6845-FB44-B99B-F02B38134513}" type="parTrans" cxnId="{8291ED39-FB73-844B-A314-DFFFBEB6028C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3637732D-3C9D-DA40-8E5B-880C17F2EBD9}" type="sibTrans" cxnId="{231F96D7-C6B0-2C41-8BE9-7DC3D40DBB02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718980F2-D3F7-AC40-9022-0173F8056754}" type="parTrans" cxnId="{231F96D7-C6B0-2C41-8BE9-7DC3D40DBB02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737D3F13-DA78-8445-B3BD-F5F227248121}" type="sibTrans" cxnId="{58803220-6962-A54F-A0F2-2BBACC1788D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AE96BDF0-B1E9-3C4F-9FBC-3168F01F25BD}" type="parTrans" cxnId="{58803220-6962-A54F-A0F2-2BBACC1788D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5528C7A6-C1EE-5B46-B78F-2FDFC2D5FB19}" type="sibTrans" cxnId="{65D696E9-79C7-BB46-B33C-C1D37B0A0B5D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133C26FB-9D3B-8C4A-855A-461968C0A37F}" type="parTrans" cxnId="{65D696E9-79C7-BB46-B33C-C1D37B0A0B5D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1CEDA985-8CE7-6B48-AF84-4B162D996D39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X Congreso Anual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de Ingeniería Biomédica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A522F3D7-5303-8744-8737-91D2BF435B2F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III Congreso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Iberoamericano de </a:t>
          </a:r>
          <a:r>
            <a:rPr lang="es-ES_tradnl" sz="1500" b="0" i="0" baseline="0" dirty="0" err="1">
              <a:latin typeface="Roboto Light" pitchFamily="2" charset="0"/>
              <a:ea typeface="Roboto Light" pitchFamily="2" charset="0"/>
            </a:rPr>
            <a:t>Telesalud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y Telemedicina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C93FE9A0-A7D1-0C40-A396-F18D99EB04D2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XIII International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Cenference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on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Technology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Knowledge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&amp;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Society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15D82D5B-9557-3347-AA06-980F18606B67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Proyecto CENS: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Corfo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16CTTS-66390</a:t>
          </a:r>
        </a:p>
      </dgm:t>
    </dgm:pt>
    <dgm:pt modelId="{A68B3487-4246-EC4B-938D-FF9E072160CA}">
      <dgm:prSet phldrT="[Texto]"/>
      <dgm:spPr/>
      <dgm:t>
        <a:bodyPr/>
        <a:lstStyle/>
        <a:p>
          <a:r>
            <a:rPr lang="es-ES_tradnl" sz="2100" b="0" i="0" dirty="0">
              <a:latin typeface="Roboto Light" pitchFamily="2" charset="0"/>
              <a:ea typeface="Roboto Light" pitchFamily="2" charset="0"/>
            </a:rPr>
            <a:t>Investigación y Desarrollo</a:t>
          </a:r>
        </a:p>
      </dgm:t>
    </dgm:pt>
    <dgm:pt modelId="{3E2522E9-8F23-4A49-9628-ABCB87046FB0}" type="sibTrans" cxnId="{30425B61-02D4-6D4C-87D5-EC0BF0DCF2E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E614F8B8-137D-B14F-9A89-D1F106C8247B}" type="parTrans" cxnId="{30425B61-02D4-6D4C-87D5-EC0BF0DCF2E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D337DC37-C51C-B34D-8ACE-A0DCF0A0C7BA}" type="sibTrans" cxnId="{5716B5EE-A163-3B4A-8BD5-279D7D0246A6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5DAC8172-8861-1B42-AAB1-5BAF00F8CDBB}" type="parTrans" cxnId="{5716B5EE-A163-3B4A-8BD5-279D7D0246A6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08663B6C-CD73-6E46-B913-EE69F370B2CE}" type="sibTrans" cxnId="{DB10896E-0CBE-B248-9632-9FB1D384ED5F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84D892BD-8B8D-D242-96D5-6DCFA5E41C61}" type="parTrans" cxnId="{DB10896E-0CBE-B248-9632-9FB1D384ED5F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F41BD3DE-2908-7F40-9F97-459150441CF0}" type="sibTrans" cxnId="{8210DD93-1F8D-D042-B2F5-886C292C3A69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A641CD29-363E-9B46-B175-DAC8896520C2}" type="parTrans" cxnId="{8210DD93-1F8D-D042-B2F5-886C292C3A69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BE797226-57F4-B049-A58E-127EA3163DD1}" type="sibTrans" cxnId="{569D32B6-A590-C149-B19E-1794AE04885D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D4500C21-4BE8-034F-8EBC-691F1DD990ED}" type="parTrans" cxnId="{569D32B6-A590-C149-B19E-1794AE04885D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FE16D0E0-12AB-4A4F-8DE6-DEF0DC8E66DF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Teleconsulta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en Endocrinología</a:t>
          </a:r>
        </a:p>
      </dgm:t>
    </dgm:pt>
    <dgm:pt modelId="{44DDC06B-107F-864E-844A-DCA47A4DDB3B}" type="parTrans" cxnId="{05067398-DC16-7347-B8A3-8CC541EDBFD2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F0B4B46A-E1E8-EF40-8ACB-7224CCA06748}" type="sibTrans" cxnId="{05067398-DC16-7347-B8A3-8CC541EDBFD2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50D74E8F-A33F-C24D-8646-80C0FCDE21CC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Teleconsulta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en Gastroenterología</a:t>
          </a:r>
        </a:p>
      </dgm:t>
    </dgm:pt>
    <dgm:pt modelId="{0433C8FF-9B2D-9E44-B80C-9FE0616AAFED}" type="parTrans" cxnId="{CFD723FA-7EAA-C847-9698-C2101C68CC94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7C871DB3-B4A5-5A46-BD18-3D68A7C1D31E}" type="sibTrans" cxnId="{CFD723FA-7EAA-C847-9698-C2101C68CC94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939A714B-10EF-C74E-9981-483810ED2017}">
      <dgm:prSet phldrT="[Texto]" custT="1"/>
      <dgm:spPr/>
      <dgm:t>
        <a:bodyPr/>
        <a:lstStyle/>
        <a:p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Telecardiología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Telepsiquiatría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Telehematología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.</a:t>
          </a:r>
        </a:p>
      </dgm:t>
    </dgm:pt>
    <dgm:pt modelId="{C789435B-AC88-8E44-AA57-18157E1DCB61}" type="parTrans" cxnId="{BA48DF33-D22F-3F41-AE71-A84D7A6ED86A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B2306788-CEAA-8B4A-B018-0EB48B357BBA}" type="sibTrans" cxnId="{BA48DF33-D22F-3F41-AE71-A84D7A6ED86A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062DF12D-D6E7-1A41-810D-4E9BA4340923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CHILE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Chapter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on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Telemedicine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for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ISFTeH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A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century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of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Telemedicine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4C548293-2136-604D-8270-15DA072278DF}" type="parTrans" cxnId="{8D20FBA2-5DDD-B846-89E5-2AF7DA5D0804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9BE959C3-1C0C-A745-B666-D3439EDCBDDC}" type="sibTrans" cxnId="{8D20FBA2-5DDD-B846-89E5-2AF7DA5D0804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0B11ABBA-89AD-7049-8B55-25833369A410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XLIV Congreso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Chileno de Gastroenterología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CAA15F31-3381-084F-BA81-6AE1AD6E3796}" type="parTrans" cxnId="{3994D99C-3AAA-9948-8071-8084F8B4B28A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6FC4CF9B-442A-E143-9C42-5E7E071E7818}" type="sibTrans" cxnId="{3994D99C-3AAA-9948-8071-8084F8B4B28A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3061C03C-28C3-1843-A9C5-7B081ED5C55F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Operativos</a:t>
          </a:r>
          <a:r>
            <a:rPr lang="es-ES_tradnl" sz="1500" b="0" i="0" baseline="0" dirty="0">
              <a:latin typeface="Roboto Light" pitchFamily="2" charset="0"/>
              <a:ea typeface="Roboto Light" pitchFamily="2" charset="0"/>
            </a:rPr>
            <a:t> de Salud, </a:t>
          </a:r>
          <a:r>
            <a:rPr lang="es-ES_tradnl" sz="1500" b="0" i="0" baseline="0" dirty="0" err="1">
              <a:latin typeface="Roboto Light" pitchFamily="2" charset="0"/>
              <a:ea typeface="Roboto Light" pitchFamily="2" charset="0"/>
            </a:rPr>
            <a:t>Acrux</a:t>
          </a:r>
          <a:endParaRPr lang="es-ES_tradnl" sz="1500" b="0" i="0" dirty="0">
            <a:latin typeface="Roboto Light" pitchFamily="2" charset="0"/>
            <a:ea typeface="Roboto Light" pitchFamily="2" charset="0"/>
          </a:endParaRPr>
        </a:p>
      </dgm:t>
    </dgm:pt>
    <dgm:pt modelId="{6EE7445E-4329-8D4D-89BA-FA6579DF7724}" type="parTrans" cxnId="{5D834BD1-EBEA-8945-96DB-A0DAD81F440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67B0C802-9755-D044-A490-71054AF03DE0}" type="sibTrans" cxnId="{5D834BD1-EBEA-8945-96DB-A0DAD81F4403}">
      <dgm:prSet/>
      <dgm:spPr/>
      <dgm:t>
        <a:bodyPr/>
        <a:lstStyle/>
        <a:p>
          <a:endParaRPr lang="es-ES_tradnl" b="0" i="0">
            <a:latin typeface="Roboto Light" pitchFamily="2" charset="0"/>
            <a:ea typeface="Roboto Light" pitchFamily="2" charset="0"/>
          </a:endParaRPr>
        </a:p>
      </dgm:t>
    </dgm:pt>
    <dgm:pt modelId="{9CF39737-2341-BD41-83ED-2191E45DF2B8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Congreso Internacional de Principios y Prácticas del Diseño</a:t>
          </a:r>
        </a:p>
      </dgm:t>
    </dgm:pt>
    <dgm:pt modelId="{3C539D56-F4B5-0948-B0AC-810F1B845137}" type="parTrans" cxnId="{DFF4685C-8B9E-3648-9003-5E6F43B17F79}">
      <dgm:prSet/>
      <dgm:spPr/>
      <dgm:t>
        <a:bodyPr/>
        <a:lstStyle/>
        <a:p>
          <a:endParaRPr lang="es-ES" b="0" i="0">
            <a:latin typeface="Roboto Light" pitchFamily="2" charset="0"/>
            <a:ea typeface="Roboto Light" pitchFamily="2" charset="0"/>
          </a:endParaRPr>
        </a:p>
      </dgm:t>
    </dgm:pt>
    <dgm:pt modelId="{745D3E80-F256-1E4E-B145-C3ECD59026DD}" type="sibTrans" cxnId="{DFF4685C-8B9E-3648-9003-5E6F43B17F79}">
      <dgm:prSet/>
      <dgm:spPr/>
      <dgm:t>
        <a:bodyPr/>
        <a:lstStyle/>
        <a:p>
          <a:endParaRPr lang="es-ES" b="0" i="0">
            <a:latin typeface="Roboto Light" pitchFamily="2" charset="0"/>
            <a:ea typeface="Roboto Light" pitchFamily="2" charset="0"/>
          </a:endParaRPr>
        </a:p>
      </dgm:t>
    </dgm:pt>
    <dgm:pt modelId="{A9C73592-4E31-B042-BEF7-6D1609FD5DF4}">
      <dgm:prSet phldrT="[Texto]" custT="1"/>
      <dgm:spPr/>
      <dgm:t>
        <a:bodyPr/>
        <a:lstStyle/>
        <a:p>
          <a:r>
            <a:rPr lang="es-ES_tradnl" sz="1500" b="0" i="0" dirty="0">
              <a:latin typeface="Roboto Light" pitchFamily="2" charset="0"/>
              <a:ea typeface="Roboto Light" pitchFamily="2" charset="0"/>
            </a:rPr>
            <a:t>Proyecto Bien Público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Corfo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: “Lineamientos para el desarrollo de la Telemedicina y </a:t>
          </a:r>
          <a:r>
            <a:rPr lang="es-ES_tradnl" sz="1500" b="0" i="0" dirty="0" err="1">
              <a:latin typeface="Roboto Light" pitchFamily="2" charset="0"/>
              <a:ea typeface="Roboto Light" pitchFamily="2" charset="0"/>
            </a:rPr>
            <a:t>Telesalud</a:t>
          </a:r>
          <a:r>
            <a:rPr lang="es-ES_tradnl" sz="1500" b="0" i="0" dirty="0">
              <a:latin typeface="Roboto Light" pitchFamily="2" charset="0"/>
              <a:ea typeface="Roboto Light" pitchFamily="2" charset="0"/>
            </a:rPr>
            <a:t> en Chile”</a:t>
          </a:r>
        </a:p>
      </dgm:t>
    </dgm:pt>
    <dgm:pt modelId="{9D15F797-28EF-9E44-8690-958E0223ADD2}" type="parTrans" cxnId="{CB4CF7B8-063C-1442-9884-62CC948BD349}">
      <dgm:prSet/>
      <dgm:spPr/>
      <dgm:t>
        <a:bodyPr/>
        <a:lstStyle/>
        <a:p>
          <a:endParaRPr lang="es-ES"/>
        </a:p>
      </dgm:t>
    </dgm:pt>
    <dgm:pt modelId="{C591416B-929F-1F43-BB8A-B6052982541B}" type="sibTrans" cxnId="{CB4CF7B8-063C-1442-9884-62CC948BD349}">
      <dgm:prSet/>
      <dgm:spPr/>
      <dgm:t>
        <a:bodyPr/>
        <a:lstStyle/>
        <a:p>
          <a:endParaRPr lang="es-ES"/>
        </a:p>
      </dgm:t>
    </dgm:pt>
    <dgm:pt modelId="{27C56285-B58A-5D4D-830D-E9C6DB52A722}" type="pres">
      <dgm:prSet presAssocID="{FE2062AF-BC13-C447-80D3-66254F700051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C1EC69-E32D-2146-A4B0-81A58B5F9676}" type="pres">
      <dgm:prSet presAssocID="{A68B3487-4246-EC4B-938D-FF9E072160CA}" presName="composite" presStyleCnt="0"/>
      <dgm:spPr/>
    </dgm:pt>
    <dgm:pt modelId="{A5101930-FC36-6148-9E82-7BB4DF9FE1E5}" type="pres">
      <dgm:prSet presAssocID="{A68B3487-4246-EC4B-938D-FF9E072160CA}" presName="imgShp" presStyleLbl="fgImgPlace1" presStyleIdx="0" presStyleCnt="2" custLinFactNeighborX="-50147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7F1643-B6E7-DD42-AF8D-ED200F1C0C4B}" type="pres">
      <dgm:prSet presAssocID="{A68B3487-4246-EC4B-938D-FF9E072160CA}" presName="txShp" presStyleLbl="node1" presStyleIdx="0" presStyleCnt="2" custScaleX="136538" custLinFactNeighborX="7219" custLinFactNeighborY="-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F982845-4168-3043-9B30-A69B9ABD1037}" type="pres">
      <dgm:prSet presAssocID="{3E2522E9-8F23-4A49-9628-ABCB87046FB0}" presName="spacing" presStyleCnt="0"/>
      <dgm:spPr/>
    </dgm:pt>
    <dgm:pt modelId="{1E59F63F-641C-AC44-8EA6-188EE92471A7}" type="pres">
      <dgm:prSet presAssocID="{B7FD8EB7-ED46-EB4E-8ECB-8D06738759CC}" presName="composite" presStyleCnt="0"/>
      <dgm:spPr/>
    </dgm:pt>
    <dgm:pt modelId="{227D5B20-4EFE-D441-A138-FC003C60307A}" type="pres">
      <dgm:prSet presAssocID="{B7FD8EB7-ED46-EB4E-8ECB-8D06738759CC}" presName="imgShp" presStyleLbl="fgImgPlace1" presStyleIdx="1" presStyleCnt="2" custLinFactNeighborX="-50147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C263A56-688A-E841-8914-2B9F9F3EC56A}" type="pres">
      <dgm:prSet presAssocID="{B7FD8EB7-ED46-EB4E-8ECB-8D06738759CC}" presName="txShp" presStyleLbl="node1" presStyleIdx="1" presStyleCnt="2" custScaleX="136538" custLinFactNeighborX="7219" custLinFactNeighborY="-10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DC5EC4B-07C9-044B-B16B-69DFEDEE5CBE}" type="presOf" srcId="{A68B3487-4246-EC4B-938D-FF9E072160CA}" destId="{F27F1643-B6E7-DD42-AF8D-ED200F1C0C4B}" srcOrd="0" destOrd="0" presId="urn:microsoft.com/office/officeart/2005/8/layout/vList3"/>
    <dgm:cxn modelId="{CB4CF7B8-063C-1442-9884-62CC948BD349}" srcId="{A68B3487-4246-EC4B-938D-FF9E072160CA}" destId="{A9C73592-4E31-B042-BEF7-6D1609FD5DF4}" srcOrd="7" destOrd="0" parTransId="{9D15F797-28EF-9E44-8690-958E0223ADD2}" sibTransId="{C591416B-929F-1F43-BB8A-B6052982541B}"/>
    <dgm:cxn modelId="{30425B61-02D4-6D4C-87D5-EC0BF0DCF2E3}" srcId="{FE2062AF-BC13-C447-80D3-66254F700051}" destId="{A68B3487-4246-EC4B-938D-FF9E072160CA}" srcOrd="0" destOrd="0" parTransId="{E614F8B8-137D-B14F-9A89-D1F106C8247B}" sibTransId="{3E2522E9-8F23-4A49-9628-ABCB87046FB0}"/>
    <dgm:cxn modelId="{5D834BD1-EBEA-8945-96DB-A0DAD81F4403}" srcId="{B7FD8EB7-ED46-EB4E-8ECB-8D06738759CC}" destId="{3061C03C-28C3-1843-A9C5-7B081ED5C55F}" srcOrd="6" destOrd="0" parTransId="{6EE7445E-4329-8D4D-89BA-FA6579DF7724}" sibTransId="{67B0C802-9755-D044-A490-71054AF03DE0}"/>
    <dgm:cxn modelId="{ED06EB20-9D38-EB4F-B5CC-8D44BA9AA412}" type="presOf" srcId="{FE2062AF-BC13-C447-80D3-66254F700051}" destId="{27C56285-B58A-5D4D-830D-E9C6DB52A722}" srcOrd="0" destOrd="0" presId="urn:microsoft.com/office/officeart/2005/8/layout/vList3"/>
    <dgm:cxn modelId="{BC12B75B-B167-D547-A4D4-592C096EF207}" type="presOf" srcId="{D79DF6EC-9119-9B4A-95FA-510041349FB7}" destId="{FC263A56-688A-E841-8914-2B9F9F3EC56A}" srcOrd="0" destOrd="3" presId="urn:microsoft.com/office/officeart/2005/8/layout/vList3"/>
    <dgm:cxn modelId="{74688D4D-A34E-C845-993F-E520A5A5430D}" type="presOf" srcId="{3061C03C-28C3-1843-A9C5-7B081ED5C55F}" destId="{FC263A56-688A-E841-8914-2B9F9F3EC56A}" srcOrd="0" destOrd="7" presId="urn:microsoft.com/office/officeart/2005/8/layout/vList3"/>
    <dgm:cxn modelId="{173EED28-81FC-4248-9795-01F2F64B83D0}" type="presOf" srcId="{1CEDA985-8CE7-6B48-AF84-4B162D996D39}" destId="{F27F1643-B6E7-DD42-AF8D-ED200F1C0C4B}" srcOrd="0" destOrd="4" presId="urn:microsoft.com/office/officeart/2005/8/layout/vList3"/>
    <dgm:cxn modelId="{231F96D7-C6B0-2C41-8BE9-7DC3D40DBB02}" srcId="{B7FD8EB7-ED46-EB4E-8ECB-8D06738759CC}" destId="{D79DF6EC-9119-9B4A-95FA-510041349FB7}" srcOrd="2" destOrd="0" parTransId="{718980F2-D3F7-AC40-9022-0173F8056754}" sibTransId="{3637732D-3C9D-DA40-8E5B-880C17F2EBD9}"/>
    <dgm:cxn modelId="{8210DD93-1F8D-D042-B2F5-886C292C3A69}" srcId="{A68B3487-4246-EC4B-938D-FF9E072160CA}" destId="{C93FE9A0-A7D1-0C40-A396-F18D99EB04D2}" srcOrd="1" destOrd="0" parTransId="{A641CD29-363E-9B46-B175-DAC8896520C2}" sibTransId="{F41BD3DE-2908-7F40-9F97-459150441CF0}"/>
    <dgm:cxn modelId="{5582EE37-D26C-3D44-861B-139D4431EDA3}" type="presOf" srcId="{FE16D0E0-12AB-4A4F-8DE6-DEF0DC8E66DF}" destId="{FC263A56-688A-E841-8914-2B9F9F3EC56A}" srcOrd="0" destOrd="4" presId="urn:microsoft.com/office/officeart/2005/8/layout/vList3"/>
    <dgm:cxn modelId="{DFF4685C-8B9E-3648-9003-5E6F43B17F79}" srcId="{A68B3487-4246-EC4B-938D-FF9E072160CA}" destId="{9CF39737-2341-BD41-83ED-2191E45DF2B8}" srcOrd="6" destOrd="0" parTransId="{3C539D56-F4B5-0948-B0AC-810F1B845137}" sibTransId="{745D3E80-F256-1E4E-B145-C3ECD59026DD}"/>
    <dgm:cxn modelId="{569D32B6-A590-C149-B19E-1794AE04885D}" srcId="{A68B3487-4246-EC4B-938D-FF9E072160CA}" destId="{15D82D5B-9557-3347-AA06-980F18606B67}" srcOrd="0" destOrd="0" parTransId="{D4500C21-4BE8-034F-8EBC-691F1DD990ED}" sibTransId="{BE797226-57F4-B049-A58E-127EA3163DD1}"/>
    <dgm:cxn modelId="{AB71F02B-4A30-114B-94B9-F50D399510E2}" type="presOf" srcId="{50D74E8F-A33F-C24D-8646-80C0FCDE21CC}" destId="{FC263A56-688A-E841-8914-2B9F9F3EC56A}" srcOrd="0" destOrd="5" presId="urn:microsoft.com/office/officeart/2005/8/layout/vList3"/>
    <dgm:cxn modelId="{AF6AD8B9-6DC0-0A42-AA4F-3A40B9CB794D}" type="presOf" srcId="{AD63A622-18E6-1C44-B6DB-8E9E26022AE4}" destId="{FC263A56-688A-E841-8914-2B9F9F3EC56A}" srcOrd="0" destOrd="1" presId="urn:microsoft.com/office/officeart/2005/8/layout/vList3"/>
    <dgm:cxn modelId="{65D696E9-79C7-BB46-B33C-C1D37B0A0B5D}" srcId="{B7FD8EB7-ED46-EB4E-8ECB-8D06738759CC}" destId="{AD63A622-18E6-1C44-B6DB-8E9E26022AE4}" srcOrd="0" destOrd="0" parTransId="{133C26FB-9D3B-8C4A-855A-461968C0A37F}" sibTransId="{5528C7A6-C1EE-5B46-B78F-2FDFC2D5FB19}"/>
    <dgm:cxn modelId="{AFB42CBE-EA46-AB46-9750-EF9BF58FE173}" type="presOf" srcId="{A522F3D7-5303-8744-8737-91D2BF435B2F}" destId="{F27F1643-B6E7-DD42-AF8D-ED200F1C0C4B}" srcOrd="0" destOrd="3" presId="urn:microsoft.com/office/officeart/2005/8/layout/vList3"/>
    <dgm:cxn modelId="{FC75AF75-07FE-4448-B06D-DD04E3DA6385}" type="presOf" srcId="{15D82D5B-9557-3347-AA06-980F18606B67}" destId="{F27F1643-B6E7-DD42-AF8D-ED200F1C0C4B}" srcOrd="0" destOrd="1" presId="urn:microsoft.com/office/officeart/2005/8/layout/vList3"/>
    <dgm:cxn modelId="{8291ED39-FB73-844B-A314-DFFFBEB6028C}" srcId="{FE2062AF-BC13-C447-80D3-66254F700051}" destId="{B7FD8EB7-ED46-EB4E-8ECB-8D06738759CC}" srcOrd="1" destOrd="0" parTransId="{67524FFD-6845-FB44-B99B-F02B38134513}" sibTransId="{62A8251A-0114-F744-847E-CE6BAAA3875D}"/>
    <dgm:cxn modelId="{B42C684F-A3BB-5640-A341-E3B49A76A11F}" type="presOf" srcId="{9CF39737-2341-BD41-83ED-2191E45DF2B8}" destId="{F27F1643-B6E7-DD42-AF8D-ED200F1C0C4B}" srcOrd="0" destOrd="7" presId="urn:microsoft.com/office/officeart/2005/8/layout/vList3"/>
    <dgm:cxn modelId="{CFD723FA-7EAA-C847-9698-C2101C68CC94}" srcId="{B7FD8EB7-ED46-EB4E-8ECB-8D06738759CC}" destId="{50D74E8F-A33F-C24D-8646-80C0FCDE21CC}" srcOrd="4" destOrd="0" parTransId="{0433C8FF-9B2D-9E44-B80C-9FE0616AAFED}" sibTransId="{7C871DB3-B4A5-5A46-BD18-3D68A7C1D31E}"/>
    <dgm:cxn modelId="{3994D99C-3AAA-9948-8071-8084F8B4B28A}" srcId="{A68B3487-4246-EC4B-938D-FF9E072160CA}" destId="{0B11ABBA-89AD-7049-8B55-25833369A410}" srcOrd="5" destOrd="0" parTransId="{CAA15F31-3381-084F-BA81-6AE1AD6E3796}" sibTransId="{6FC4CF9B-442A-E143-9C42-5E7E071E7818}"/>
    <dgm:cxn modelId="{41EE4E8F-D04B-A94D-8527-4076FE43E5CE}" type="presOf" srcId="{B7FD8EB7-ED46-EB4E-8ECB-8D06738759CC}" destId="{FC263A56-688A-E841-8914-2B9F9F3EC56A}" srcOrd="0" destOrd="0" presId="urn:microsoft.com/office/officeart/2005/8/layout/vList3"/>
    <dgm:cxn modelId="{B305B0A4-744F-DC49-92B0-D550C9E16F09}" type="presOf" srcId="{062DF12D-D6E7-1A41-810D-4E9BA4340923}" destId="{F27F1643-B6E7-DD42-AF8D-ED200F1C0C4B}" srcOrd="0" destOrd="5" presId="urn:microsoft.com/office/officeart/2005/8/layout/vList3"/>
    <dgm:cxn modelId="{05067398-DC16-7347-B8A3-8CC541EDBFD2}" srcId="{B7FD8EB7-ED46-EB4E-8ECB-8D06738759CC}" destId="{FE16D0E0-12AB-4A4F-8DE6-DEF0DC8E66DF}" srcOrd="3" destOrd="0" parTransId="{44DDC06B-107F-864E-844A-DCA47A4DDB3B}" sibTransId="{F0B4B46A-E1E8-EF40-8ACB-7224CCA06748}"/>
    <dgm:cxn modelId="{8D20FBA2-5DDD-B846-89E5-2AF7DA5D0804}" srcId="{A68B3487-4246-EC4B-938D-FF9E072160CA}" destId="{062DF12D-D6E7-1A41-810D-4E9BA4340923}" srcOrd="4" destOrd="0" parTransId="{4C548293-2136-604D-8270-15DA072278DF}" sibTransId="{9BE959C3-1C0C-A745-B666-D3439EDCBDDC}"/>
    <dgm:cxn modelId="{0DECEF94-2894-694A-83E4-2320809936C9}" type="presOf" srcId="{C93FE9A0-A7D1-0C40-A396-F18D99EB04D2}" destId="{F27F1643-B6E7-DD42-AF8D-ED200F1C0C4B}" srcOrd="0" destOrd="2" presId="urn:microsoft.com/office/officeart/2005/8/layout/vList3"/>
    <dgm:cxn modelId="{BA48DF33-D22F-3F41-AE71-A84D7A6ED86A}" srcId="{B7FD8EB7-ED46-EB4E-8ECB-8D06738759CC}" destId="{939A714B-10EF-C74E-9981-483810ED2017}" srcOrd="5" destOrd="0" parTransId="{C789435B-AC88-8E44-AA57-18157E1DCB61}" sibTransId="{B2306788-CEAA-8B4A-B018-0EB48B357BBA}"/>
    <dgm:cxn modelId="{DB10896E-0CBE-B248-9632-9FB1D384ED5F}" srcId="{A68B3487-4246-EC4B-938D-FF9E072160CA}" destId="{A522F3D7-5303-8744-8737-91D2BF435B2F}" srcOrd="2" destOrd="0" parTransId="{84D892BD-8B8D-D242-96D5-6DCFA5E41C61}" sibTransId="{08663B6C-CD73-6E46-B913-EE69F370B2CE}"/>
    <dgm:cxn modelId="{A740FDA4-8E8B-1F48-87D6-21284A081D48}" type="presOf" srcId="{0B11ABBA-89AD-7049-8B55-25833369A410}" destId="{F27F1643-B6E7-DD42-AF8D-ED200F1C0C4B}" srcOrd="0" destOrd="6" presId="urn:microsoft.com/office/officeart/2005/8/layout/vList3"/>
    <dgm:cxn modelId="{55574526-D311-CF4C-98AB-540282BF1614}" type="presOf" srcId="{A9C73592-4E31-B042-BEF7-6D1609FD5DF4}" destId="{F27F1643-B6E7-DD42-AF8D-ED200F1C0C4B}" srcOrd="0" destOrd="8" presId="urn:microsoft.com/office/officeart/2005/8/layout/vList3"/>
    <dgm:cxn modelId="{0A07CE76-B1EA-194D-A169-BE4CB644A577}" type="presOf" srcId="{36E2F0A5-FE01-5643-9421-F81EE4E78666}" destId="{FC263A56-688A-E841-8914-2B9F9F3EC56A}" srcOrd="0" destOrd="2" presId="urn:microsoft.com/office/officeart/2005/8/layout/vList3"/>
    <dgm:cxn modelId="{58803220-6962-A54F-A0F2-2BBACC1788D3}" srcId="{B7FD8EB7-ED46-EB4E-8ECB-8D06738759CC}" destId="{36E2F0A5-FE01-5643-9421-F81EE4E78666}" srcOrd="1" destOrd="0" parTransId="{AE96BDF0-B1E9-3C4F-9FBC-3168F01F25BD}" sibTransId="{737D3F13-DA78-8445-B3BD-F5F227248121}"/>
    <dgm:cxn modelId="{18DC7237-2728-AB43-9A81-2ACDE6433982}" type="presOf" srcId="{939A714B-10EF-C74E-9981-483810ED2017}" destId="{FC263A56-688A-E841-8914-2B9F9F3EC56A}" srcOrd="0" destOrd="6" presId="urn:microsoft.com/office/officeart/2005/8/layout/vList3"/>
    <dgm:cxn modelId="{5716B5EE-A163-3B4A-8BD5-279D7D0246A6}" srcId="{A68B3487-4246-EC4B-938D-FF9E072160CA}" destId="{1CEDA985-8CE7-6B48-AF84-4B162D996D39}" srcOrd="3" destOrd="0" parTransId="{5DAC8172-8861-1B42-AAB1-5BAF00F8CDBB}" sibTransId="{D337DC37-C51C-B34D-8ACE-A0DCF0A0C7BA}"/>
    <dgm:cxn modelId="{AAB72AB0-C96E-6F48-A451-8A36FD2F46FD}" type="presParOf" srcId="{27C56285-B58A-5D4D-830D-E9C6DB52A722}" destId="{88C1EC69-E32D-2146-A4B0-81A58B5F9676}" srcOrd="0" destOrd="0" presId="urn:microsoft.com/office/officeart/2005/8/layout/vList3"/>
    <dgm:cxn modelId="{D285F483-FD5A-9047-8BBA-76503D05FAAC}" type="presParOf" srcId="{88C1EC69-E32D-2146-A4B0-81A58B5F9676}" destId="{A5101930-FC36-6148-9E82-7BB4DF9FE1E5}" srcOrd="0" destOrd="0" presId="urn:microsoft.com/office/officeart/2005/8/layout/vList3"/>
    <dgm:cxn modelId="{B24945CB-61FD-264F-91C0-F6DE3B56FB3B}" type="presParOf" srcId="{88C1EC69-E32D-2146-A4B0-81A58B5F9676}" destId="{F27F1643-B6E7-DD42-AF8D-ED200F1C0C4B}" srcOrd="1" destOrd="0" presId="urn:microsoft.com/office/officeart/2005/8/layout/vList3"/>
    <dgm:cxn modelId="{AE809B2C-5425-5243-A84E-ED8B5804D91B}" type="presParOf" srcId="{27C56285-B58A-5D4D-830D-E9C6DB52A722}" destId="{5F982845-4168-3043-9B30-A69B9ABD1037}" srcOrd="1" destOrd="0" presId="urn:microsoft.com/office/officeart/2005/8/layout/vList3"/>
    <dgm:cxn modelId="{B36D020A-F814-524C-858D-B2D0D48CD1BA}" type="presParOf" srcId="{27C56285-B58A-5D4D-830D-E9C6DB52A722}" destId="{1E59F63F-641C-AC44-8EA6-188EE92471A7}" srcOrd="2" destOrd="0" presId="urn:microsoft.com/office/officeart/2005/8/layout/vList3"/>
    <dgm:cxn modelId="{12B3A0B4-5769-B34B-A7D8-AC4882C41D3B}" type="presParOf" srcId="{1E59F63F-641C-AC44-8EA6-188EE92471A7}" destId="{227D5B20-4EFE-D441-A138-FC003C60307A}" srcOrd="0" destOrd="0" presId="urn:microsoft.com/office/officeart/2005/8/layout/vList3"/>
    <dgm:cxn modelId="{C5CCE9C7-14FD-844D-8495-AA92AA710F67}" type="presParOf" srcId="{1E59F63F-641C-AC44-8EA6-188EE92471A7}" destId="{FC263A56-688A-E841-8914-2B9F9F3EC5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B7C37-F8FD-C04C-98C4-1F161CDE8461}">
      <dsp:nvSpPr>
        <dsp:cNvPr id="0" name=""/>
        <dsp:cNvSpPr/>
      </dsp:nvSpPr>
      <dsp:spPr>
        <a:xfrm rot="10800000">
          <a:off x="1384268" y="0"/>
          <a:ext cx="9438301" cy="264776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683" tIns="57150" rIns="106680" bIns="5715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b="0" i="0" kern="1200" dirty="0">
              <a:latin typeface="Roboto Light" pitchFamily="2" charset="0"/>
              <a:ea typeface="Roboto Light" pitchFamily="2" charset="0"/>
            </a:rPr>
            <a:t>Pre y Postgrado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Introducción a la Telemedicina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Grand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Round de Medicina Interna: 28 h HHT– CAAVR - HGGB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Especialidad Otorrinolaringología: 118h; SCHOL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– UVALPO – UDEC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Especialidad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Imagenología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: 41h; Clínica Alemana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Magister en Informática Médica: U Chile</a:t>
          </a:r>
        </a:p>
      </dsp:txBody>
      <dsp:txXfrm rot="10800000">
        <a:off x="2046208" y="0"/>
        <a:ext cx="8776361" cy="2647760"/>
      </dsp:txXfrm>
    </dsp:sp>
    <dsp:sp modelId="{C5D99271-8A23-D048-86B3-3F0DA5B6D688}">
      <dsp:nvSpPr>
        <dsp:cNvPr id="0" name=""/>
        <dsp:cNvSpPr/>
      </dsp:nvSpPr>
      <dsp:spPr>
        <a:xfrm>
          <a:off x="0" y="1288"/>
          <a:ext cx="2728730" cy="2728730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89269A-6F6D-D243-9CFF-EC2191E22B0B}">
      <dsp:nvSpPr>
        <dsp:cNvPr id="0" name=""/>
        <dsp:cNvSpPr/>
      </dsp:nvSpPr>
      <dsp:spPr>
        <a:xfrm rot="10800000">
          <a:off x="1384268" y="3377864"/>
          <a:ext cx="9438301" cy="2457864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9683" tIns="57150" rIns="106680" bIns="5715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0" i="0" kern="1200" dirty="0">
              <a:latin typeface="Roboto Light" pitchFamily="2" charset="0"/>
              <a:ea typeface="Roboto Light" pitchFamily="2" charset="0"/>
            </a:rPr>
            <a:t>Formación Continua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Diplomado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en Telemedicina y Tecnologías de Información en Salud: 210h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Diploma en Fundamentos de Telemedicina, Telesalud y Aplicaciones Clínicas: 70h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Diploma en Estándares y Requerimientos Técnicos en Telesalud: 70h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Diploma en Gestión y Formulación de Proyectos en Telemedicina y Telesalud 70h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Programa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Salud Familiar: 30h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Programa Cuidados Paliativos del dolor: 10h</a:t>
          </a:r>
        </a:p>
        <a:p>
          <a:pPr marL="57150" lvl="1" indent="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Telenefrología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: 10h </a:t>
          </a:r>
        </a:p>
      </dsp:txBody>
      <dsp:txXfrm rot="10800000">
        <a:off x="1998734" y="3377864"/>
        <a:ext cx="8823835" cy="2457864"/>
      </dsp:txXfrm>
    </dsp:sp>
    <dsp:sp modelId="{9EAB768E-FC6E-0F49-8922-602AD5438F77}">
      <dsp:nvSpPr>
        <dsp:cNvPr id="0" name=""/>
        <dsp:cNvSpPr/>
      </dsp:nvSpPr>
      <dsp:spPr>
        <a:xfrm>
          <a:off x="0" y="3284887"/>
          <a:ext cx="2728730" cy="2728730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F1643-B6E7-DD42-AF8D-ED200F1C0C4B}">
      <dsp:nvSpPr>
        <dsp:cNvPr id="0" name=""/>
        <dsp:cNvSpPr/>
      </dsp:nvSpPr>
      <dsp:spPr>
        <a:xfrm rot="10800000">
          <a:off x="997721" y="0"/>
          <a:ext cx="9844449" cy="243678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4556" tIns="57150" rIns="106680" bIns="5715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0" i="0" kern="1200" dirty="0">
              <a:latin typeface="Roboto Light" pitchFamily="2" charset="0"/>
              <a:ea typeface="Roboto Light" pitchFamily="2" charset="0"/>
            </a:rPr>
            <a:t>Investigación y Desarrollo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Proyecto CENS: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Corfo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16CTTS-66390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XIII International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Cenference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on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Technology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Knowledge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&amp;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Society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III Congreso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Iberoamericano de </a:t>
          </a:r>
          <a:r>
            <a:rPr lang="es-ES_tradnl" sz="1500" b="0" i="0" kern="1200" baseline="0" dirty="0" err="1">
              <a:latin typeface="Roboto Light" pitchFamily="2" charset="0"/>
              <a:ea typeface="Roboto Light" pitchFamily="2" charset="0"/>
            </a:rPr>
            <a:t>Telesalud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y Telemedicina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X Congreso Anual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de Ingeniería Biomédica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CHILE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Chapter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on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Telemedicine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for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ISFTeH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A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century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of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Telemedicine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XLIV Congreso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Chileno de Gastroenterología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Congreso Internacional de Principios y Prácticas del Diseño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Proyecto Bien Público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Corfo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: “Lineamientos para el desarrollo de la Telemedicina y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Telesalud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en Chile”</a:t>
          </a:r>
        </a:p>
      </dsp:txBody>
      <dsp:txXfrm rot="10800000">
        <a:off x="1606918" y="0"/>
        <a:ext cx="9235252" cy="2436788"/>
      </dsp:txXfrm>
    </dsp:sp>
    <dsp:sp modelId="{A5101930-FC36-6148-9E82-7BB4DF9FE1E5}">
      <dsp:nvSpPr>
        <dsp:cNvPr id="0" name=""/>
        <dsp:cNvSpPr/>
      </dsp:nvSpPr>
      <dsp:spPr>
        <a:xfrm>
          <a:off x="0" y="768"/>
          <a:ext cx="2436788" cy="2436788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263A56-688A-E841-8914-2B9F9F3EC56A}">
      <dsp:nvSpPr>
        <dsp:cNvPr id="0" name=""/>
        <dsp:cNvSpPr/>
      </dsp:nvSpPr>
      <dsp:spPr>
        <a:xfrm rot="10800000">
          <a:off x="997721" y="3140320"/>
          <a:ext cx="9844449" cy="2436788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4556" tIns="57150" rIns="106680" bIns="5715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b="0" i="0" kern="1200" dirty="0">
              <a:latin typeface="Roboto Light" pitchFamily="2" charset="0"/>
              <a:ea typeface="Roboto Light" pitchFamily="2" charset="0"/>
            </a:rPr>
            <a:t>Asistencia Clínica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Teleradiología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Teleoftalmología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Teledermatología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Teleconsulta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en Endocrinología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Teleconsulta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 en Gastroenterología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Telecardiología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Telepsiquiatría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, </a:t>
          </a:r>
          <a:r>
            <a:rPr lang="es-ES_tradnl" sz="1500" b="0" i="0" kern="1200" dirty="0" err="1">
              <a:latin typeface="Roboto Light" pitchFamily="2" charset="0"/>
              <a:ea typeface="Roboto Light" pitchFamily="2" charset="0"/>
            </a:rPr>
            <a:t>Telehematología</a:t>
          </a: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b="0" i="0" kern="1200" dirty="0">
              <a:latin typeface="Roboto Light" pitchFamily="2" charset="0"/>
              <a:ea typeface="Roboto Light" pitchFamily="2" charset="0"/>
            </a:rPr>
            <a:t>Operativos</a:t>
          </a:r>
          <a:r>
            <a:rPr lang="es-ES_tradnl" sz="1500" b="0" i="0" kern="1200" baseline="0" dirty="0">
              <a:latin typeface="Roboto Light" pitchFamily="2" charset="0"/>
              <a:ea typeface="Roboto Light" pitchFamily="2" charset="0"/>
            </a:rPr>
            <a:t> de Salud, </a:t>
          </a:r>
          <a:r>
            <a:rPr lang="es-ES_tradnl" sz="1500" b="0" i="0" kern="1200" baseline="0" dirty="0" err="1">
              <a:latin typeface="Roboto Light" pitchFamily="2" charset="0"/>
              <a:ea typeface="Roboto Light" pitchFamily="2" charset="0"/>
            </a:rPr>
            <a:t>Acrux</a:t>
          </a:r>
          <a:endParaRPr lang="es-ES_tradnl" sz="1500" b="0" i="0" kern="1200" dirty="0">
            <a:latin typeface="Roboto Light" pitchFamily="2" charset="0"/>
            <a:ea typeface="Roboto Light" pitchFamily="2" charset="0"/>
          </a:endParaRPr>
        </a:p>
      </dsp:txBody>
      <dsp:txXfrm rot="10800000">
        <a:off x="1606918" y="3140320"/>
        <a:ext cx="9235252" cy="2436788"/>
      </dsp:txXfrm>
    </dsp:sp>
    <dsp:sp modelId="{227D5B20-4EFE-D441-A138-FC003C60307A}">
      <dsp:nvSpPr>
        <dsp:cNvPr id="0" name=""/>
        <dsp:cNvSpPr/>
      </dsp:nvSpPr>
      <dsp:spPr>
        <a:xfrm>
          <a:off x="0" y="3164956"/>
          <a:ext cx="2436788" cy="2436788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C99D73-B880-41C4-9065-0B436E9FC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3B72AB-1AEA-4714-B5FA-1C96E552C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69493-7662-479E-9CD3-8EFA2B82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9CC9F-2B48-47C8-9968-7F960C70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AC1A9-F8B4-424F-97BF-E379D41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295FA2-150C-4ADE-92D3-61912217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80"/>
          <a:stretch/>
        </p:blipFill>
        <p:spPr>
          <a:xfrm rot="16200000">
            <a:off x="-3010295" y="2992296"/>
            <a:ext cx="6876000" cy="85540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2" y="6003231"/>
            <a:ext cx="1865158" cy="85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40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65DB71-6E45-470B-ADE5-294332EC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1A667F-0A10-42DB-8F89-F0A1402D1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15B291-B96C-44B2-9324-3C372C81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6889BF-828A-4D64-8C11-1068A7D0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0FC2D-B078-4D9D-9F9C-8D21E297A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489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0A50316-C5D9-4F6B-B0A0-03647C171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25699C-D931-4B99-93E9-23210D6D1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B2E2C-B651-43B6-B2C3-2105571D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5C1B73-DF91-42A1-984C-48BDAADD6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8410-B1CC-400B-B2CD-8B63C5097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15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5625-AC24-4913-8E4E-8C1340E3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5022F-5D52-4950-8DBD-039D8E66E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CE11E-1908-4F04-A4F4-CBBFBA6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6307E6-F58E-4417-BC43-7C0BA7DA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16ECF3-27BE-4544-9F64-10CAD751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97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69937A-B567-45D0-A46B-0CE85A38A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CE146-1C3B-4E38-B362-AB35887A0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42DCAA-52C6-4446-B147-B00536AF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695E80-4412-4463-8D2F-D5CF69E2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CB86EC-6CD6-47FB-A585-238779B76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30881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19C10D-A905-4466-A02E-B0FE2C3F2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569CD-F27D-41AB-9A30-53D662D4B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77511EE-8F8F-4483-99F7-4F2DD9E5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0A805D-1DC6-42D0-B4A2-5C0BB9C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9B75CF-18A2-4A01-938E-6335C2EBA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323691-D93B-42E4-838B-ECFC3AA0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016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BE8ED-7CB9-49AF-BC42-CB47064C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E2D7E-1810-42B2-8B67-1FACFA678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C6096D-316A-4C65-BE7E-0176B285F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B7E02B-C276-4F52-9AEA-2CD984A2FB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0D03C5E-43DA-4E96-A1F1-F3FC6B722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04FF4C9-3B20-47DD-8B9F-4438C909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B5C85A-706B-4168-A80B-A0D8FA50F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BDF20EB-BA6E-4B84-AD10-D4995DCE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98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90BE4-2A34-4988-A2B9-F62034F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67B3-9430-401F-9D5D-7E0C00FE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225695-7B59-4F83-BF35-E96A7F07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AD5300-F72C-42F7-B950-0FBB3786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521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0796A7-71B0-497B-9405-E7F2CCA1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D3191D-9E12-438B-A52C-B3FDF2484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BE236B-4AE7-482C-987C-211E5C8A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935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1AE57-B10C-4C24-9B90-9E958F8D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43EEB-A433-4257-A9E6-BEA104820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335025-92C8-4EAE-8DB7-6ADDDC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8F50A-1805-4200-A6F1-091FDE29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20086E-8E38-4104-AD37-08A7B2D9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A7845-DBBB-4321-B827-4F648153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1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C1801-3B0C-4BAC-9C24-0A5C10A30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6C6CFC-EA3F-42B8-A527-BEBA20114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07B389-F765-4D10-BD0A-011A3544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3708F3-D37E-4DA6-BC11-7D0A6DB6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3F029B-1453-4987-A7B8-C1F5DB76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89CA58-0930-4F63-872E-0B1CDBD0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15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C850F9-F09C-44E6-B353-20568F3A9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F02A41-40D9-4244-BA6C-16C65BF5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BE4A32-C745-4FF7-9FB0-EE7E42478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6F9E0-9D26-4917-AE24-67A70BAB4634}" type="datetimeFigureOut">
              <a:rPr lang="es-CL" smtClean="0"/>
              <a:t>03-06-2020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3A01C4-D6E7-4443-97E8-6E3FB6DA5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E2A5E2-0D56-474A-BFD1-694E95110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0E0FD-EAF5-49C6-95BB-C71368289FA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99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aavenda@udec.c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lmed.udec.cl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5BF4B0-1B9F-41B1-8A8B-0ED849CE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399" y="1677731"/>
            <a:ext cx="54864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TELEMEDICINA EN TIEMPOS DE PANDEMIA</a:t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>Una mirada desde la Universidad de Concepción</a:t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28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aavenda@udec.cl</a:t>
            </a: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2800" b="1" dirty="0" err="1">
                <a:solidFill>
                  <a:schemeClr val="accent1">
                    <a:lumMod val="50000"/>
                  </a:schemeClr>
                </a:solidFill>
              </a:rPr>
              <a:t>www.telmed.udec.cl</a:t>
            </a:r>
            <a: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s-ES" sz="4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s-C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2CF782A-EDD6-430D-9487-D614A62C9503}"/>
              </a:ext>
            </a:extLst>
          </p:cNvPr>
          <p:cNvSpPr txBox="1">
            <a:spLocks/>
          </p:cNvSpPr>
          <p:nvPr/>
        </p:nvSpPr>
        <p:spPr>
          <a:xfrm>
            <a:off x="6096000" y="306131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8" y="5882502"/>
            <a:ext cx="2128592" cy="9754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2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4;p20">
            <a:extLst>
              <a:ext uri="{FF2B5EF4-FFF2-40B4-BE49-F238E27FC236}">
                <a16:creationId xmlns:a16="http://schemas.microsoft.com/office/drawing/2014/main" id="{DCB28387-4531-0542-9B60-CFE55BADD478}"/>
              </a:ext>
            </a:extLst>
          </p:cNvPr>
          <p:cNvSpPr txBox="1"/>
          <p:nvPr/>
        </p:nvSpPr>
        <p:spPr>
          <a:xfrm>
            <a:off x="1649903" y="1078080"/>
            <a:ext cx="9223512" cy="517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28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CL" kern="0" dirty="0"/>
              <a:t>La Pandemia como ventana de oportunidad: acelerador y conversor para validar la Salud Digital y consolidarla en el país y en el mundo.</a:t>
            </a:r>
          </a:p>
          <a:p>
            <a:pPr marL="28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s-CL" kern="0" dirty="0"/>
          </a:p>
          <a:p>
            <a:pPr algn="just" hangingPunct="0">
              <a:defRPr/>
            </a:pPr>
            <a:endParaRPr lang="es-CL" kern="0" dirty="0"/>
          </a:p>
          <a:p>
            <a:pPr marL="285750" indent="-285750" algn="just" hangingPunct="0">
              <a:buFont typeface="Wingdings" pitchFamily="2" charset="2"/>
              <a:buChar char="ü"/>
              <a:defRPr/>
            </a:pPr>
            <a:r>
              <a:rPr lang="es-CL" kern="0" dirty="0"/>
              <a:t>Desafíos: además de ser tecnológico (estándares, conectividad,etc.) cultural, formativo, aspectos éticos, las normativas jurídico legales, empoderamiento de los ciudadanos, transformación digital en todos los aspectos de la vida.</a:t>
            </a:r>
          </a:p>
          <a:p>
            <a:pPr algn="just" hangingPunct="0">
              <a:defRPr/>
            </a:pPr>
            <a:endParaRPr lang="es-CL" kern="0" dirty="0"/>
          </a:p>
          <a:p>
            <a:pPr marL="285750" indent="-285750" algn="just" hangingPunct="0">
              <a:buFont typeface="Wingdings" pitchFamily="2" charset="2"/>
              <a:buChar char="ü"/>
              <a:defRPr/>
            </a:pPr>
            <a:r>
              <a:rPr lang="es-CL" kern="0" dirty="0"/>
              <a:t>Enfrentar los cambios de nuestra vida postpandemia implica un cambio social y cultural a nivel de la conciencia colectiva, tanto de los profesionales de la salud como de los pacientes requiriendo redefiniciones de las políticas públicas y de los modelos de atención.</a:t>
            </a:r>
          </a:p>
          <a:p>
            <a:pPr marL="285750" indent="-285750" algn="just" hangingPunct="0">
              <a:buFont typeface="Wingdings" pitchFamily="2" charset="2"/>
              <a:buChar char="ü"/>
              <a:defRPr/>
            </a:pPr>
            <a:endParaRPr lang="es-CL" kern="0" dirty="0"/>
          </a:p>
          <a:p>
            <a:pPr marL="285750" indent="-285750" algn="just" hangingPunct="0">
              <a:buFont typeface="Wingdings" pitchFamily="2" charset="2"/>
              <a:buChar char="ü"/>
              <a:defRPr/>
            </a:pPr>
            <a:r>
              <a:rPr lang="es-CL" kern="0" dirty="0"/>
              <a:t>Todo esto podrá impactar positivamente en la Democratización, el Acceso, Oportunidad y Calidad de la salud de las personas y contribuirá a mejora la Resolutividad de los equipos de Salud.</a:t>
            </a:r>
          </a:p>
          <a:p>
            <a:pPr marL="285750" indent="-285750" algn="just" hangingPunct="0">
              <a:buFont typeface="Wingdings" pitchFamily="2" charset="2"/>
              <a:buChar char="ü"/>
              <a:defRPr/>
            </a:pPr>
            <a:endParaRPr lang="es-CL" kern="0" dirty="0"/>
          </a:p>
          <a:p>
            <a:pPr algn="just" hangingPunct="0">
              <a:defRPr/>
            </a:pPr>
            <a:endParaRPr lang="es-CL" kern="0" dirty="0"/>
          </a:p>
          <a:p>
            <a:pPr marL="285750" marR="0" lvl="0" indent="-28575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s-CL" kern="0" dirty="0"/>
              <a:t>Grandes desafíos! Mucho por avanzar!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B2F8602-7E87-F445-B3D0-E5612376097D}"/>
              </a:ext>
            </a:extLst>
          </p:cNvPr>
          <p:cNvSpPr/>
          <p:nvPr/>
        </p:nvSpPr>
        <p:spPr>
          <a:xfrm>
            <a:off x="1943675" y="590590"/>
            <a:ext cx="5601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defRPr/>
            </a:pPr>
            <a:r>
              <a:rPr lang="es-ES" b="1" kern="0" dirty="0"/>
              <a:t>Reflexiones acerca de las tendencias en la </a:t>
            </a:r>
            <a:r>
              <a:rPr lang="es-ES" b="1" kern="0" dirty="0" err="1"/>
              <a:t>postpandemia</a:t>
            </a:r>
            <a:endParaRPr lang="es-ES" kern="0" dirty="0">
              <a:solidFill>
                <a:srgbClr val="666666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2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E6AAB13-BF63-3842-8B1A-0C00FD6D81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6120" y="2954390"/>
            <a:ext cx="7272763" cy="293148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F8F1516-A9F3-EC47-8707-8BD5D315DAC9}"/>
              </a:ext>
            </a:extLst>
          </p:cNvPr>
          <p:cNvSpPr txBox="1"/>
          <p:nvPr/>
        </p:nvSpPr>
        <p:spPr>
          <a:xfrm>
            <a:off x="4394505" y="6077363"/>
            <a:ext cx="3398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400" b="1" dirty="0">
                <a:hlinkClick r:id="rId3"/>
              </a:rPr>
              <a:t>https://telmed.udec.cl/</a:t>
            </a:r>
            <a:r>
              <a:rPr lang="es-CL" sz="2400" b="1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87DCF3-3305-1044-9F9D-C1B7408E4C40}"/>
              </a:ext>
            </a:extLst>
          </p:cNvPr>
          <p:cNvSpPr txBox="1"/>
          <p:nvPr/>
        </p:nvSpPr>
        <p:spPr>
          <a:xfrm>
            <a:off x="2696120" y="474858"/>
            <a:ext cx="7565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Nuestro objetivo es promover y desarrollar la telemedicina en diversas áreas de trabajo. Contamos con un equipo </a:t>
            </a:r>
            <a:r>
              <a:rPr lang="es-CL" sz="2000" dirty="0"/>
              <a:t>multidisciplinario, conformado por médicos especialistas, profesionales de la </a:t>
            </a:r>
            <a:r>
              <a:rPr lang="es-MX" sz="2000" dirty="0"/>
              <a:t>salud, ingenieros, administrativos y alumnos, los cuales trabajan en pro del desarrollo y uso de las TIC en los procesos que incluyen educación, atención clínica e investigación. </a:t>
            </a:r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1619016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;p20">
            <a:extLst>
              <a:ext uri="{FF2B5EF4-FFF2-40B4-BE49-F238E27FC236}">
                <a16:creationId xmlns:a16="http://schemas.microsoft.com/office/drawing/2014/main" id="{3763275D-C1F7-1146-87D9-74B461F193D0}"/>
              </a:ext>
            </a:extLst>
          </p:cNvPr>
          <p:cNvSpPr/>
          <p:nvPr/>
        </p:nvSpPr>
        <p:spPr>
          <a:xfrm>
            <a:off x="914400" y="216600"/>
            <a:ext cx="6357574" cy="6517546"/>
          </a:xfrm>
          <a:prstGeom prst="ellipse">
            <a:avLst/>
          </a:prstGeom>
          <a:solidFill>
            <a:srgbClr val="528CBE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Google Shape;151;p20">
            <a:extLst>
              <a:ext uri="{FF2B5EF4-FFF2-40B4-BE49-F238E27FC236}">
                <a16:creationId xmlns:a16="http://schemas.microsoft.com/office/drawing/2014/main" id="{7787428E-71DA-E74F-B2DC-96A947B0CE65}"/>
              </a:ext>
            </a:extLst>
          </p:cNvPr>
          <p:cNvSpPr txBox="1"/>
          <p:nvPr/>
        </p:nvSpPr>
        <p:spPr>
          <a:xfrm>
            <a:off x="2537638" y="584875"/>
            <a:ext cx="2849523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90000"/>
              </a:lnSpc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 Digital</a:t>
            </a:r>
          </a:p>
        </p:txBody>
      </p:sp>
      <p:sp>
        <p:nvSpPr>
          <p:cNvPr id="6" name="Google Shape;152;p20">
            <a:extLst>
              <a:ext uri="{FF2B5EF4-FFF2-40B4-BE49-F238E27FC236}">
                <a16:creationId xmlns:a16="http://schemas.microsoft.com/office/drawing/2014/main" id="{53FEAD41-B4AC-CD48-AD80-1FB04E006D2B}"/>
              </a:ext>
            </a:extLst>
          </p:cNvPr>
          <p:cNvSpPr/>
          <p:nvPr/>
        </p:nvSpPr>
        <p:spPr>
          <a:xfrm>
            <a:off x="1262399" y="1241399"/>
            <a:ext cx="5400001" cy="5400001"/>
          </a:xfrm>
          <a:prstGeom prst="ellipse">
            <a:avLst/>
          </a:prstGeom>
          <a:solidFill>
            <a:srgbClr val="6B9CCB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Google Shape;153;p20">
            <a:extLst>
              <a:ext uri="{FF2B5EF4-FFF2-40B4-BE49-F238E27FC236}">
                <a16:creationId xmlns:a16="http://schemas.microsoft.com/office/drawing/2014/main" id="{14700D65-B344-0442-AB2B-63E95C4928EB}"/>
              </a:ext>
            </a:extLst>
          </p:cNvPr>
          <p:cNvSpPr txBox="1"/>
          <p:nvPr/>
        </p:nvSpPr>
        <p:spPr>
          <a:xfrm>
            <a:off x="3056545" y="1634074"/>
            <a:ext cx="1811701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90000"/>
              </a:lnSpc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e-Salud</a:t>
            </a:r>
          </a:p>
        </p:txBody>
      </p:sp>
      <p:sp>
        <p:nvSpPr>
          <p:cNvPr id="8" name="Google Shape;154;p20">
            <a:extLst>
              <a:ext uri="{FF2B5EF4-FFF2-40B4-BE49-F238E27FC236}">
                <a16:creationId xmlns:a16="http://schemas.microsoft.com/office/drawing/2014/main" id="{140DA53F-B603-1141-A12D-77EF9B31E9C3}"/>
              </a:ext>
            </a:extLst>
          </p:cNvPr>
          <p:cNvSpPr/>
          <p:nvPr/>
        </p:nvSpPr>
        <p:spPr>
          <a:xfrm>
            <a:off x="1802400" y="2370000"/>
            <a:ext cx="4320000" cy="4320000"/>
          </a:xfrm>
          <a:prstGeom prst="ellipse">
            <a:avLst/>
          </a:prstGeom>
          <a:solidFill>
            <a:srgbClr val="87ACD6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9" name="Google Shape;155;p20">
            <a:extLst>
              <a:ext uri="{FF2B5EF4-FFF2-40B4-BE49-F238E27FC236}">
                <a16:creationId xmlns:a16="http://schemas.microsoft.com/office/drawing/2014/main" id="{120141AD-8B74-644C-A6B5-5AF7DB5E8671}"/>
              </a:ext>
            </a:extLst>
          </p:cNvPr>
          <p:cNvSpPr txBox="1"/>
          <p:nvPr/>
        </p:nvSpPr>
        <p:spPr>
          <a:xfrm>
            <a:off x="3056544" y="2827198"/>
            <a:ext cx="1811701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90000"/>
              </a:lnSpc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Telesalud</a:t>
            </a:r>
          </a:p>
        </p:txBody>
      </p:sp>
      <p:sp>
        <p:nvSpPr>
          <p:cNvPr id="10" name="Google Shape;156;p20">
            <a:extLst>
              <a:ext uri="{FF2B5EF4-FFF2-40B4-BE49-F238E27FC236}">
                <a16:creationId xmlns:a16="http://schemas.microsoft.com/office/drawing/2014/main" id="{C11C182F-34F9-FC40-8F66-27901C31CBC0}"/>
              </a:ext>
            </a:extLst>
          </p:cNvPr>
          <p:cNvSpPr/>
          <p:nvPr/>
        </p:nvSpPr>
        <p:spPr>
          <a:xfrm>
            <a:off x="2342399" y="3491999"/>
            <a:ext cx="3240001" cy="3240002"/>
          </a:xfrm>
          <a:prstGeom prst="ellipse">
            <a:avLst/>
          </a:prstGeom>
          <a:solidFill>
            <a:srgbClr val="A3BFE1"/>
          </a:solidFill>
          <a:ln w="1905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Calibri"/>
                <a:ea typeface="Calibri"/>
                <a:cs typeface="Calibri"/>
                <a:sym typeface="Calibri"/>
              </a:defRPr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" name="Google Shape;157;p20">
            <a:extLst>
              <a:ext uri="{FF2B5EF4-FFF2-40B4-BE49-F238E27FC236}">
                <a16:creationId xmlns:a16="http://schemas.microsoft.com/office/drawing/2014/main" id="{BC65F28A-FAAD-364E-86FD-8B7F9C22BEC2}"/>
              </a:ext>
            </a:extLst>
          </p:cNvPr>
          <p:cNvSpPr txBox="1"/>
          <p:nvPr/>
        </p:nvSpPr>
        <p:spPr>
          <a:xfrm>
            <a:off x="2738800" y="4798625"/>
            <a:ext cx="2447199" cy="387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90000"/>
              </a:lnSpc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Telemedicina</a:t>
            </a:r>
          </a:p>
        </p:txBody>
      </p:sp>
      <p:grpSp>
        <p:nvGrpSpPr>
          <p:cNvPr id="12" name="Google Shape;158;p20">
            <a:extLst>
              <a:ext uri="{FF2B5EF4-FFF2-40B4-BE49-F238E27FC236}">
                <a16:creationId xmlns:a16="http://schemas.microsoft.com/office/drawing/2014/main" id="{CEF3D9F8-5566-CA49-9688-64A1B95F6558}"/>
              </a:ext>
            </a:extLst>
          </p:cNvPr>
          <p:cNvGrpSpPr/>
          <p:nvPr/>
        </p:nvGrpSpPr>
        <p:grpSpPr>
          <a:xfrm>
            <a:off x="4964400" y="3518056"/>
            <a:ext cx="1667629" cy="1667629"/>
            <a:chOff x="0" y="0"/>
            <a:chExt cx="1667628" cy="1667628"/>
          </a:xfrm>
        </p:grpSpPr>
        <p:sp>
          <p:nvSpPr>
            <p:cNvPr id="13" name="Google Shape;159;p20">
              <a:extLst>
                <a:ext uri="{FF2B5EF4-FFF2-40B4-BE49-F238E27FC236}">
                  <a16:creationId xmlns:a16="http://schemas.microsoft.com/office/drawing/2014/main" id="{FD79FD41-D852-514D-A539-F302B3DFFA9D}"/>
                </a:ext>
              </a:extLst>
            </p:cNvPr>
            <p:cNvSpPr/>
            <p:nvPr/>
          </p:nvSpPr>
          <p:spPr>
            <a:xfrm>
              <a:off x="-1" y="-1"/>
              <a:ext cx="1667630" cy="1667630"/>
            </a:xfrm>
            <a:prstGeom prst="ellipse">
              <a:avLst/>
            </a:prstGeom>
            <a:solidFill>
              <a:schemeClr val="accent4">
                <a:alpha val="60000"/>
              </a:schemeClr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60;p20">
              <a:extLst>
                <a:ext uri="{FF2B5EF4-FFF2-40B4-BE49-F238E27FC236}">
                  <a16:creationId xmlns:a16="http://schemas.microsoft.com/office/drawing/2014/main" id="{E94F9F0E-F2FF-F145-8854-50F7CDCCA27D}"/>
                </a:ext>
              </a:extLst>
            </p:cNvPr>
            <p:cNvSpPr txBox="1"/>
            <p:nvPr/>
          </p:nvSpPr>
          <p:spPr>
            <a:xfrm>
              <a:off x="244208" y="656014"/>
              <a:ext cx="1179230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90000"/>
                </a:lnSpc>
                <a:defRPr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914400" rtl="0" eaLnBrk="1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m-Salud</a:t>
              </a:r>
            </a:p>
          </p:txBody>
        </p:sp>
      </p:grpSp>
      <p:sp>
        <p:nvSpPr>
          <p:cNvPr id="15" name="Google Shape;161;p20">
            <a:extLst>
              <a:ext uri="{FF2B5EF4-FFF2-40B4-BE49-F238E27FC236}">
                <a16:creationId xmlns:a16="http://schemas.microsoft.com/office/drawing/2014/main" id="{8962D59C-2BCA-E846-B249-CF0E8C8F912E}"/>
              </a:ext>
            </a:extLst>
          </p:cNvPr>
          <p:cNvSpPr txBox="1"/>
          <p:nvPr/>
        </p:nvSpPr>
        <p:spPr>
          <a:xfrm>
            <a:off x="7710424" y="4699875"/>
            <a:ext cx="4158601" cy="104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Telemedicina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intercambio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información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médica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desde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un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punto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/sitio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hacia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otro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por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medio de las TIC con el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objeto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mejorar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el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estado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un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individuo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6" name="Google Shape;162;p20">
            <a:extLst>
              <a:ext uri="{FF2B5EF4-FFF2-40B4-BE49-F238E27FC236}">
                <a16:creationId xmlns:a16="http://schemas.microsoft.com/office/drawing/2014/main" id="{8FD112AD-1C63-8D4C-810C-AC767D394DC7}"/>
              </a:ext>
            </a:extLst>
          </p:cNvPr>
          <p:cNvSpPr txBox="1"/>
          <p:nvPr/>
        </p:nvSpPr>
        <p:spPr>
          <a:xfrm>
            <a:off x="7710424" y="3915962"/>
            <a:ext cx="4158601" cy="83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Telesalud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abarca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una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definición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más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amplia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incorpora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conceptos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servicios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atención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sanitaria,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gestión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educación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7" name="Google Shape;163;p20">
            <a:extLst>
              <a:ext uri="{FF2B5EF4-FFF2-40B4-BE49-F238E27FC236}">
                <a16:creationId xmlns:a16="http://schemas.microsoft.com/office/drawing/2014/main" id="{82D19540-FE3D-3947-87D8-8CE372555D7D}"/>
              </a:ext>
            </a:extLst>
          </p:cNvPr>
          <p:cNvSpPr txBox="1"/>
          <p:nvPr/>
        </p:nvSpPr>
        <p:spPr>
          <a:xfrm>
            <a:off x="7710424" y="3032474"/>
            <a:ext cx="4158601" cy="830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e-</a:t>
            </a: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conjunto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soluciones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tecnológicas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que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sirven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base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apoyo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estructural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para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implementar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las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aplicaciones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(HIS, HCE,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otros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)*</a:t>
            </a:r>
          </a:p>
        </p:txBody>
      </p:sp>
      <p:sp>
        <p:nvSpPr>
          <p:cNvPr id="18" name="Google Shape;164;p20">
            <a:extLst>
              <a:ext uri="{FF2B5EF4-FFF2-40B4-BE49-F238E27FC236}">
                <a16:creationId xmlns:a16="http://schemas.microsoft.com/office/drawing/2014/main" id="{5EB67B32-C9C3-FA40-A7D6-BCF3B6A845F3}"/>
              </a:ext>
            </a:extLst>
          </p:cNvPr>
          <p:cNvSpPr txBox="1"/>
          <p:nvPr/>
        </p:nvSpPr>
        <p:spPr>
          <a:xfrm>
            <a:off x="7710424" y="1881472"/>
            <a:ext cx="4158601" cy="104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m-</a:t>
            </a: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uso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dispositivos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móviles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como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teléfonos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móviles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dispositivos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monitorización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pacientes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asistentes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digitales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personales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(PDA)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aparatos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inalámbricos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la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práctica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médica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pública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**</a:t>
            </a:r>
          </a:p>
        </p:txBody>
      </p:sp>
      <p:sp>
        <p:nvSpPr>
          <p:cNvPr id="19" name="Google Shape;165;p20">
            <a:extLst>
              <a:ext uri="{FF2B5EF4-FFF2-40B4-BE49-F238E27FC236}">
                <a16:creationId xmlns:a16="http://schemas.microsoft.com/office/drawing/2014/main" id="{92994C6C-F61A-1148-8806-E5F23EF13C29}"/>
              </a:ext>
            </a:extLst>
          </p:cNvPr>
          <p:cNvSpPr txBox="1"/>
          <p:nvPr/>
        </p:nvSpPr>
        <p:spPr>
          <a:xfrm>
            <a:off x="6728849" y="5889349"/>
            <a:ext cx="5243401" cy="49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**WHO. mHealth: New horizons for health through mobile technologies: second global survey on eHealth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0" name="Google Shape;166;p20">
            <a:extLst>
              <a:ext uri="{FF2B5EF4-FFF2-40B4-BE49-F238E27FC236}">
                <a16:creationId xmlns:a16="http://schemas.microsoft.com/office/drawing/2014/main" id="{0D09A768-8035-054B-A452-7D0996651E28}"/>
              </a:ext>
            </a:extLst>
          </p:cNvPr>
          <p:cNvSpPr txBox="1"/>
          <p:nvPr/>
        </p:nvSpPr>
        <p:spPr>
          <a:xfrm>
            <a:off x="7710424" y="494375"/>
            <a:ext cx="4158601" cy="147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Digital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: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un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dominio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multidisciplinario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que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involucra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a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muchas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partes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interesadas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incluidos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clínicos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investigadores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científicos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con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una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amplia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gama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experiencia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ingeniería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ciencias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sociales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pública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,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economía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la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salud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y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gestión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de </a:t>
            </a:r>
            <a:r>
              <a:rPr kumimoji="0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datos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***</a:t>
            </a:r>
          </a:p>
        </p:txBody>
      </p:sp>
      <p:sp>
        <p:nvSpPr>
          <p:cNvPr id="21" name="Google Shape;167;p20">
            <a:extLst>
              <a:ext uri="{FF2B5EF4-FFF2-40B4-BE49-F238E27FC236}">
                <a16:creationId xmlns:a16="http://schemas.microsoft.com/office/drawing/2014/main" id="{634AEAAF-F0B8-6046-9BC2-8A5E9D1D622E}"/>
              </a:ext>
            </a:extLst>
          </p:cNvPr>
          <p:cNvSpPr txBox="1"/>
          <p:nvPr/>
        </p:nvSpPr>
        <p:spPr>
          <a:xfrm>
            <a:off x="6728849" y="5817184"/>
            <a:ext cx="5243401" cy="309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 algn="r">
              <a:defRPr sz="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*American Telemedicine Association (ATA) Telemedicine Defined</a:t>
            </a:r>
          </a:p>
        </p:txBody>
      </p:sp>
      <p:grpSp>
        <p:nvGrpSpPr>
          <p:cNvPr id="22" name="Google Shape;168;p20">
            <a:extLst>
              <a:ext uri="{FF2B5EF4-FFF2-40B4-BE49-F238E27FC236}">
                <a16:creationId xmlns:a16="http://schemas.microsoft.com/office/drawing/2014/main" id="{38D76F1D-A0BD-3641-8274-D7BEDB3434B6}"/>
              </a:ext>
            </a:extLst>
          </p:cNvPr>
          <p:cNvGrpSpPr/>
          <p:nvPr/>
        </p:nvGrpSpPr>
        <p:grpSpPr>
          <a:xfrm>
            <a:off x="6728849" y="6248694"/>
            <a:ext cx="5243401" cy="436851"/>
            <a:chOff x="0" y="0"/>
            <a:chExt cx="5243400" cy="436849"/>
          </a:xfrm>
        </p:grpSpPr>
        <p:sp>
          <p:nvSpPr>
            <p:cNvPr id="23" name="Rectángulo">
              <a:extLst>
                <a:ext uri="{FF2B5EF4-FFF2-40B4-BE49-F238E27FC236}">
                  <a16:creationId xmlns:a16="http://schemas.microsoft.com/office/drawing/2014/main" id="{6B2C338B-970D-2840-A593-D73671739764}"/>
                </a:ext>
              </a:extLst>
            </p:cNvPr>
            <p:cNvSpPr/>
            <p:nvPr/>
          </p:nvSpPr>
          <p:spPr>
            <a:xfrm>
              <a:off x="0" y="0"/>
              <a:ext cx="5243401" cy="2712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4" name="*** O’Donoghue, John; Herbert, John (2012-10-01). &quot;Data Management within mHealth Environments: Patient Sensors, Mobile Devices, and Databases&quot;. Journal of Data and Information Quality">
              <a:extLst>
                <a:ext uri="{FF2B5EF4-FFF2-40B4-BE49-F238E27FC236}">
                  <a16:creationId xmlns:a16="http://schemas.microsoft.com/office/drawing/2014/main" id="{B9BE22B8-F0C9-B84A-AB42-3689BD7D8904}"/>
                </a:ext>
              </a:extLst>
            </p:cNvPr>
            <p:cNvSpPr txBox="1"/>
            <p:nvPr/>
          </p:nvSpPr>
          <p:spPr>
            <a:xfrm>
              <a:off x="0" y="0"/>
              <a:ext cx="5243401" cy="4368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r">
                <a:defRPr sz="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*** O’Donoghue, John; Herbert, John (2012-10-01). "Data Management within mHealth Environments: Patient Sensors, Mobile Devices, and Databases". Journal of Data and Information Quality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80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19" grpId="0" animBg="1" advAuto="0"/>
      <p:bldP spid="20" grpId="0" animBg="1" advAuto="0"/>
      <p:bldP spid="21" grpId="0" animBg="1" advAuto="0"/>
      <p:bldP spid="2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n 93">
            <a:extLst>
              <a:ext uri="{FF2B5EF4-FFF2-40B4-BE49-F238E27FC236}">
                <a16:creationId xmlns:a16="http://schemas.microsoft.com/office/drawing/2014/main" id="{26462D70-BCC6-984E-AE96-F10D8D738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5" y="160267"/>
            <a:ext cx="10422835" cy="58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22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3">
            <a:extLst>
              <a:ext uri="{FF2B5EF4-FFF2-40B4-BE49-F238E27FC236}">
                <a16:creationId xmlns:a16="http://schemas.microsoft.com/office/drawing/2014/main" id="{4BF5CF66-05B3-4A49-B045-BC7DD8935E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0253145"/>
              </p:ext>
            </p:extLst>
          </p:nvPr>
        </p:nvGraphicFramePr>
        <p:xfrm>
          <a:off x="953700" y="214102"/>
          <a:ext cx="10822570" cy="6014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286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2008CBAA-9725-844E-A34C-34F75A916E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579607"/>
              </p:ext>
            </p:extLst>
          </p:nvPr>
        </p:nvGraphicFramePr>
        <p:xfrm>
          <a:off x="1253551" y="627743"/>
          <a:ext cx="10842171" cy="560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94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9AD876-E76B-6B43-BD88-7C047DF34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05" y="3788229"/>
            <a:ext cx="2191495" cy="143440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A31F887-8451-2047-BF34-D3905640DAB5}"/>
              </a:ext>
            </a:extLst>
          </p:cNvPr>
          <p:cNvSpPr txBox="1">
            <a:spLocks/>
          </p:cNvSpPr>
          <p:nvPr/>
        </p:nvSpPr>
        <p:spPr>
          <a:xfrm>
            <a:off x="716296" y="5149978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_tradnl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945E1D9-67AE-A140-9DD4-4BA48A3D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4857" y="5222637"/>
            <a:ext cx="2177144" cy="16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7F93827-5FE8-3A49-A751-61513241E5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733" y="5222637"/>
            <a:ext cx="2207124" cy="16353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16D253-1782-8947-BEAB-505CA3FF33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589" y="5225143"/>
            <a:ext cx="2177143" cy="16328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BD2762C-D3A5-9747-B3E1-9E7D8E9304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5558" y="2554514"/>
            <a:ext cx="2186442" cy="123371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388D30B-D7C1-DA4E-B815-FD6DA7894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9424" y="1059543"/>
            <a:ext cx="2192576" cy="149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Marcador de contenido 3">
            <a:extLst>
              <a:ext uri="{FF2B5EF4-FFF2-40B4-BE49-F238E27FC236}">
                <a16:creationId xmlns:a16="http://schemas.microsoft.com/office/drawing/2014/main" id="{DE8EB312-75E9-154B-B781-C715903153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202300"/>
              </p:ext>
            </p:extLst>
          </p:nvPr>
        </p:nvGraphicFramePr>
        <p:xfrm>
          <a:off x="1292086" y="655983"/>
          <a:ext cx="8700161" cy="4758316"/>
        </p:xfrm>
        <a:graphic>
          <a:graphicData uri="http://schemas.openxmlformats.org/drawingml/2006/table">
            <a:tbl>
              <a:tblPr firstRow="1" bandRow="1"/>
              <a:tblGrid>
                <a:gridCol w="2619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8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20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4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Estrategia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Nº</a:t>
                      </a:r>
                      <a:r>
                        <a:rPr lang="es-ES_tradnl" sz="1600" baseline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pacientes informados</a:t>
                      </a:r>
                      <a:endParaRPr lang="es-ES_tradnl" sz="16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Beneficiarios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6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Teleradiología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37.211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SS Arauco | DAS</a:t>
                      </a:r>
                      <a:r>
                        <a:rPr lang="es-ES_tradnl" sz="1500" baseline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Sn Pedro | DAS Chiguayante</a:t>
                      </a:r>
                      <a:endParaRPr lang="es-ES_tradnl" sz="15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9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Teleoftalmología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12.583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SS Arica| H Linares| SS</a:t>
                      </a:r>
                      <a:r>
                        <a:rPr lang="es-ES_tradnl" sz="1500" baseline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Arauco| SS Chiloé | SS Concepción | SS Ñuble</a:t>
                      </a:r>
                      <a:endParaRPr lang="es-ES_tradnl" sz="15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232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Teledermatología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2437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SS Arauco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Teleendocrinología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  <a:p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221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DAS Sn Pedro| DAS </a:t>
                      </a:r>
                      <a:r>
                        <a:rPr lang="es-ES_tradnl" sz="15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Chgte</a:t>
                      </a:r>
                      <a:endParaRPr lang="es-ES_tradnl" sz="15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997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Telegastroenterología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526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DAS </a:t>
                      </a:r>
                      <a:r>
                        <a:rPr lang="es-ES_tradnl" sz="15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Chgte</a:t>
                      </a:r>
                      <a:r>
                        <a:rPr lang="es-ES_tradnl" sz="1500" baseline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| SS Arauco</a:t>
                      </a:r>
                      <a:endParaRPr lang="es-ES_tradnl" sz="15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68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Telecardiología</a:t>
                      </a:r>
                      <a:endParaRPr lang="es-ES_tradnl" sz="18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88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SS Chiloé, H Tocopilla, H Linares, Juan Fernández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14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ES_tradnl" sz="18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Videoconferencia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s-ES_tradnl" sz="16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2.596 horas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/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OTL, </a:t>
                      </a:r>
                      <a:r>
                        <a:rPr lang="es-ES_tradnl" sz="1500" dirty="0" err="1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Imagenología</a:t>
                      </a:r>
                      <a:r>
                        <a:rPr lang="es-ES_tradnl" sz="150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, Medicina Interna,</a:t>
                      </a:r>
                      <a:r>
                        <a:rPr lang="es-ES_tradnl" sz="1500" baseline="0" dirty="0">
                          <a:solidFill>
                            <a:schemeClr val="tx1"/>
                          </a:solidFill>
                          <a:latin typeface="Futura Medium" panose="020B0602020204020303" pitchFamily="34" charset="-79"/>
                          <a:cs typeface="Futura Medium" panose="020B0602020204020303" pitchFamily="34" charset="-79"/>
                        </a:rPr>
                        <a:t> SS Concepción, HGGB, Programa de Salud Familiar</a:t>
                      </a:r>
                      <a:endParaRPr lang="es-ES_tradnl" sz="1500" dirty="0">
                        <a:solidFill>
                          <a:schemeClr val="tx1"/>
                        </a:solidFill>
                        <a:latin typeface="Futura Medium" panose="020B0602020204020303" pitchFamily="34" charset="-79"/>
                        <a:cs typeface="Futura Medium" panose="020B0602020204020303" pitchFamily="34" charset="-79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92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BE3E06-0FA1-5A4E-BF0E-0823F464D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3" t="14323"/>
          <a:stretch/>
        </p:blipFill>
        <p:spPr>
          <a:xfrm>
            <a:off x="6755597" y="4114004"/>
            <a:ext cx="2508316" cy="170340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F60C08B-1490-6A47-9329-0A41E38A4C1B}"/>
              </a:ext>
            </a:extLst>
          </p:cNvPr>
          <p:cNvSpPr txBox="1">
            <a:spLocks/>
          </p:cNvSpPr>
          <p:nvPr/>
        </p:nvSpPr>
        <p:spPr>
          <a:xfrm>
            <a:off x="2335696" y="675861"/>
            <a:ext cx="8049275" cy="1014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200" b="1" dirty="0"/>
              <a:t>Congreso Internacional de Telemedicina </a:t>
            </a:r>
            <a:r>
              <a:rPr lang="es-ES_tradnl" sz="3200" b="1" dirty="0" err="1"/>
              <a:t>Telesalud</a:t>
            </a:r>
            <a:r>
              <a:rPr lang="es-ES_tradnl" sz="3200" b="1" dirty="0"/>
              <a:t> y Salud Digital </a:t>
            </a:r>
          </a:p>
          <a:p>
            <a:r>
              <a:rPr lang="es-ES_tradnl" sz="4000" b="1" dirty="0"/>
              <a:t> </a:t>
            </a:r>
            <a:r>
              <a:rPr lang="es-ES_tradnl" sz="2800" b="1" dirty="0"/>
              <a:t>Dic. 2019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21C7E474-F238-C443-B23C-B1EF1064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680" y="4154052"/>
            <a:ext cx="2495637" cy="16633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0CCA08-1C5E-274F-A294-FE49C67F8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3272" y="2209392"/>
            <a:ext cx="2495638" cy="16633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DD3077-C5A5-E84C-A795-1B834DCFE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24" y="2198213"/>
            <a:ext cx="2498337" cy="16651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0F247D-4691-4B48-9E1D-76E5C6137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4054" y="2198212"/>
            <a:ext cx="2498336" cy="16651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C5EBA0-3217-E54F-B52D-ADE17D85A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068" y="4156447"/>
            <a:ext cx="2495639" cy="16633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E2E090B-1F75-3346-82D8-4951E1604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9140" y="4154053"/>
            <a:ext cx="2495639" cy="16633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893B8F1-B8A8-6C4A-910D-8523D4906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768" y="2198211"/>
            <a:ext cx="2498338" cy="16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65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DEC5A3AF-770C-8E47-9085-931C8C689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26" y="5593851"/>
            <a:ext cx="1615724" cy="909754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6548267C-964E-F544-8520-7868307EA21C}"/>
              </a:ext>
            </a:extLst>
          </p:cNvPr>
          <p:cNvSpPr/>
          <p:nvPr/>
        </p:nvSpPr>
        <p:spPr>
          <a:xfrm>
            <a:off x="1579777" y="6782707"/>
            <a:ext cx="10207490" cy="94719"/>
          </a:xfrm>
          <a:prstGeom prst="rect">
            <a:avLst/>
          </a:prstGeom>
          <a:solidFill>
            <a:srgbClr val="263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DE8777E9-CD49-0643-8CB3-E429FDF6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929" y="464760"/>
            <a:ext cx="10207490" cy="2440928"/>
          </a:xfrm>
          <a:prstGeom prst="rect">
            <a:avLst/>
          </a:prstGeom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id="{408A4AE1-3730-2C48-B821-1E9317CD30AF}"/>
              </a:ext>
            </a:extLst>
          </p:cNvPr>
          <p:cNvGrpSpPr/>
          <p:nvPr/>
        </p:nvGrpSpPr>
        <p:grpSpPr>
          <a:xfrm>
            <a:off x="1709037" y="3720724"/>
            <a:ext cx="9642464" cy="1898447"/>
            <a:chOff x="295964" y="2805175"/>
            <a:chExt cx="11517124" cy="2340945"/>
          </a:xfrm>
        </p:grpSpPr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37780EE2-535F-334C-B6CC-20ED4D2BA2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5964" y="2881230"/>
              <a:ext cx="1023732" cy="935479"/>
            </a:xfrm>
            <a:prstGeom prst="rect">
              <a:avLst/>
            </a:prstGeom>
          </p:spPr>
        </p:pic>
        <p:pic>
          <p:nvPicPr>
            <p:cNvPr id="71" name="Imagen 70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B8C665A-8418-F94F-9EC0-3CEF6EFA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2233" y="2815743"/>
              <a:ext cx="904462" cy="1066451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609E5189-D234-6945-BD3A-9DC323D62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6923" y="2881231"/>
              <a:ext cx="935478" cy="935478"/>
            </a:xfrm>
            <a:prstGeom prst="rect">
              <a:avLst/>
            </a:prstGeom>
          </p:spPr>
        </p:pic>
        <p:grpSp>
          <p:nvGrpSpPr>
            <p:cNvPr id="73" name="Grupo 72">
              <a:extLst>
                <a:ext uri="{FF2B5EF4-FFF2-40B4-BE49-F238E27FC236}">
                  <a16:creationId xmlns:a16="http://schemas.microsoft.com/office/drawing/2014/main" id="{31B84F99-0732-604A-BA91-E0D0DFB8A41F}"/>
                </a:ext>
              </a:extLst>
            </p:cNvPr>
            <p:cNvGrpSpPr/>
            <p:nvPr/>
          </p:nvGrpSpPr>
          <p:grpSpPr>
            <a:xfrm>
              <a:off x="6071376" y="2825653"/>
              <a:ext cx="1416635" cy="1143973"/>
              <a:chOff x="5981925" y="3029633"/>
              <a:chExt cx="1416635" cy="1143973"/>
            </a:xfrm>
          </p:grpSpPr>
          <p:pic>
            <p:nvPicPr>
              <p:cNvPr id="86" name="Imagen 85" descr="Imagen que contiene computadora, dibujo&#10;&#10;Descripción generada automáticamente">
                <a:extLst>
                  <a:ext uri="{FF2B5EF4-FFF2-40B4-BE49-F238E27FC236}">
                    <a16:creationId xmlns:a16="http://schemas.microsoft.com/office/drawing/2014/main" id="{3455320B-9545-AB4E-819E-DE027A6F76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81925" y="3029633"/>
                <a:ext cx="1416635" cy="1143973"/>
              </a:xfrm>
              <a:prstGeom prst="rect">
                <a:avLst/>
              </a:prstGeom>
            </p:spPr>
          </p:pic>
          <p:pic>
            <p:nvPicPr>
              <p:cNvPr id="87" name="Imagen 86">
                <a:extLst>
                  <a:ext uri="{FF2B5EF4-FFF2-40B4-BE49-F238E27FC236}">
                    <a16:creationId xmlns:a16="http://schemas.microsoft.com/office/drawing/2014/main" id="{E3092794-3B78-DD4C-9094-C97518C408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72913" y="3173685"/>
                <a:ext cx="493854" cy="493854"/>
              </a:xfrm>
              <a:prstGeom prst="rect">
                <a:avLst/>
              </a:prstGeom>
            </p:spPr>
          </p:pic>
        </p:grpSp>
        <p:pic>
          <p:nvPicPr>
            <p:cNvPr id="74" name="Imagen 73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8B53B216-6B67-8940-B669-B54FAC0A9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360" t="15249" r="23456" b="33990"/>
            <a:stretch/>
          </p:blipFill>
          <p:spPr>
            <a:xfrm>
              <a:off x="3275798" y="2884466"/>
              <a:ext cx="854765" cy="772264"/>
            </a:xfrm>
            <a:prstGeom prst="rect">
              <a:avLst/>
            </a:prstGeom>
          </p:spPr>
        </p:pic>
        <p:pic>
          <p:nvPicPr>
            <p:cNvPr id="75" name="Imagen 74" descr="Imagen que contiene espejo&#10;&#10;Descripción generada automáticamente">
              <a:extLst>
                <a:ext uri="{FF2B5EF4-FFF2-40B4-BE49-F238E27FC236}">
                  <a16:creationId xmlns:a16="http://schemas.microsoft.com/office/drawing/2014/main" id="{75A39253-B801-2B4D-B3E9-55E84054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553" y="2805175"/>
              <a:ext cx="971892" cy="971892"/>
            </a:xfrm>
            <a:prstGeom prst="rect">
              <a:avLst/>
            </a:prstGeom>
          </p:spPr>
        </p:pic>
        <p:pic>
          <p:nvPicPr>
            <p:cNvPr id="76" name="Imagen 75" descr="Imagen que contiene edificio, tabla&#10;&#10;Descripción generada automáticamente">
              <a:extLst>
                <a:ext uri="{FF2B5EF4-FFF2-40B4-BE49-F238E27FC236}">
                  <a16:creationId xmlns:a16="http://schemas.microsoft.com/office/drawing/2014/main" id="{762B8931-FC4D-5F46-9B59-A642F774C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57006" y="2925530"/>
              <a:ext cx="904461" cy="944218"/>
            </a:xfrm>
            <a:prstGeom prst="rect">
              <a:avLst/>
            </a:prstGeom>
          </p:spPr>
        </p:pic>
        <p:sp>
          <p:nvSpPr>
            <p:cNvPr id="77" name="CuadroTexto 76">
              <a:extLst>
                <a:ext uri="{FF2B5EF4-FFF2-40B4-BE49-F238E27FC236}">
                  <a16:creationId xmlns:a16="http://schemas.microsoft.com/office/drawing/2014/main" id="{1C3F2498-6C61-CA4C-9D2B-7F898B94D275}"/>
                </a:ext>
              </a:extLst>
            </p:cNvPr>
            <p:cNvSpPr txBox="1"/>
            <p:nvPr/>
          </p:nvSpPr>
          <p:spPr>
            <a:xfrm>
              <a:off x="437321" y="3969626"/>
              <a:ext cx="2007704" cy="117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Usuario ingresa a plataforma web para evaluación online</a:t>
              </a: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A9E729D6-4AF9-5F4A-A1C7-7735BB6BD430}"/>
                </a:ext>
              </a:extLst>
            </p:cNvPr>
            <p:cNvSpPr txBox="1"/>
            <p:nvPr/>
          </p:nvSpPr>
          <p:spPr>
            <a:xfrm>
              <a:off x="3119450" y="3969626"/>
              <a:ext cx="2007704" cy="91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caso de sospecha se deriva a Teleconsulta</a:t>
              </a:r>
            </a:p>
          </p:txBody>
        </p:sp>
        <p:sp>
          <p:nvSpPr>
            <p:cNvPr id="79" name="CuadroTexto 78">
              <a:extLst>
                <a:ext uri="{FF2B5EF4-FFF2-40B4-BE49-F238E27FC236}">
                  <a16:creationId xmlns:a16="http://schemas.microsoft.com/office/drawing/2014/main" id="{FEA30FEB-DB2C-4E46-904A-BBF00D36E0F8}"/>
                </a:ext>
              </a:extLst>
            </p:cNvPr>
            <p:cNvSpPr txBox="1"/>
            <p:nvPr/>
          </p:nvSpPr>
          <p:spPr>
            <a:xfrm>
              <a:off x="5705438" y="3973473"/>
              <a:ext cx="2007704" cy="64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Médico atiende en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Box Virtual</a:t>
              </a:r>
            </a:p>
          </p:txBody>
        </p:sp>
        <p:sp>
          <p:nvSpPr>
            <p:cNvPr id="80" name="CuadroTexto 79">
              <a:extLst>
                <a:ext uri="{FF2B5EF4-FFF2-40B4-BE49-F238E27FC236}">
                  <a16:creationId xmlns:a16="http://schemas.microsoft.com/office/drawing/2014/main" id="{9BBC0D64-B6FA-2642-9297-FEF5735A3BEB}"/>
                </a:ext>
              </a:extLst>
            </p:cNvPr>
            <p:cNvSpPr txBox="1"/>
            <p:nvPr/>
          </p:nvSpPr>
          <p:spPr>
            <a:xfrm>
              <a:off x="7880612" y="3969626"/>
              <a:ext cx="2007704" cy="117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 realiza Anamnesis y derivación respectiva</a:t>
              </a:r>
            </a:p>
          </p:txBody>
        </p:sp>
        <p:sp>
          <p:nvSpPr>
            <p:cNvPr id="81" name="CuadroTexto 80">
              <a:extLst>
                <a:ext uri="{FF2B5EF4-FFF2-40B4-BE49-F238E27FC236}">
                  <a16:creationId xmlns:a16="http://schemas.microsoft.com/office/drawing/2014/main" id="{DD968396-20F0-944E-836E-900470CC3310}"/>
                </a:ext>
              </a:extLst>
            </p:cNvPr>
            <p:cNvSpPr txBox="1"/>
            <p:nvPr/>
          </p:nvSpPr>
          <p:spPr>
            <a:xfrm>
              <a:off x="9805384" y="3969626"/>
              <a:ext cx="2007704" cy="645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Informe se envía a usuario y/o SS</a:t>
              </a:r>
            </a:p>
          </p:txBody>
        </p:sp>
        <p:sp>
          <p:nvSpPr>
            <p:cNvPr id="82" name="Flecha derecha 81">
              <a:extLst>
                <a:ext uri="{FF2B5EF4-FFF2-40B4-BE49-F238E27FC236}">
                  <a16:creationId xmlns:a16="http://schemas.microsoft.com/office/drawing/2014/main" id="{259E5135-7B4A-9E4F-AA5E-A0CA271B52D8}"/>
                </a:ext>
              </a:extLst>
            </p:cNvPr>
            <p:cNvSpPr/>
            <p:nvPr/>
          </p:nvSpPr>
          <p:spPr>
            <a:xfrm>
              <a:off x="2445025" y="3270598"/>
              <a:ext cx="745435" cy="192961"/>
            </a:xfrm>
            <a:prstGeom prst="rightArrow">
              <a:avLst/>
            </a:prstGeom>
            <a:solidFill>
              <a:srgbClr val="263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lecha derecha 82">
              <a:extLst>
                <a:ext uri="{FF2B5EF4-FFF2-40B4-BE49-F238E27FC236}">
                  <a16:creationId xmlns:a16="http://schemas.microsoft.com/office/drawing/2014/main" id="{FAD1E1B1-2112-104F-A1DC-8F1A574B7D2F}"/>
                </a:ext>
              </a:extLst>
            </p:cNvPr>
            <p:cNvSpPr/>
            <p:nvPr/>
          </p:nvSpPr>
          <p:spPr>
            <a:xfrm>
              <a:off x="5230232" y="3270597"/>
              <a:ext cx="745435" cy="192961"/>
            </a:xfrm>
            <a:prstGeom prst="rightArrow">
              <a:avLst/>
            </a:prstGeom>
            <a:solidFill>
              <a:srgbClr val="263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lecha derecha 83">
              <a:extLst>
                <a:ext uri="{FF2B5EF4-FFF2-40B4-BE49-F238E27FC236}">
                  <a16:creationId xmlns:a16="http://schemas.microsoft.com/office/drawing/2014/main" id="{C1CC84F9-08FD-1D49-B2BE-28EE1D2EC185}"/>
                </a:ext>
              </a:extLst>
            </p:cNvPr>
            <p:cNvSpPr/>
            <p:nvPr/>
          </p:nvSpPr>
          <p:spPr>
            <a:xfrm>
              <a:off x="9536331" y="3270597"/>
              <a:ext cx="745435" cy="192961"/>
            </a:xfrm>
            <a:prstGeom prst="rightArrow">
              <a:avLst/>
            </a:prstGeom>
            <a:solidFill>
              <a:srgbClr val="263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lecha derecha 84">
              <a:extLst>
                <a:ext uri="{FF2B5EF4-FFF2-40B4-BE49-F238E27FC236}">
                  <a16:creationId xmlns:a16="http://schemas.microsoft.com/office/drawing/2014/main" id="{C7D36C14-F0C2-2243-AE23-4644F2005E0B}"/>
                </a:ext>
              </a:extLst>
            </p:cNvPr>
            <p:cNvSpPr/>
            <p:nvPr/>
          </p:nvSpPr>
          <p:spPr>
            <a:xfrm>
              <a:off x="7513053" y="3270597"/>
              <a:ext cx="745435" cy="192961"/>
            </a:xfrm>
            <a:prstGeom prst="rightArrow">
              <a:avLst/>
            </a:prstGeom>
            <a:solidFill>
              <a:srgbClr val="263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_tradn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8" name="Título 1">
            <a:extLst>
              <a:ext uri="{FF2B5EF4-FFF2-40B4-BE49-F238E27FC236}">
                <a16:creationId xmlns:a16="http://schemas.microsoft.com/office/drawing/2014/main" id="{2862AA86-ABEB-F942-926B-F794E911B069}"/>
              </a:ext>
            </a:extLst>
          </p:cNvPr>
          <p:cNvSpPr txBox="1">
            <a:spLocks/>
          </p:cNvSpPr>
          <p:nvPr/>
        </p:nvSpPr>
        <p:spPr>
          <a:xfrm>
            <a:off x="3589122" y="5967672"/>
            <a:ext cx="5366036" cy="1135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j-cs"/>
              </a:rPr>
              <a:t>https://coronavirus.udec.cl</a:t>
            </a:r>
          </a:p>
        </p:txBody>
      </p:sp>
    </p:spTree>
    <p:extLst>
      <p:ext uri="{BB962C8B-B14F-4D97-AF65-F5344CB8AC3E}">
        <p14:creationId xmlns:p14="http://schemas.microsoft.com/office/powerpoint/2010/main" val="7556463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Webin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Webinar" id="{AF8BBE13-CD8E-44B3-A00E-686DA31FFCD7}" vid="{23FEAD4D-3485-46B6-96B4-D4134E02B8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TemaWebinar</Template>
  <TotalTime>914</TotalTime>
  <Words>777</Words>
  <Application>Microsoft Office PowerPoint</Application>
  <PresentationFormat>Panorámica</PresentationFormat>
  <Paragraphs>92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Futura Medium</vt:lpstr>
      <vt:lpstr>Roboto</vt:lpstr>
      <vt:lpstr>Roboto Light</vt:lpstr>
      <vt:lpstr>Wingdings</vt:lpstr>
      <vt:lpstr>TemaWebinar</vt:lpstr>
      <vt:lpstr>     TELEMEDICINA EN TIEMPOS DE PANDEMIA  Una mirada desde la Universidad de Concepción  aavenda@udec.cl www.telmed.udec.cl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</dc:creator>
  <cp:lastModifiedBy>VIVIANA PAREDES</cp:lastModifiedBy>
  <cp:revision>33</cp:revision>
  <dcterms:created xsi:type="dcterms:W3CDTF">2020-05-15T20:40:41Z</dcterms:created>
  <dcterms:modified xsi:type="dcterms:W3CDTF">2020-06-04T00:09:55Z</dcterms:modified>
</cp:coreProperties>
</file>