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60" r:id="rId3"/>
    <p:sldId id="258" r:id="rId4"/>
    <p:sldId id="259" r:id="rId5"/>
    <p:sldId id="266" r:id="rId6"/>
    <p:sldId id="268" r:id="rId7"/>
    <p:sldId id="271" r:id="rId8"/>
    <p:sldId id="272" r:id="rId9"/>
    <p:sldId id="264" r:id="rId10"/>
    <p:sldId id="269" r:id="rId11"/>
    <p:sldId id="270" r:id="rId12"/>
    <p:sldId id="265" r:id="rId13"/>
  </p:sldIdLst>
  <p:sldSz cx="24384000" cy="13716000"/>
  <p:notesSz cx="6858000" cy="9144000"/>
  <p:embeddedFontLst>
    <p:embeddedFont>
      <p:font typeface="Helvetica Neue" panose="020B060402020202020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La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1" roundtripDataSignature="AMtx7mgfmhP0A9vIfNT0+jn1NcifjGk3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834" y="8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0a9a6320e_2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g80a9a6320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79" name="Google Shape;27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latin typeface="Lato"/>
                <a:ea typeface="Lato"/>
                <a:cs typeface="Lato"/>
                <a:sym typeface="Lato"/>
              </a:rPr>
              <a:t>Sin sacrificar la privacidad ni la confidencialidad de la atención, y usando el buen criterio clínico, cada teleconsulta puede ser una ocasión privilegiada para acceder a un espacio hasta hace poco restringido a la atención domiciliaria o la salud ocupacional. Aprovechar estas instancias puede entregar nueva información para el diagnóstico, para la elaboración de planes terapéuticos más integrales y oportunos, y para involucrar activamente a la red de apoyo del paciente en su cuidado. </a:t>
            </a:r>
            <a:endParaRPr sz="1000" b="1">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000" b="1">
              <a:latin typeface="Lato"/>
              <a:ea typeface="Lato"/>
              <a:cs typeface="Lato"/>
              <a:sym typeface="Lato"/>
            </a:endParaRPr>
          </a:p>
          <a:p>
            <a:pPr marL="0" lvl="0" indent="0" algn="l" rtl="0">
              <a:lnSpc>
                <a:spcPct val="117999"/>
              </a:lnSpc>
              <a:spcBef>
                <a:spcPts val="0"/>
              </a:spcBef>
              <a:spcAft>
                <a:spcPts val="0"/>
              </a:spcAft>
              <a:buSzPts val="1400"/>
              <a:buNone/>
            </a:pPr>
            <a:endParaRPr/>
          </a:p>
        </p:txBody>
      </p:sp>
      <p:sp>
        <p:nvSpPr>
          <p:cNvPr id="198" name="Google Shape;1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14" name="Google Shape;21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43" name="Google Shape;24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b="1">
              <a:latin typeface="Lato"/>
              <a:ea typeface="Lato"/>
              <a:cs typeface="Lato"/>
              <a:sym typeface="Lato"/>
            </a:endParaRPr>
          </a:p>
          <a:p>
            <a:pPr marL="0" lvl="0" indent="0" algn="l" rtl="0">
              <a:lnSpc>
                <a:spcPct val="117999"/>
              </a:lnSpc>
              <a:spcBef>
                <a:spcPts val="0"/>
              </a:spcBef>
              <a:spcAft>
                <a:spcPts val="0"/>
              </a:spcAft>
              <a:buSzPts val="1400"/>
              <a:buNone/>
            </a:pPr>
            <a:endParaRPr/>
          </a:p>
        </p:txBody>
      </p:sp>
      <p:sp>
        <p:nvSpPr>
          <p:cNvPr id="296" name="Google Shape;2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13" name="Google Shape;31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83" name="Google Shape;18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subtítulo" type="title">
  <p:cSld name="TITLE">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4833937" y="2303859"/>
            <a:ext cx="14716126" cy="4643438"/>
          </a:xfrm>
          <a:prstGeom prst="rect">
            <a:avLst/>
          </a:prstGeom>
          <a:noFill/>
          <a:ln>
            <a:noFill/>
          </a:ln>
        </p:spPr>
        <p:txBody>
          <a:bodyPr spcFirstLastPara="1" wrap="square" lIns="71425" tIns="71425" rIns="71425" bIns="71425" anchor="b"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18"/>
          <p:cNvSpPr txBox="1">
            <a:spLocks noGrp="1"/>
          </p:cNvSpPr>
          <p:nvPr>
            <p:ph type="body" idx="1"/>
          </p:nvPr>
        </p:nvSpPr>
        <p:spPr>
          <a:xfrm>
            <a:off x="4833937" y="7090171"/>
            <a:ext cx="14716126" cy="1589486"/>
          </a:xfrm>
          <a:prstGeom prst="rect">
            <a:avLst/>
          </a:prstGeom>
          <a:noFill/>
          <a:ln>
            <a:noFill/>
          </a:ln>
        </p:spPr>
        <p:txBody>
          <a:bodyPr spcFirstLastPara="1" wrap="square" lIns="71425" tIns="71425" rIns="71425" bIns="71425" anchor="t" anchorCtr="0">
            <a:noAutofit/>
          </a:bodyPr>
          <a:lstStyle>
            <a:lvl1pPr marL="457200" lvl="0" indent="-228600" algn="ctr">
              <a:lnSpc>
                <a:spcPct val="100000"/>
              </a:lnSpc>
              <a:spcBef>
                <a:spcPts val="0"/>
              </a:spcBef>
              <a:spcAft>
                <a:spcPts val="0"/>
              </a:spcAft>
              <a:buClr>
                <a:srgbClr val="000000"/>
              </a:buClr>
              <a:buSzPts val="5200"/>
              <a:buFont typeface="Helvetica Neue"/>
              <a:buNone/>
              <a:defRPr sz="5200"/>
            </a:lvl1pPr>
            <a:lvl2pPr marL="914400" lvl="1" indent="-228600" algn="ctr">
              <a:lnSpc>
                <a:spcPct val="100000"/>
              </a:lnSpc>
              <a:spcBef>
                <a:spcPts val="0"/>
              </a:spcBef>
              <a:spcAft>
                <a:spcPts val="0"/>
              </a:spcAft>
              <a:buClr>
                <a:srgbClr val="000000"/>
              </a:buClr>
              <a:buSzPts val="5200"/>
              <a:buFont typeface="Helvetica Neue"/>
              <a:buNone/>
              <a:defRPr sz="5200"/>
            </a:lvl2pPr>
            <a:lvl3pPr marL="1371600" lvl="2" indent="-228600" algn="ctr">
              <a:lnSpc>
                <a:spcPct val="100000"/>
              </a:lnSpc>
              <a:spcBef>
                <a:spcPts val="0"/>
              </a:spcBef>
              <a:spcAft>
                <a:spcPts val="0"/>
              </a:spcAft>
              <a:buClr>
                <a:srgbClr val="000000"/>
              </a:buClr>
              <a:buSzPts val="5200"/>
              <a:buFont typeface="Helvetica Neue"/>
              <a:buNone/>
              <a:defRPr sz="5200"/>
            </a:lvl3pPr>
            <a:lvl4pPr marL="1828800" lvl="3" indent="-228600" algn="ctr">
              <a:lnSpc>
                <a:spcPct val="100000"/>
              </a:lnSpc>
              <a:spcBef>
                <a:spcPts val="0"/>
              </a:spcBef>
              <a:spcAft>
                <a:spcPts val="0"/>
              </a:spcAft>
              <a:buClr>
                <a:srgbClr val="000000"/>
              </a:buClr>
              <a:buSzPts val="5200"/>
              <a:buFont typeface="Helvetica Neue"/>
              <a:buNone/>
              <a:defRPr sz="5200"/>
            </a:lvl4pPr>
            <a:lvl5pPr marL="2286000" lvl="4" indent="-228600" algn="ctr">
              <a:lnSpc>
                <a:spcPct val="100000"/>
              </a:lnSpc>
              <a:spcBef>
                <a:spcPts val="0"/>
              </a:spcBef>
              <a:spcAft>
                <a:spcPts val="0"/>
              </a:spcAft>
              <a:buClr>
                <a:srgbClr val="000000"/>
              </a:buClr>
              <a:buSzPts val="5200"/>
              <a:buFont typeface="Helvetica Neue"/>
              <a:buNone/>
              <a:defRPr sz="52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2" name="Google Shape;12;p18"/>
          <p:cNvSpPr txBox="1">
            <a:spLocks noGrp="1"/>
          </p:cNvSpPr>
          <p:nvPr>
            <p:ph type="sldNum" idx="12"/>
          </p:nvPr>
        </p:nvSpPr>
        <p:spPr>
          <a:xfrm>
            <a:off x="12187237" y="13073062"/>
            <a:ext cx="466269" cy="477671"/>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45"/>
        <p:cNvGrpSpPr/>
        <p:nvPr/>
      </p:nvGrpSpPr>
      <p:grpSpPr>
        <a:xfrm>
          <a:off x="0" y="0"/>
          <a:ext cx="0" cy="0"/>
          <a:chOff x="0" y="0"/>
          <a:chExt cx="0" cy="0"/>
        </a:xfrm>
      </p:grpSpPr>
      <p:sp>
        <p:nvSpPr>
          <p:cNvPr id="46" name="Google Shape;46;p27"/>
          <p:cNvSpPr>
            <a:spLocks noGrp="1"/>
          </p:cNvSpPr>
          <p:nvPr>
            <p:ph type="pic" idx="2"/>
          </p:nvPr>
        </p:nvSpPr>
        <p:spPr>
          <a:xfrm>
            <a:off x="3048000" y="0"/>
            <a:ext cx="18288001"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47" name="Google Shape;47;p27"/>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48"/>
        <p:cNvGrpSpPr/>
        <p:nvPr/>
      </p:nvGrpSpPr>
      <p:grpSpPr>
        <a:xfrm>
          <a:off x="0" y="0"/>
          <a:ext cx="0" cy="0"/>
          <a:chOff x="0" y="0"/>
          <a:chExt cx="0" cy="0"/>
        </a:xfrm>
      </p:grpSpPr>
      <p:sp>
        <p:nvSpPr>
          <p:cNvPr id="49" name="Google Shape;49;p28"/>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0"/>
        <p:cNvGrpSpPr/>
        <p:nvPr/>
      </p:nvGrpSpPr>
      <p:grpSpPr>
        <a:xfrm>
          <a:off x="0" y="0"/>
          <a:ext cx="0" cy="0"/>
          <a:chOff x="0" y="0"/>
          <a:chExt cx="0" cy="0"/>
        </a:xfrm>
      </p:grpSpPr>
      <p:sp>
        <p:nvSpPr>
          <p:cNvPr id="51" name="Google Shape;51;g80a9a6320e_2_89"/>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Autofit/>
          </a:bodyPr>
          <a:lstStyle>
            <a:lvl1pPr lvl="0" algn="l" rtl="0">
              <a:lnSpc>
                <a:spcPct val="90000"/>
              </a:lnSpc>
              <a:spcBef>
                <a:spcPts val="0"/>
              </a:spcBef>
              <a:spcAft>
                <a:spcPts val="0"/>
              </a:spcAft>
              <a:buClr>
                <a:schemeClr val="dk1"/>
              </a:buClr>
              <a:buSzPts val="3600"/>
              <a:buNone/>
              <a:defRPr/>
            </a:lvl1pPr>
            <a:lvl2pPr lvl="1" rtl="0">
              <a:spcBef>
                <a:spcPts val="0"/>
              </a:spcBef>
              <a:spcAft>
                <a:spcPts val="0"/>
              </a:spcAft>
              <a:buSzPts val="11200"/>
              <a:buNone/>
              <a:defRPr/>
            </a:lvl2pPr>
            <a:lvl3pPr lvl="2" rtl="0">
              <a:spcBef>
                <a:spcPts val="0"/>
              </a:spcBef>
              <a:spcAft>
                <a:spcPts val="0"/>
              </a:spcAft>
              <a:buSzPts val="11200"/>
              <a:buNone/>
              <a:defRPr/>
            </a:lvl3pPr>
            <a:lvl4pPr lvl="3" rtl="0">
              <a:spcBef>
                <a:spcPts val="0"/>
              </a:spcBef>
              <a:spcAft>
                <a:spcPts val="0"/>
              </a:spcAft>
              <a:buSzPts val="11200"/>
              <a:buNone/>
              <a:defRPr/>
            </a:lvl4pPr>
            <a:lvl5pPr lvl="4" rtl="0">
              <a:spcBef>
                <a:spcPts val="0"/>
              </a:spcBef>
              <a:spcAft>
                <a:spcPts val="0"/>
              </a:spcAft>
              <a:buSzPts val="11200"/>
              <a:buNone/>
              <a:defRPr/>
            </a:lvl5pPr>
            <a:lvl6pPr lvl="5" rtl="0">
              <a:spcBef>
                <a:spcPts val="0"/>
              </a:spcBef>
              <a:spcAft>
                <a:spcPts val="0"/>
              </a:spcAft>
              <a:buSzPts val="11200"/>
              <a:buNone/>
              <a:defRPr/>
            </a:lvl6pPr>
            <a:lvl7pPr lvl="6" rtl="0">
              <a:spcBef>
                <a:spcPts val="0"/>
              </a:spcBef>
              <a:spcAft>
                <a:spcPts val="0"/>
              </a:spcAft>
              <a:buSzPts val="11200"/>
              <a:buNone/>
              <a:defRPr/>
            </a:lvl7pPr>
            <a:lvl8pPr lvl="7" rtl="0">
              <a:spcBef>
                <a:spcPts val="0"/>
              </a:spcBef>
              <a:spcAft>
                <a:spcPts val="0"/>
              </a:spcAft>
              <a:buSzPts val="11200"/>
              <a:buNone/>
              <a:defRPr/>
            </a:lvl8pPr>
            <a:lvl9pPr lvl="8" rtl="0">
              <a:spcBef>
                <a:spcPts val="0"/>
              </a:spcBef>
              <a:spcAft>
                <a:spcPts val="0"/>
              </a:spcAft>
              <a:buSzPts val="11200"/>
              <a:buNone/>
              <a:defRPr/>
            </a:lvl9pPr>
          </a:lstStyle>
          <a:p>
            <a:endParaRPr/>
          </a:p>
        </p:txBody>
      </p:sp>
      <p:sp>
        <p:nvSpPr>
          <p:cNvPr id="52" name="Google Shape;52;g80a9a6320e_2_89"/>
          <p:cNvSpPr txBox="1">
            <a:spLocks noGrp="1"/>
          </p:cNvSpPr>
          <p:nvPr>
            <p:ph type="body" idx="1"/>
          </p:nvPr>
        </p:nvSpPr>
        <p:spPr>
          <a:xfrm>
            <a:off x="1676400" y="3651250"/>
            <a:ext cx="21031200" cy="8702400"/>
          </a:xfrm>
          <a:prstGeom prst="rect">
            <a:avLst/>
          </a:prstGeom>
          <a:noFill/>
          <a:ln>
            <a:noFill/>
          </a:ln>
        </p:spPr>
        <p:txBody>
          <a:bodyPr spcFirstLastPara="1" wrap="square" lIns="182850" tIns="91400" rIns="182850" bIns="91400" anchor="t" anchorCtr="0">
            <a:no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53" name="Google Shape;53;g80a9a6320e_2_89"/>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sz="2800"/>
            </a:lvl1pPr>
            <a:lvl2pPr lvl="1" algn="l" rtl="0">
              <a:spcBef>
                <a:spcPts val="0"/>
              </a:spcBef>
              <a:spcAft>
                <a:spcPts val="0"/>
              </a:spcAft>
              <a:buSzPts val="2800"/>
              <a:buNone/>
              <a:defRPr sz="2800"/>
            </a:lvl2pPr>
            <a:lvl3pPr lvl="2" algn="l" rtl="0">
              <a:spcBef>
                <a:spcPts val="0"/>
              </a:spcBef>
              <a:spcAft>
                <a:spcPts val="0"/>
              </a:spcAft>
              <a:buSzPts val="2800"/>
              <a:buNone/>
              <a:defRPr sz="2800"/>
            </a:lvl3pPr>
            <a:lvl4pPr lvl="3" algn="l" rtl="0">
              <a:spcBef>
                <a:spcPts val="0"/>
              </a:spcBef>
              <a:spcAft>
                <a:spcPts val="0"/>
              </a:spcAft>
              <a:buSzPts val="2800"/>
              <a:buNone/>
              <a:defRPr sz="2800"/>
            </a:lvl4pPr>
            <a:lvl5pPr lvl="4" algn="l" rtl="0">
              <a:spcBef>
                <a:spcPts val="0"/>
              </a:spcBef>
              <a:spcAft>
                <a:spcPts val="0"/>
              </a:spcAft>
              <a:buSzPts val="2800"/>
              <a:buNone/>
              <a:defRPr sz="2800"/>
            </a:lvl5pPr>
            <a:lvl6pPr lvl="5" algn="l" rtl="0">
              <a:spcBef>
                <a:spcPts val="0"/>
              </a:spcBef>
              <a:spcAft>
                <a:spcPts val="0"/>
              </a:spcAft>
              <a:buSzPts val="2800"/>
              <a:buNone/>
              <a:defRPr sz="2800"/>
            </a:lvl6pPr>
            <a:lvl7pPr lvl="6" algn="l" rtl="0">
              <a:spcBef>
                <a:spcPts val="0"/>
              </a:spcBef>
              <a:spcAft>
                <a:spcPts val="0"/>
              </a:spcAft>
              <a:buSzPts val="2800"/>
              <a:buNone/>
              <a:defRPr sz="2800"/>
            </a:lvl7pPr>
            <a:lvl8pPr lvl="7" algn="l" rtl="0">
              <a:spcBef>
                <a:spcPts val="0"/>
              </a:spcBef>
              <a:spcAft>
                <a:spcPts val="0"/>
              </a:spcAft>
              <a:buSzPts val="2800"/>
              <a:buNone/>
              <a:defRPr sz="2800"/>
            </a:lvl8pPr>
            <a:lvl9pPr lvl="8" algn="l" rtl="0">
              <a:spcBef>
                <a:spcPts val="0"/>
              </a:spcBef>
              <a:spcAft>
                <a:spcPts val="0"/>
              </a:spcAft>
              <a:buSzPts val="2800"/>
              <a:buNone/>
              <a:defRPr sz="2800"/>
            </a:lvl9pPr>
          </a:lstStyle>
          <a:p>
            <a:endParaRPr/>
          </a:p>
        </p:txBody>
      </p:sp>
      <p:sp>
        <p:nvSpPr>
          <p:cNvPr id="54" name="Google Shape;54;g80a9a6320e_2_89"/>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sz="2800"/>
            </a:lvl1pPr>
            <a:lvl2pPr lvl="1" algn="l" rtl="0">
              <a:spcBef>
                <a:spcPts val="0"/>
              </a:spcBef>
              <a:spcAft>
                <a:spcPts val="0"/>
              </a:spcAft>
              <a:buSzPts val="2800"/>
              <a:buNone/>
              <a:defRPr sz="2800"/>
            </a:lvl2pPr>
            <a:lvl3pPr lvl="2" algn="l" rtl="0">
              <a:spcBef>
                <a:spcPts val="0"/>
              </a:spcBef>
              <a:spcAft>
                <a:spcPts val="0"/>
              </a:spcAft>
              <a:buSzPts val="2800"/>
              <a:buNone/>
              <a:defRPr sz="2800"/>
            </a:lvl3pPr>
            <a:lvl4pPr lvl="3" algn="l" rtl="0">
              <a:spcBef>
                <a:spcPts val="0"/>
              </a:spcBef>
              <a:spcAft>
                <a:spcPts val="0"/>
              </a:spcAft>
              <a:buSzPts val="2800"/>
              <a:buNone/>
              <a:defRPr sz="2800"/>
            </a:lvl4pPr>
            <a:lvl5pPr lvl="4" algn="l" rtl="0">
              <a:spcBef>
                <a:spcPts val="0"/>
              </a:spcBef>
              <a:spcAft>
                <a:spcPts val="0"/>
              </a:spcAft>
              <a:buSzPts val="2800"/>
              <a:buNone/>
              <a:defRPr sz="2800"/>
            </a:lvl5pPr>
            <a:lvl6pPr lvl="5" algn="l" rtl="0">
              <a:spcBef>
                <a:spcPts val="0"/>
              </a:spcBef>
              <a:spcAft>
                <a:spcPts val="0"/>
              </a:spcAft>
              <a:buSzPts val="2800"/>
              <a:buNone/>
              <a:defRPr sz="2800"/>
            </a:lvl6pPr>
            <a:lvl7pPr lvl="6" algn="l" rtl="0">
              <a:spcBef>
                <a:spcPts val="0"/>
              </a:spcBef>
              <a:spcAft>
                <a:spcPts val="0"/>
              </a:spcAft>
              <a:buSzPts val="2800"/>
              <a:buNone/>
              <a:defRPr sz="2800"/>
            </a:lvl7pPr>
            <a:lvl8pPr lvl="7" algn="l" rtl="0">
              <a:spcBef>
                <a:spcPts val="0"/>
              </a:spcBef>
              <a:spcAft>
                <a:spcPts val="0"/>
              </a:spcAft>
              <a:buSzPts val="2800"/>
              <a:buNone/>
              <a:defRPr sz="2800"/>
            </a:lvl8pPr>
            <a:lvl9pPr lvl="8" algn="l" rtl="0">
              <a:spcBef>
                <a:spcPts val="0"/>
              </a:spcBef>
              <a:spcAft>
                <a:spcPts val="0"/>
              </a:spcAft>
              <a:buSzPts val="2800"/>
              <a:buNone/>
              <a:defRPr sz="2800"/>
            </a:lvl9pPr>
          </a:lstStyle>
          <a:p>
            <a:endParaRPr/>
          </a:p>
        </p:txBody>
      </p:sp>
      <p:sp>
        <p:nvSpPr>
          <p:cNvPr id="55" name="Google Shape;55;g80a9a6320e_2_89"/>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centro)" type="tx">
  <p:cSld name="TITLE_AND_BODY">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4833937" y="4536281"/>
            <a:ext cx="14716126" cy="4643438"/>
          </a:xfrm>
          <a:prstGeom prst="rect">
            <a:avLst/>
          </a:prstGeom>
          <a:noFill/>
          <a:ln>
            <a:noFill/>
          </a:ln>
        </p:spPr>
        <p:txBody>
          <a:bodyPr spcFirstLastPara="1" wrap="square" lIns="71425" tIns="71425" rIns="71425" bIns="7142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 name="Google Shape;15;p19"/>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16"/>
        <p:cNvGrpSpPr/>
        <p:nvPr/>
      </p:nvGrpSpPr>
      <p:grpSpPr>
        <a:xfrm>
          <a:off x="0" y="0"/>
          <a:ext cx="0" cy="0"/>
          <a:chOff x="0" y="0"/>
          <a:chExt cx="0" cy="0"/>
        </a:xfrm>
      </p:grpSpPr>
      <p:sp>
        <p:nvSpPr>
          <p:cNvPr id="17" name="Google Shape;17;p20"/>
          <p:cNvSpPr>
            <a:spLocks noGrp="1"/>
          </p:cNvSpPr>
          <p:nvPr>
            <p:ph type="pic" idx="2"/>
          </p:nvPr>
        </p:nvSpPr>
        <p:spPr>
          <a:xfrm>
            <a:off x="12495609" y="892968"/>
            <a:ext cx="7500938" cy="115550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18" name="Google Shape;18;p20"/>
          <p:cNvSpPr txBox="1">
            <a:spLocks noGrp="1"/>
          </p:cNvSpPr>
          <p:nvPr>
            <p:ph type="title"/>
          </p:nvPr>
        </p:nvSpPr>
        <p:spPr>
          <a:xfrm>
            <a:off x="4387453" y="892968"/>
            <a:ext cx="7500938" cy="5607845"/>
          </a:xfrm>
          <a:prstGeom prst="rect">
            <a:avLst/>
          </a:prstGeom>
          <a:noFill/>
          <a:ln>
            <a:noFill/>
          </a:ln>
        </p:spPr>
        <p:txBody>
          <a:bodyPr spcFirstLastPara="1" wrap="square" lIns="71425" tIns="71425" rIns="71425" bIns="71425" anchor="b" anchorCtr="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 name="Google Shape;19;p20"/>
          <p:cNvSpPr txBox="1">
            <a:spLocks noGrp="1"/>
          </p:cNvSpPr>
          <p:nvPr>
            <p:ph type="body" idx="1"/>
          </p:nvPr>
        </p:nvSpPr>
        <p:spPr>
          <a:xfrm>
            <a:off x="4387453" y="6643687"/>
            <a:ext cx="7500938" cy="5786438"/>
          </a:xfrm>
          <a:prstGeom prst="rect">
            <a:avLst/>
          </a:prstGeom>
          <a:noFill/>
          <a:ln>
            <a:noFill/>
          </a:ln>
        </p:spPr>
        <p:txBody>
          <a:bodyPr spcFirstLastPara="1" wrap="square" lIns="71425" tIns="71425" rIns="71425" bIns="71425" anchor="t" anchorCtr="0">
            <a:noAutofit/>
          </a:bodyPr>
          <a:lstStyle>
            <a:lvl1pPr marL="457200" lvl="0" indent="-228600" algn="ctr">
              <a:lnSpc>
                <a:spcPct val="100000"/>
              </a:lnSpc>
              <a:spcBef>
                <a:spcPts val="0"/>
              </a:spcBef>
              <a:spcAft>
                <a:spcPts val="0"/>
              </a:spcAft>
              <a:buClr>
                <a:srgbClr val="000000"/>
              </a:buClr>
              <a:buSzPts val="5200"/>
              <a:buFont typeface="Helvetica Neue"/>
              <a:buNone/>
              <a:defRPr sz="5200"/>
            </a:lvl1pPr>
            <a:lvl2pPr marL="914400" lvl="1" indent="-228600" algn="ctr">
              <a:lnSpc>
                <a:spcPct val="100000"/>
              </a:lnSpc>
              <a:spcBef>
                <a:spcPts val="0"/>
              </a:spcBef>
              <a:spcAft>
                <a:spcPts val="0"/>
              </a:spcAft>
              <a:buClr>
                <a:srgbClr val="000000"/>
              </a:buClr>
              <a:buSzPts val="5200"/>
              <a:buFont typeface="Helvetica Neue"/>
              <a:buNone/>
              <a:defRPr sz="5200"/>
            </a:lvl2pPr>
            <a:lvl3pPr marL="1371600" lvl="2" indent="-228600" algn="ctr">
              <a:lnSpc>
                <a:spcPct val="100000"/>
              </a:lnSpc>
              <a:spcBef>
                <a:spcPts val="0"/>
              </a:spcBef>
              <a:spcAft>
                <a:spcPts val="0"/>
              </a:spcAft>
              <a:buClr>
                <a:srgbClr val="000000"/>
              </a:buClr>
              <a:buSzPts val="5200"/>
              <a:buFont typeface="Helvetica Neue"/>
              <a:buNone/>
              <a:defRPr sz="5200"/>
            </a:lvl3pPr>
            <a:lvl4pPr marL="1828800" lvl="3" indent="-228600" algn="ctr">
              <a:lnSpc>
                <a:spcPct val="100000"/>
              </a:lnSpc>
              <a:spcBef>
                <a:spcPts val="0"/>
              </a:spcBef>
              <a:spcAft>
                <a:spcPts val="0"/>
              </a:spcAft>
              <a:buClr>
                <a:srgbClr val="000000"/>
              </a:buClr>
              <a:buSzPts val="5200"/>
              <a:buFont typeface="Helvetica Neue"/>
              <a:buNone/>
              <a:defRPr sz="5200"/>
            </a:lvl4pPr>
            <a:lvl5pPr marL="2286000" lvl="4" indent="-228600" algn="ctr">
              <a:lnSpc>
                <a:spcPct val="100000"/>
              </a:lnSpc>
              <a:spcBef>
                <a:spcPts val="0"/>
              </a:spcBef>
              <a:spcAft>
                <a:spcPts val="0"/>
              </a:spcAft>
              <a:buClr>
                <a:srgbClr val="000000"/>
              </a:buClr>
              <a:buSzPts val="5200"/>
              <a:buFont typeface="Helvetica Neue"/>
              <a:buNone/>
              <a:defRPr sz="52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20" name="Google Shape;20;p20"/>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1"/>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 name="Google Shape;26;p22"/>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Autofit/>
          </a:bodyPr>
          <a:lstStyle>
            <a:lvl1pPr marL="457200" lvl="0" indent="-394335" algn="l">
              <a:lnSpc>
                <a:spcPct val="100000"/>
              </a:lnSpc>
              <a:spcBef>
                <a:spcPts val="5900"/>
              </a:spcBef>
              <a:spcAft>
                <a:spcPts val="0"/>
              </a:spcAft>
              <a:buClr>
                <a:srgbClr val="000000"/>
              </a:buClr>
              <a:buSzPts val="2610"/>
              <a:buChar char="•"/>
              <a:defRPr/>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27" name="Google Shape;27;p22"/>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28"/>
        <p:cNvGrpSpPr/>
        <p:nvPr/>
      </p:nvGrpSpPr>
      <p:grpSpPr>
        <a:xfrm>
          <a:off x="0" y="0"/>
          <a:ext cx="0" cy="0"/>
          <a:chOff x="0" y="0"/>
          <a:chExt cx="0" cy="0"/>
        </a:xfrm>
      </p:grpSpPr>
      <p:sp>
        <p:nvSpPr>
          <p:cNvPr id="29" name="Google Shape;29;p23"/>
          <p:cNvSpPr>
            <a:spLocks noGrp="1"/>
          </p:cNvSpPr>
          <p:nvPr>
            <p:ph type="pic" idx="2"/>
          </p:nvPr>
        </p:nvSpPr>
        <p:spPr>
          <a:xfrm>
            <a:off x="12495609" y="3643312"/>
            <a:ext cx="7500938" cy="884039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30" name="Google Shape;30;p23"/>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23"/>
          <p:cNvSpPr txBox="1">
            <a:spLocks noGrp="1"/>
          </p:cNvSpPr>
          <p:nvPr>
            <p:ph type="body" idx="1"/>
          </p:nvPr>
        </p:nvSpPr>
        <p:spPr>
          <a:xfrm>
            <a:off x="4387453" y="3643312"/>
            <a:ext cx="7500938" cy="8840392"/>
          </a:xfrm>
          <a:prstGeom prst="rect">
            <a:avLst/>
          </a:prstGeom>
          <a:noFill/>
          <a:ln>
            <a:noFill/>
          </a:ln>
        </p:spPr>
        <p:txBody>
          <a:bodyPr spcFirstLastPara="1" wrap="square" lIns="71425" tIns="71425" rIns="71425" bIns="71425" anchor="ctr" anchorCtr="0">
            <a:noAutofit/>
          </a:bodyPr>
          <a:lstStyle>
            <a:lvl1pPr marL="457200" lvl="0" indent="-578485" algn="l">
              <a:lnSpc>
                <a:spcPct val="100000"/>
              </a:lnSpc>
              <a:spcBef>
                <a:spcPts val="4500"/>
              </a:spcBef>
              <a:spcAft>
                <a:spcPts val="0"/>
              </a:spcAft>
              <a:buClr>
                <a:srgbClr val="000000"/>
              </a:buClr>
              <a:buSzPts val="5510"/>
              <a:buFont typeface="Helvetica Neue"/>
              <a:buChar char="•"/>
              <a:defRPr sz="3800"/>
            </a:lvl1pPr>
            <a:lvl2pPr marL="914400" lvl="1" indent="-578485" algn="l">
              <a:lnSpc>
                <a:spcPct val="100000"/>
              </a:lnSpc>
              <a:spcBef>
                <a:spcPts val="4500"/>
              </a:spcBef>
              <a:spcAft>
                <a:spcPts val="0"/>
              </a:spcAft>
              <a:buClr>
                <a:srgbClr val="000000"/>
              </a:buClr>
              <a:buSzPts val="5510"/>
              <a:buFont typeface="Helvetica Neue"/>
              <a:buChar char="•"/>
              <a:defRPr sz="3800"/>
            </a:lvl2pPr>
            <a:lvl3pPr marL="1371600" lvl="2" indent="-578485" algn="l">
              <a:lnSpc>
                <a:spcPct val="100000"/>
              </a:lnSpc>
              <a:spcBef>
                <a:spcPts val="4500"/>
              </a:spcBef>
              <a:spcAft>
                <a:spcPts val="0"/>
              </a:spcAft>
              <a:buClr>
                <a:srgbClr val="000000"/>
              </a:buClr>
              <a:buSzPts val="5510"/>
              <a:buFont typeface="Helvetica Neue"/>
              <a:buChar char="•"/>
              <a:defRPr sz="3800"/>
            </a:lvl3pPr>
            <a:lvl4pPr marL="1828800" lvl="3" indent="-578485" algn="l">
              <a:lnSpc>
                <a:spcPct val="100000"/>
              </a:lnSpc>
              <a:spcBef>
                <a:spcPts val="4500"/>
              </a:spcBef>
              <a:spcAft>
                <a:spcPts val="0"/>
              </a:spcAft>
              <a:buClr>
                <a:srgbClr val="000000"/>
              </a:buClr>
              <a:buSzPts val="5510"/>
              <a:buFont typeface="Helvetica Neue"/>
              <a:buChar char="•"/>
              <a:defRPr sz="3800"/>
            </a:lvl4pPr>
            <a:lvl5pPr marL="2286000" lvl="4" indent="-578485" algn="l">
              <a:lnSpc>
                <a:spcPct val="100000"/>
              </a:lnSpc>
              <a:spcBef>
                <a:spcPts val="4500"/>
              </a:spcBef>
              <a:spcAft>
                <a:spcPts val="0"/>
              </a:spcAft>
              <a:buClr>
                <a:srgbClr val="000000"/>
              </a:buClr>
              <a:buSzPts val="5510"/>
              <a:buFont typeface="Helvetica Neue"/>
              <a:buChar char="•"/>
              <a:defRPr sz="38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32" name="Google Shape;32;p23"/>
          <p:cNvSpPr txBox="1">
            <a:spLocks noGrp="1"/>
          </p:cNvSpPr>
          <p:nvPr>
            <p:ph type="sldNum" idx="12"/>
          </p:nvPr>
        </p:nvSpPr>
        <p:spPr>
          <a:xfrm>
            <a:off x="12187237" y="13073062"/>
            <a:ext cx="466354" cy="473076"/>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FFFFFF"/>
              </a:buClr>
              <a:buSzPts val="2200"/>
              <a:buFont typeface="Helvetica Neue"/>
              <a:buNone/>
              <a:defRPr sz="2200" b="1" i="0" u="none" strike="noStrike" cap="none">
                <a:solidFill>
                  <a:srgbClr val="FFFFFF"/>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33"/>
        <p:cNvGrpSpPr/>
        <p:nvPr/>
      </p:nvGrpSpPr>
      <p:grpSpPr>
        <a:xfrm>
          <a:off x="0" y="0"/>
          <a:ext cx="0" cy="0"/>
          <a:chOff x="0" y="0"/>
          <a:chExt cx="0" cy="0"/>
        </a:xfrm>
      </p:grpSpPr>
      <p:sp>
        <p:nvSpPr>
          <p:cNvPr id="34" name="Google Shape;34;p24"/>
          <p:cNvSpPr txBox="1">
            <a:spLocks noGrp="1"/>
          </p:cNvSpPr>
          <p:nvPr>
            <p:ph type="body" idx="1"/>
          </p:nvPr>
        </p:nvSpPr>
        <p:spPr>
          <a:xfrm>
            <a:off x="4387453" y="1785937"/>
            <a:ext cx="15609095" cy="10144126"/>
          </a:xfrm>
          <a:prstGeom prst="rect">
            <a:avLst/>
          </a:prstGeom>
          <a:noFill/>
          <a:ln>
            <a:noFill/>
          </a:ln>
        </p:spPr>
        <p:txBody>
          <a:bodyPr spcFirstLastPara="1" wrap="square" lIns="71425" tIns="71425" rIns="71425" bIns="71425" anchor="ctr" anchorCtr="0">
            <a:noAutofit/>
          </a:bodyPr>
          <a:lstStyle>
            <a:lvl1pPr marL="457200" lvl="0" indent="-394335" algn="l">
              <a:lnSpc>
                <a:spcPct val="100000"/>
              </a:lnSpc>
              <a:spcBef>
                <a:spcPts val="5900"/>
              </a:spcBef>
              <a:spcAft>
                <a:spcPts val="0"/>
              </a:spcAft>
              <a:buClr>
                <a:srgbClr val="000000"/>
              </a:buClr>
              <a:buSzPts val="2610"/>
              <a:buChar char="•"/>
              <a:defRPr/>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35" name="Google Shape;35;p24"/>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36"/>
        <p:cNvGrpSpPr/>
        <p:nvPr/>
      </p:nvGrpSpPr>
      <p:grpSpPr>
        <a:xfrm>
          <a:off x="0" y="0"/>
          <a:ext cx="0" cy="0"/>
          <a:chOff x="0" y="0"/>
          <a:chExt cx="0" cy="0"/>
        </a:xfrm>
      </p:grpSpPr>
      <p:sp>
        <p:nvSpPr>
          <p:cNvPr id="37" name="Google Shape;37;p25"/>
          <p:cNvSpPr>
            <a:spLocks noGrp="1"/>
          </p:cNvSpPr>
          <p:nvPr>
            <p:ph type="pic" idx="2"/>
          </p:nvPr>
        </p:nvSpPr>
        <p:spPr>
          <a:xfrm>
            <a:off x="12495609" y="7161609"/>
            <a:ext cx="7500938" cy="53042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38" name="Google Shape;38;p25"/>
          <p:cNvSpPr>
            <a:spLocks noGrp="1"/>
          </p:cNvSpPr>
          <p:nvPr>
            <p:ph type="pic" idx="3"/>
          </p:nvPr>
        </p:nvSpPr>
        <p:spPr>
          <a:xfrm>
            <a:off x="12495609" y="1250156"/>
            <a:ext cx="7500938" cy="53042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39" name="Google Shape;39;p25"/>
          <p:cNvSpPr>
            <a:spLocks noGrp="1"/>
          </p:cNvSpPr>
          <p:nvPr>
            <p:ph type="pic" idx="4"/>
          </p:nvPr>
        </p:nvSpPr>
        <p:spPr>
          <a:xfrm>
            <a:off x="4387453" y="1250156"/>
            <a:ext cx="7500938" cy="112156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40" name="Google Shape;40;p25"/>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1"/>
        <p:cNvGrpSpPr/>
        <p:nvPr/>
      </p:nvGrpSpPr>
      <p:grpSpPr>
        <a:xfrm>
          <a:off x="0" y="0"/>
          <a:ext cx="0" cy="0"/>
          <a:chOff x="0" y="0"/>
          <a:chExt cx="0" cy="0"/>
        </a:xfrm>
      </p:grpSpPr>
      <p:sp>
        <p:nvSpPr>
          <p:cNvPr id="42" name="Google Shape;42;p26"/>
          <p:cNvSpPr txBox="1">
            <a:spLocks noGrp="1"/>
          </p:cNvSpPr>
          <p:nvPr>
            <p:ph type="body" idx="1"/>
          </p:nvPr>
        </p:nvSpPr>
        <p:spPr>
          <a:xfrm>
            <a:off x="4833937" y="8947546"/>
            <a:ext cx="14716126" cy="647701"/>
          </a:xfrm>
          <a:prstGeom prst="rect">
            <a:avLst/>
          </a:prstGeom>
          <a:noFill/>
          <a:ln>
            <a:noFill/>
          </a:ln>
        </p:spPr>
        <p:txBody>
          <a:bodyPr spcFirstLastPara="1" wrap="square" lIns="71425" tIns="71425" rIns="71425" bIns="71425" anchor="t" anchorCtr="0">
            <a:no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43" name="Google Shape;43;p26"/>
          <p:cNvSpPr txBox="1">
            <a:spLocks noGrp="1"/>
          </p:cNvSpPr>
          <p:nvPr>
            <p:ph type="body" idx="2"/>
          </p:nvPr>
        </p:nvSpPr>
        <p:spPr>
          <a:xfrm>
            <a:off x="4833937" y="5997575"/>
            <a:ext cx="14716126" cy="863601"/>
          </a:xfrm>
          <a:prstGeom prst="rect">
            <a:avLst/>
          </a:prstGeom>
          <a:noFill/>
          <a:ln>
            <a:noFill/>
          </a:ln>
        </p:spPr>
        <p:txBody>
          <a:bodyPr spcFirstLastPara="1" wrap="square" lIns="71425" tIns="71425" rIns="71425" bIns="71425" anchor="ctr" anchorCtr="0">
            <a:noAutofit/>
          </a:bodyPr>
          <a:lstStyle>
            <a:lvl1pPr marL="457200" lvl="0" indent="-228600" algn="ctr">
              <a:lnSpc>
                <a:spcPct val="100000"/>
              </a:lnSpc>
              <a:spcBef>
                <a:spcPts val="0"/>
              </a:spcBef>
              <a:spcAft>
                <a:spcPts val="0"/>
              </a:spcAft>
              <a:buClr>
                <a:srgbClr val="000000"/>
              </a:buClr>
              <a:buSzPts val="4600"/>
              <a:buFont typeface="Helvetica Neue"/>
              <a:buNone/>
              <a:defRPr sz="4600">
                <a:latin typeface="Helvetica Neue"/>
                <a:ea typeface="Helvetica Neue"/>
                <a:cs typeface="Helvetica Neue"/>
                <a:sym typeface="Helvetica Neue"/>
              </a:defRPr>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44" name="Google Shape;44;p26"/>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7"/>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Autofit/>
          </a:bodyPr>
          <a:lstStyle>
            <a:lvl1pPr marL="457200" marR="0" lvl="0"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L="914400" marR="0" lvl="1"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L="1371600" marR="0" lvl="2"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L="1828800" marR="0" lvl="3"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L="2286000" marR="0" lvl="4"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L="2743200" marR="0" lvl="5"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L="3200400" marR="0" lvl="6"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L="3657600" marR="0" lvl="7"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L="4114800" marR="0" lvl="8"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7"/>
          <p:cNvSpPr txBox="1">
            <a:spLocks noGrp="1"/>
          </p:cNvSpPr>
          <p:nvPr>
            <p:ph type="sldNum" idx="12"/>
          </p:nvPr>
        </p:nvSpPr>
        <p:spPr>
          <a:xfrm>
            <a:off x="12187237" y="13073062"/>
            <a:ext cx="466354" cy="463935"/>
          </a:xfrm>
          <a:prstGeom prst="rect">
            <a:avLst/>
          </a:prstGeom>
          <a:noFill/>
          <a:ln>
            <a:noFill/>
          </a:ln>
        </p:spPr>
        <p:txBody>
          <a:bodyPr spcFirstLastPara="1" wrap="square" lIns="71425" tIns="71425" rIns="71425" bIns="71425" anchor="t" anchorCtr="0">
            <a:noAutofit/>
          </a:bodyPr>
          <a:lstStyle>
            <a:lvl1pPr marL="0" marR="0" lvl="0"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2200"/>
              <a:buFont typeface="Arial"/>
              <a:buNone/>
              <a:defRPr sz="22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ens.cl/guia-buenas-practicas-telemedicina/"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png"/><Relationship Id="rId7" Type="http://schemas.openxmlformats.org/officeDocument/2006/relationships/hyperlink" Target="https://cens.cl/calidad/"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png"/><Relationship Id="rId7" Type="http://schemas.openxmlformats.org/officeDocument/2006/relationships/hyperlink" Target="http://www.cens.cl/telemedicinaguia"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bmjleader.bmj.com/content/early/2020/05/17/leader-2020-000262" TargetMode="External"/><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cens.cl/guia-buenas-practicas-telemedicina/" TargetMode="External"/><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png"/><Relationship Id="rId7" Type="http://schemas.openxmlformats.org/officeDocument/2006/relationships/hyperlink" Target="https://twitter.com/VectorSting/status/1244671755781898241?s=20"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80a9a6320e_2_5"/>
          <p:cNvSpPr txBox="1">
            <a:spLocks noGrp="1"/>
          </p:cNvSpPr>
          <p:nvPr>
            <p:ph type="title"/>
          </p:nvPr>
        </p:nvSpPr>
        <p:spPr>
          <a:xfrm>
            <a:off x="11734800" y="612220"/>
            <a:ext cx="11655552" cy="12252300"/>
          </a:xfrm>
          <a:prstGeom prst="rect">
            <a:avLst/>
          </a:prstGeom>
          <a:noFill/>
          <a:ln>
            <a:noFill/>
          </a:ln>
        </p:spPr>
        <p:txBody>
          <a:bodyPr spcFirstLastPara="1" wrap="square" lIns="182850" tIns="91400" rIns="182850" bIns="91400" anchor="ctr" anchorCtr="0">
            <a:noAutofit/>
          </a:bodyPr>
          <a:lstStyle/>
          <a:p>
            <a:pPr marL="0" lvl="0" indent="0" algn="ctr" rtl="0">
              <a:lnSpc>
                <a:spcPct val="90000"/>
              </a:lnSpc>
              <a:spcBef>
                <a:spcPts val="0"/>
              </a:spcBef>
              <a:spcAft>
                <a:spcPts val="0"/>
              </a:spcAft>
              <a:buClr>
                <a:srgbClr val="1F3864"/>
              </a:buClr>
              <a:buSzPts val="8000"/>
              <a:buFont typeface="Calibri"/>
              <a:buNone/>
            </a:pPr>
            <a:r>
              <a:rPr lang="en-US" sz="8000" b="1" dirty="0" err="1">
                <a:solidFill>
                  <a:srgbClr val="1F3864"/>
                </a:solidFill>
              </a:rPr>
              <a:t>Telemedicina</a:t>
            </a:r>
            <a:r>
              <a:rPr lang="en-US" sz="8000" b="1" dirty="0">
                <a:solidFill>
                  <a:srgbClr val="1F3864"/>
                </a:solidFill>
              </a:rPr>
              <a:t> </a:t>
            </a:r>
            <a:r>
              <a:rPr lang="en-US" sz="8000" b="1" dirty="0" err="1">
                <a:solidFill>
                  <a:srgbClr val="1F3864"/>
                </a:solidFill>
              </a:rPr>
              <a:t>en</a:t>
            </a:r>
            <a:r>
              <a:rPr lang="en-US" sz="8000" b="1" dirty="0">
                <a:solidFill>
                  <a:srgbClr val="1F3864"/>
                </a:solidFill>
              </a:rPr>
              <a:t> </a:t>
            </a:r>
            <a:r>
              <a:rPr lang="en-US" sz="8000" b="1" dirty="0" err="1">
                <a:solidFill>
                  <a:srgbClr val="1F3864"/>
                </a:solidFill>
              </a:rPr>
              <a:t>Tiempos</a:t>
            </a:r>
            <a:r>
              <a:rPr lang="en-US" sz="8000" b="1" dirty="0">
                <a:solidFill>
                  <a:srgbClr val="1F3864"/>
                </a:solidFill>
              </a:rPr>
              <a:t> de COVID-19</a:t>
            </a:r>
            <a:endParaRPr sz="8000" b="1"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endParaRPr sz="4500" b="1"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r>
              <a:rPr lang="en-US" sz="4500" b="1" dirty="0">
                <a:solidFill>
                  <a:srgbClr val="1F3864"/>
                </a:solidFill>
              </a:rPr>
              <a:t>¿</a:t>
            </a:r>
            <a:r>
              <a:rPr lang="en-US" sz="4500" b="1" dirty="0" err="1">
                <a:solidFill>
                  <a:srgbClr val="1F3864"/>
                </a:solidFill>
              </a:rPr>
              <a:t>Tendencia</a:t>
            </a:r>
            <a:r>
              <a:rPr lang="en-US" sz="4500" b="1" dirty="0">
                <a:solidFill>
                  <a:srgbClr val="1F3864"/>
                </a:solidFill>
              </a:rPr>
              <a:t> o Nueva </a:t>
            </a:r>
            <a:r>
              <a:rPr lang="en-US" sz="4500" b="1" dirty="0" err="1">
                <a:solidFill>
                  <a:srgbClr val="1F3864"/>
                </a:solidFill>
              </a:rPr>
              <a:t>Realidad</a:t>
            </a:r>
            <a:r>
              <a:rPr lang="en-US" sz="4500" b="1" dirty="0">
                <a:solidFill>
                  <a:srgbClr val="1F3864"/>
                </a:solidFill>
              </a:rPr>
              <a:t>?</a:t>
            </a:r>
            <a:endParaRPr sz="4500" b="1"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endParaRPr sz="4500" b="1"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endParaRPr sz="4500" b="1"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r>
              <a:rPr lang="en-US" sz="4500" dirty="0">
                <a:solidFill>
                  <a:srgbClr val="1F3864"/>
                </a:solidFill>
              </a:rPr>
              <a:t>Dr. Camilo Erazo</a:t>
            </a:r>
            <a:endParaRPr sz="4500"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r>
              <a:rPr lang="en-US" sz="4500" dirty="0">
                <a:solidFill>
                  <a:srgbClr val="1F3864"/>
                </a:solidFill>
              </a:rPr>
              <a:t>CEO </a:t>
            </a:r>
            <a:endParaRPr sz="4500"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r>
              <a:rPr lang="en-US" sz="4500" dirty="0">
                <a:solidFill>
                  <a:srgbClr val="1F3864"/>
                </a:solidFill>
              </a:rPr>
              <a:t>Centro Nacional </a:t>
            </a:r>
            <a:r>
              <a:rPr lang="en-US" sz="4500" dirty="0" err="1">
                <a:solidFill>
                  <a:srgbClr val="1F3864"/>
                </a:solidFill>
              </a:rPr>
              <a:t>en</a:t>
            </a:r>
            <a:r>
              <a:rPr lang="en-US" sz="4500" dirty="0">
                <a:solidFill>
                  <a:srgbClr val="1F3864"/>
                </a:solidFill>
              </a:rPr>
              <a:t> </a:t>
            </a:r>
            <a:r>
              <a:rPr lang="en-US" sz="4500" dirty="0" err="1">
                <a:solidFill>
                  <a:srgbClr val="1F3864"/>
                </a:solidFill>
              </a:rPr>
              <a:t>Sistemas</a:t>
            </a:r>
            <a:r>
              <a:rPr lang="en-US" sz="4500" dirty="0">
                <a:solidFill>
                  <a:srgbClr val="1F3864"/>
                </a:solidFill>
              </a:rPr>
              <a:t> de </a:t>
            </a:r>
            <a:r>
              <a:rPr lang="en-US" sz="4500" dirty="0" err="1">
                <a:solidFill>
                  <a:srgbClr val="1F3864"/>
                </a:solidFill>
              </a:rPr>
              <a:t>Información</a:t>
            </a:r>
            <a:r>
              <a:rPr lang="en-US" sz="4500" dirty="0">
                <a:solidFill>
                  <a:srgbClr val="1F3864"/>
                </a:solidFill>
              </a:rPr>
              <a:t> </a:t>
            </a:r>
            <a:r>
              <a:rPr lang="en-US" sz="4500" dirty="0" err="1">
                <a:solidFill>
                  <a:srgbClr val="1F3864"/>
                </a:solidFill>
              </a:rPr>
              <a:t>en</a:t>
            </a:r>
            <a:r>
              <a:rPr lang="en-US" sz="4500" dirty="0">
                <a:solidFill>
                  <a:srgbClr val="1F3864"/>
                </a:solidFill>
              </a:rPr>
              <a:t> </a:t>
            </a:r>
            <a:r>
              <a:rPr lang="en-US" sz="4500" dirty="0" err="1">
                <a:solidFill>
                  <a:srgbClr val="1F3864"/>
                </a:solidFill>
              </a:rPr>
              <a:t>Salud</a:t>
            </a:r>
            <a:endParaRPr sz="4500"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endParaRPr sz="4500"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r>
              <a:rPr lang="en-US" sz="4500" dirty="0">
                <a:solidFill>
                  <a:srgbClr val="1F3864"/>
                </a:solidFill>
              </a:rPr>
              <a:t>3 de </a:t>
            </a:r>
            <a:r>
              <a:rPr lang="en-US" sz="4500" dirty="0" err="1">
                <a:solidFill>
                  <a:srgbClr val="1F3864"/>
                </a:solidFill>
              </a:rPr>
              <a:t>junio</a:t>
            </a:r>
            <a:r>
              <a:rPr lang="en-US" sz="4500" dirty="0">
                <a:solidFill>
                  <a:srgbClr val="1F3864"/>
                </a:solidFill>
              </a:rPr>
              <a:t> 2020</a:t>
            </a:r>
            <a:endParaRPr sz="4500"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endParaRPr sz="4500"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r>
              <a:rPr lang="en-US" sz="4500" b="1" u="sng" dirty="0">
                <a:solidFill>
                  <a:schemeClr val="hlink"/>
                </a:solidFill>
                <a:hlinkClick r:id="rId3"/>
              </a:rPr>
              <a:t>cens.cl/</a:t>
            </a:r>
            <a:r>
              <a:rPr lang="en-US" sz="4500" b="1" u="sng" dirty="0" err="1">
                <a:solidFill>
                  <a:schemeClr val="hlink"/>
                </a:solidFill>
                <a:hlinkClick r:id="rId3"/>
              </a:rPr>
              <a:t>telemedicinaguia</a:t>
            </a:r>
            <a:endParaRPr sz="4500" dirty="0">
              <a:solidFill>
                <a:srgbClr val="1F3864"/>
              </a:solidFill>
            </a:endParaRPr>
          </a:p>
          <a:p>
            <a:pPr marL="0" lvl="0" indent="0" algn="ctr" rtl="0">
              <a:lnSpc>
                <a:spcPct val="90000"/>
              </a:lnSpc>
              <a:spcBef>
                <a:spcPts val="0"/>
              </a:spcBef>
              <a:spcAft>
                <a:spcPts val="0"/>
              </a:spcAft>
              <a:buClr>
                <a:srgbClr val="1F3864"/>
              </a:buClr>
              <a:buSzPts val="8000"/>
              <a:buFont typeface="Calibri"/>
              <a:buNone/>
            </a:pPr>
            <a:endParaRPr sz="8000" b="1" dirty="0">
              <a:solidFill>
                <a:srgbClr val="1F3864"/>
              </a:solidFill>
            </a:endParaRPr>
          </a:p>
        </p:txBody>
      </p:sp>
      <p:pic>
        <p:nvPicPr>
          <p:cNvPr id="61" name="Google Shape;61;g80a9a6320e_2_5"/>
          <p:cNvPicPr preferRelativeResize="0"/>
          <p:nvPr/>
        </p:nvPicPr>
        <p:blipFill rotWithShape="1">
          <a:blip r:embed="rId4">
            <a:alphaModFix/>
          </a:blip>
          <a:srcRect/>
          <a:stretch/>
        </p:blipFill>
        <p:spPr>
          <a:xfrm>
            <a:off x="0" y="0"/>
            <a:ext cx="10971828" cy="13716000"/>
          </a:xfrm>
          <a:prstGeom prst="rect">
            <a:avLst/>
          </a:prstGeom>
          <a:noFill/>
          <a:ln>
            <a:noFill/>
          </a:ln>
        </p:spPr>
      </p:pic>
      <p:pic>
        <p:nvPicPr>
          <p:cNvPr id="62" name="Google Shape;62;g80a9a6320e_2_5"/>
          <p:cNvPicPr preferRelativeResize="0"/>
          <p:nvPr/>
        </p:nvPicPr>
        <p:blipFill>
          <a:blip r:embed="rId5">
            <a:alphaModFix/>
          </a:blip>
          <a:stretch>
            <a:fillRect/>
          </a:stretch>
        </p:blipFill>
        <p:spPr>
          <a:xfrm>
            <a:off x="19755025" y="10830800"/>
            <a:ext cx="4016150" cy="251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3"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267" name="Google Shape;267;p13"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268" name="Google Shape;268;p13"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269" name="Google Shape;269;p13"/>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10</a:t>
            </a:fld>
            <a:endParaRPr/>
          </a:p>
        </p:txBody>
      </p:sp>
      <p:sp>
        <p:nvSpPr>
          <p:cNvPr id="270" name="Google Shape;270;p13"/>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a:solidFill>
                  <a:schemeClr val="lt1"/>
                </a:solidFill>
                <a:latin typeface="Arial"/>
                <a:ea typeface="Arial"/>
                <a:cs typeface="Arial"/>
                <a:sym typeface="Arial"/>
              </a:rPr>
              <a:t>Guía de Buenas Prácticas y Recomendaciones para Telemedicina durante COVID-19 en Chile</a:t>
            </a:r>
            <a:endParaRPr sz="4800" b="1" i="0" u="none" strike="noStrike" cap="none">
              <a:solidFill>
                <a:schemeClr val="lt1"/>
              </a:solidFill>
              <a:latin typeface="Arial"/>
              <a:ea typeface="Arial"/>
              <a:cs typeface="Arial"/>
              <a:sym typeface="Arial"/>
            </a:endParaRPr>
          </a:p>
        </p:txBody>
      </p:sp>
      <p:sp>
        <p:nvSpPr>
          <p:cNvPr id="271" name="Google Shape;271;p13"/>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272" name="Google Shape;272;p13"/>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273" name="Google Shape;273;p13"/>
          <p:cNvSpPr txBox="1"/>
          <p:nvPr/>
        </p:nvSpPr>
        <p:spPr>
          <a:xfrm>
            <a:off x="1155400" y="3766725"/>
            <a:ext cx="10329464" cy="913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0070C0"/>
                </a:solidFill>
                <a:latin typeface="Lato"/>
                <a:ea typeface="Lato"/>
                <a:cs typeface="Lato"/>
                <a:sym typeface="Lato"/>
              </a:rPr>
              <a:t>Para </a:t>
            </a:r>
            <a:r>
              <a:rPr lang="en-US" sz="4000" b="1" i="0" u="none" strike="noStrike" cap="none" dirty="0" err="1">
                <a:solidFill>
                  <a:srgbClr val="0070C0"/>
                </a:solidFill>
                <a:latin typeface="Lato"/>
                <a:ea typeface="Lato"/>
                <a:cs typeface="Lato"/>
                <a:sym typeface="Lato"/>
              </a:rPr>
              <a:t>pacientes</a:t>
            </a:r>
            <a:r>
              <a:rPr lang="en-US" sz="4000" b="1" i="0" u="none" strike="noStrike" cap="none" dirty="0">
                <a:solidFill>
                  <a:srgbClr val="0070C0"/>
                </a:solidFill>
                <a:latin typeface="Lato"/>
                <a:ea typeface="Lato"/>
                <a:cs typeface="Lato"/>
                <a:sym typeface="Lato"/>
              </a:rPr>
              <a:t>:</a:t>
            </a:r>
            <a:endParaRPr sz="4000" b="1" i="0" u="none" strike="noStrike" cap="none" dirty="0">
              <a:solidFill>
                <a:srgbClr val="0070C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3600" b="1" i="0" u="none" strike="noStrike" cap="none" dirty="0">
                <a:solidFill>
                  <a:schemeClr val="dk1"/>
                </a:solidFill>
                <a:latin typeface="Lato"/>
                <a:ea typeface="Lato"/>
                <a:cs typeface="Lato"/>
                <a:sym typeface="Lato"/>
              </a:rPr>
              <a:t>🗹 </a:t>
            </a:r>
            <a:r>
              <a:rPr lang="en-US" sz="3600" b="1" i="0" u="none" strike="noStrike" cap="none" dirty="0" err="1">
                <a:solidFill>
                  <a:schemeClr val="dk1"/>
                </a:solidFill>
                <a:latin typeface="Lato"/>
                <a:ea typeface="Lato"/>
                <a:cs typeface="Lato"/>
                <a:sym typeface="Lato"/>
              </a:rPr>
              <a:t>Recomendaciones</a:t>
            </a:r>
            <a:r>
              <a:rPr lang="en-US" sz="3600" b="1" i="0" u="none" strike="noStrike" cap="none" dirty="0">
                <a:solidFill>
                  <a:schemeClr val="dk1"/>
                </a:solidFill>
                <a:latin typeface="Lato"/>
                <a:ea typeface="Lato"/>
                <a:cs typeface="Lato"/>
                <a:sym typeface="Lato"/>
              </a:rPr>
              <a:t> para </a:t>
            </a:r>
            <a:r>
              <a:rPr lang="en-US" sz="3600" b="1" i="0" u="none" strike="noStrike" cap="none" dirty="0" err="1">
                <a:solidFill>
                  <a:schemeClr val="dk1"/>
                </a:solidFill>
                <a:latin typeface="Lato"/>
                <a:ea typeface="Lato"/>
                <a:cs typeface="Lato"/>
                <a:sym typeface="Lato"/>
              </a:rPr>
              <a:t>aprovechar</a:t>
            </a:r>
            <a:r>
              <a:rPr lang="en-US" sz="3600" b="1" i="0" u="none" strike="noStrike" cap="none" dirty="0">
                <a:solidFill>
                  <a:schemeClr val="dk1"/>
                </a:solidFill>
                <a:latin typeface="Lato"/>
                <a:ea typeface="Lato"/>
                <a:cs typeface="Lato"/>
                <a:sym typeface="Lato"/>
              </a:rPr>
              <a:t> </a:t>
            </a:r>
            <a:r>
              <a:rPr lang="en-US" sz="3600" b="0" i="0" u="none" strike="noStrike" cap="none" dirty="0">
                <a:solidFill>
                  <a:schemeClr val="dk1"/>
                </a:solidFill>
                <a:latin typeface="Lato"/>
                <a:ea typeface="Lato"/>
                <a:cs typeface="Lato"/>
                <a:sym typeface="Lato"/>
              </a:rPr>
              <a:t>el </a:t>
            </a:r>
            <a:r>
              <a:rPr lang="en-US" sz="3600" b="0" i="0" u="none" strike="noStrike" cap="none" dirty="0" err="1">
                <a:solidFill>
                  <a:schemeClr val="dk1"/>
                </a:solidFill>
                <a:latin typeface="Lato"/>
                <a:ea typeface="Lato"/>
                <a:cs typeface="Lato"/>
                <a:sym typeface="Lato"/>
              </a:rPr>
              <a:t>tiempo</a:t>
            </a:r>
            <a:r>
              <a:rPr lang="en-US" sz="3600" b="0" i="0" u="none" strike="noStrike" cap="none" dirty="0">
                <a:solidFill>
                  <a:schemeClr val="dk1"/>
                </a:solidFill>
                <a:latin typeface="Lato"/>
                <a:ea typeface="Lato"/>
                <a:cs typeface="Lato"/>
                <a:sym typeface="Lato"/>
              </a:rPr>
              <a:t> </a:t>
            </a:r>
            <a:r>
              <a:rPr lang="en-US" sz="3600" b="0" i="0" u="none" strike="noStrike" cap="none" dirty="0" err="1">
                <a:solidFill>
                  <a:schemeClr val="dk1"/>
                </a:solidFill>
                <a:latin typeface="Lato"/>
                <a:ea typeface="Lato"/>
                <a:cs typeface="Lato"/>
                <a:sym typeface="Lato"/>
              </a:rPr>
              <a:t>en</a:t>
            </a:r>
            <a:r>
              <a:rPr lang="en-US" sz="3600" b="0" i="0" u="none" strike="noStrike" cap="none" dirty="0">
                <a:solidFill>
                  <a:schemeClr val="dk1"/>
                </a:solidFill>
                <a:latin typeface="Lato"/>
                <a:ea typeface="Lato"/>
                <a:cs typeface="Lato"/>
                <a:sym typeface="Lato"/>
              </a:rPr>
              <a:t> una </a:t>
            </a:r>
            <a:r>
              <a:rPr lang="en-US" sz="3600" b="0" i="0" u="none" strike="noStrike" cap="none" dirty="0" err="1">
                <a:solidFill>
                  <a:schemeClr val="dk1"/>
                </a:solidFill>
                <a:latin typeface="Lato"/>
                <a:ea typeface="Lato"/>
                <a:cs typeface="Lato"/>
                <a:sym typeface="Lato"/>
              </a:rPr>
              <a:t>teleconsulta</a:t>
            </a:r>
            <a:r>
              <a:rPr lang="en-US" sz="3600" b="0" i="0" u="none" strike="noStrike" cap="none" dirty="0">
                <a:solidFill>
                  <a:schemeClr val="dk1"/>
                </a:solidFill>
                <a:latin typeface="Lato"/>
                <a:ea typeface="Lato"/>
                <a:cs typeface="Lato"/>
                <a:sym typeface="Lato"/>
              </a:rPr>
              <a:t>.</a:t>
            </a:r>
            <a:endParaRPr sz="36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endParaRPr sz="36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3600" b="1" i="0" u="none" strike="noStrike" cap="none" dirty="0">
                <a:solidFill>
                  <a:schemeClr val="dk1"/>
                </a:solidFill>
                <a:latin typeface="Lato"/>
                <a:ea typeface="Lato"/>
                <a:cs typeface="Lato"/>
                <a:sym typeface="Lato"/>
              </a:rPr>
              <a:t>🗹 </a:t>
            </a:r>
            <a:r>
              <a:rPr lang="en-US" sz="3600" b="1" i="0" u="none" strike="noStrike" cap="none" dirty="0" err="1">
                <a:solidFill>
                  <a:schemeClr val="dk1"/>
                </a:solidFill>
                <a:latin typeface="Lato"/>
                <a:ea typeface="Lato"/>
                <a:cs typeface="Lato"/>
                <a:sym typeface="Lato"/>
              </a:rPr>
              <a:t>Consejos</a:t>
            </a:r>
            <a:r>
              <a:rPr lang="en-US" sz="3600" b="1" i="0" u="none" strike="noStrike" cap="none" dirty="0">
                <a:solidFill>
                  <a:schemeClr val="dk1"/>
                </a:solidFill>
                <a:latin typeface="Lato"/>
                <a:ea typeface="Lato"/>
                <a:cs typeface="Lato"/>
                <a:sym typeface="Lato"/>
              </a:rPr>
              <a:t> </a:t>
            </a:r>
            <a:r>
              <a:rPr lang="en-US" sz="3600" b="1" i="0" u="none" strike="noStrike" cap="none" dirty="0" err="1">
                <a:solidFill>
                  <a:schemeClr val="dk1"/>
                </a:solidFill>
                <a:latin typeface="Lato"/>
                <a:ea typeface="Lato"/>
                <a:cs typeface="Lato"/>
                <a:sym typeface="Lato"/>
              </a:rPr>
              <a:t>específicos</a:t>
            </a:r>
            <a:r>
              <a:rPr lang="en-US" sz="3600" b="1" i="0" u="none" strike="noStrike" cap="none" dirty="0">
                <a:solidFill>
                  <a:schemeClr val="dk1"/>
                </a:solidFill>
                <a:latin typeface="Lato"/>
                <a:ea typeface="Lato"/>
                <a:cs typeface="Lato"/>
                <a:sym typeface="Lato"/>
              </a:rPr>
              <a:t> para </a:t>
            </a:r>
            <a:r>
              <a:rPr lang="en-US" sz="3600" b="1" i="0" u="none" strike="noStrike" cap="none" dirty="0" err="1">
                <a:solidFill>
                  <a:schemeClr val="dk1"/>
                </a:solidFill>
                <a:latin typeface="Lato"/>
                <a:ea typeface="Lato"/>
                <a:cs typeface="Lato"/>
                <a:sym typeface="Lato"/>
              </a:rPr>
              <a:t>prepararse</a:t>
            </a:r>
            <a:r>
              <a:rPr lang="en-US" sz="3600" b="0" i="0" u="none" strike="noStrike" cap="none" dirty="0">
                <a:solidFill>
                  <a:schemeClr val="dk1"/>
                </a:solidFill>
                <a:latin typeface="Lato"/>
                <a:ea typeface="Lato"/>
                <a:cs typeface="Lato"/>
                <a:sym typeface="Lato"/>
              </a:rPr>
              <a:t> (</a:t>
            </a:r>
            <a:r>
              <a:rPr lang="en-US" sz="3600" b="0" i="0" u="none" strike="noStrike" cap="none" dirty="0" err="1">
                <a:solidFill>
                  <a:schemeClr val="dk1"/>
                </a:solidFill>
                <a:latin typeface="Lato"/>
                <a:ea typeface="Lato"/>
                <a:cs typeface="Lato"/>
                <a:sym typeface="Lato"/>
              </a:rPr>
              <a:t>evaluar</a:t>
            </a:r>
            <a:r>
              <a:rPr lang="en-US" sz="3600" b="0" i="0" u="none" strike="noStrike" cap="none" dirty="0">
                <a:solidFill>
                  <a:schemeClr val="dk1"/>
                </a:solidFill>
                <a:latin typeface="Lato"/>
                <a:ea typeface="Lato"/>
                <a:cs typeface="Lato"/>
                <a:sym typeface="Lato"/>
              </a:rPr>
              <a:t> </a:t>
            </a:r>
            <a:r>
              <a:rPr lang="en-US" sz="3600" b="0" i="0" u="none" strike="noStrike" cap="none" dirty="0" err="1">
                <a:solidFill>
                  <a:schemeClr val="dk1"/>
                </a:solidFill>
                <a:latin typeface="Lato"/>
                <a:ea typeface="Lato"/>
                <a:cs typeface="Lato"/>
                <a:sym typeface="Lato"/>
              </a:rPr>
              <a:t>conexión</a:t>
            </a:r>
            <a:r>
              <a:rPr lang="en-US" sz="3600" b="0" i="0" u="none" strike="noStrike" cap="none" dirty="0">
                <a:solidFill>
                  <a:schemeClr val="dk1"/>
                </a:solidFill>
                <a:latin typeface="Lato"/>
                <a:ea typeface="Lato"/>
                <a:cs typeface="Lato"/>
                <a:sym typeface="Lato"/>
              </a:rPr>
              <a:t>, </a:t>
            </a:r>
            <a:r>
              <a:rPr lang="en-US" sz="3600" b="0" i="0" u="none" strike="noStrike" cap="none" dirty="0" err="1">
                <a:solidFill>
                  <a:schemeClr val="dk1"/>
                </a:solidFill>
                <a:latin typeface="Lato"/>
                <a:ea typeface="Lato"/>
                <a:cs typeface="Lato"/>
                <a:sym typeface="Lato"/>
              </a:rPr>
              <a:t>batería</a:t>
            </a:r>
            <a:r>
              <a:rPr lang="en-US" sz="3600" b="0" i="0" u="none" strike="noStrike" cap="none" dirty="0">
                <a:solidFill>
                  <a:schemeClr val="dk1"/>
                </a:solidFill>
                <a:latin typeface="Lato"/>
                <a:ea typeface="Lato"/>
                <a:cs typeface="Lato"/>
                <a:sym typeface="Lato"/>
              </a:rPr>
              <a:t>, </a:t>
            </a:r>
            <a:r>
              <a:rPr lang="en-US" sz="3600" b="0" i="0" u="none" strike="noStrike" cap="none" dirty="0" err="1">
                <a:solidFill>
                  <a:schemeClr val="dk1"/>
                </a:solidFill>
                <a:latin typeface="Lato"/>
                <a:ea typeface="Lato"/>
                <a:cs typeface="Lato"/>
                <a:sym typeface="Lato"/>
              </a:rPr>
              <a:t>lugar</a:t>
            </a:r>
            <a:r>
              <a:rPr lang="en-US" sz="3600" b="0" i="0" u="none" strike="noStrike" cap="none" dirty="0">
                <a:solidFill>
                  <a:schemeClr val="dk1"/>
                </a:solidFill>
                <a:latin typeface="Lato"/>
                <a:ea typeface="Lato"/>
                <a:cs typeface="Lato"/>
                <a:sym typeface="Lato"/>
              </a:rPr>
              <a:t>, </a:t>
            </a:r>
            <a:r>
              <a:rPr lang="en-US" sz="3600" b="0" i="0" u="none" strike="noStrike" cap="none" dirty="0" err="1">
                <a:solidFill>
                  <a:schemeClr val="dk1"/>
                </a:solidFill>
                <a:latin typeface="Lato"/>
                <a:ea typeface="Lato"/>
                <a:cs typeface="Lato"/>
                <a:sym typeface="Lato"/>
              </a:rPr>
              <a:t>privacidad</a:t>
            </a:r>
            <a:r>
              <a:rPr lang="en-US" sz="3600" b="0" i="0" u="none" strike="noStrike" cap="none" dirty="0">
                <a:solidFill>
                  <a:schemeClr val="dk1"/>
                </a:solidFill>
                <a:latin typeface="Lato"/>
                <a:ea typeface="Lato"/>
                <a:cs typeface="Lato"/>
                <a:sym typeface="Lato"/>
              </a:rPr>
              <a:t>)</a:t>
            </a:r>
            <a:endParaRPr sz="36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endParaRPr sz="36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3600" b="1" i="0" u="none" strike="noStrike" cap="none" dirty="0">
                <a:solidFill>
                  <a:schemeClr val="dk1"/>
                </a:solidFill>
                <a:latin typeface="Lato"/>
                <a:ea typeface="Lato"/>
                <a:cs typeface="Lato"/>
                <a:sym typeface="Lato"/>
              </a:rPr>
              <a:t>🗹 </a:t>
            </a:r>
            <a:r>
              <a:rPr lang="en-US" sz="3600" b="1" i="0" u="none" strike="noStrike" cap="none" dirty="0" err="1">
                <a:solidFill>
                  <a:schemeClr val="dk1"/>
                </a:solidFill>
                <a:latin typeface="Lato"/>
                <a:ea typeface="Lato"/>
                <a:cs typeface="Lato"/>
                <a:sym typeface="Lato"/>
              </a:rPr>
              <a:t>Herramientas</a:t>
            </a:r>
            <a:r>
              <a:rPr lang="en-US" sz="3600" b="1" i="0" u="none" strike="noStrike" cap="none" dirty="0">
                <a:solidFill>
                  <a:schemeClr val="dk1"/>
                </a:solidFill>
                <a:latin typeface="Lato"/>
                <a:ea typeface="Lato"/>
                <a:cs typeface="Lato"/>
                <a:sym typeface="Lato"/>
              </a:rPr>
              <a:t> </a:t>
            </a:r>
            <a:r>
              <a:rPr lang="en-US" sz="3600" b="1" i="0" u="none" strike="noStrike" cap="none" dirty="0" err="1">
                <a:solidFill>
                  <a:schemeClr val="dk1"/>
                </a:solidFill>
                <a:latin typeface="Lato"/>
                <a:ea typeface="Lato"/>
                <a:cs typeface="Lato"/>
                <a:sym typeface="Lato"/>
              </a:rPr>
              <a:t>prácticas</a:t>
            </a:r>
            <a:r>
              <a:rPr lang="en-US" sz="3600" b="1" i="0" u="none" strike="noStrike" cap="none" dirty="0">
                <a:solidFill>
                  <a:schemeClr val="dk1"/>
                </a:solidFill>
                <a:latin typeface="Lato"/>
                <a:ea typeface="Lato"/>
                <a:cs typeface="Lato"/>
                <a:sym typeface="Lato"/>
              </a:rPr>
              <a:t> </a:t>
            </a:r>
            <a:r>
              <a:rPr lang="en-US" sz="3600" b="0" i="0" u="none" strike="noStrike" cap="none" dirty="0">
                <a:solidFill>
                  <a:schemeClr val="dk1"/>
                </a:solidFill>
                <a:latin typeface="Lato"/>
                <a:ea typeface="Lato"/>
                <a:cs typeface="Lato"/>
                <a:sym typeface="Lato"/>
              </a:rPr>
              <a:t>para </a:t>
            </a:r>
            <a:r>
              <a:rPr lang="en-US" sz="3600" b="0" i="0" u="none" strike="noStrike" cap="none" dirty="0" err="1">
                <a:solidFill>
                  <a:schemeClr val="dk1"/>
                </a:solidFill>
                <a:latin typeface="Lato"/>
                <a:ea typeface="Lato"/>
                <a:cs typeface="Lato"/>
                <a:sym typeface="Lato"/>
              </a:rPr>
              <a:t>contar</a:t>
            </a:r>
            <a:r>
              <a:rPr lang="en-US" sz="3600" b="0" i="0" u="none" strike="noStrike" cap="none" dirty="0">
                <a:solidFill>
                  <a:schemeClr val="dk1"/>
                </a:solidFill>
                <a:latin typeface="Lato"/>
                <a:ea typeface="Lato"/>
                <a:cs typeface="Lato"/>
                <a:sym typeface="Lato"/>
              </a:rPr>
              <a:t> con la </a:t>
            </a:r>
            <a:r>
              <a:rPr lang="en-US" sz="3600" b="0" i="0" u="none" strike="noStrike" cap="none" dirty="0" err="1">
                <a:solidFill>
                  <a:schemeClr val="dk1"/>
                </a:solidFill>
                <a:latin typeface="Lato"/>
                <a:ea typeface="Lato"/>
                <a:cs typeface="Lato"/>
                <a:sym typeface="Lato"/>
              </a:rPr>
              <a:t>información</a:t>
            </a:r>
            <a:r>
              <a:rPr lang="en-US" sz="3600" b="0" i="0" u="none" strike="noStrike" cap="none" dirty="0">
                <a:solidFill>
                  <a:schemeClr val="dk1"/>
                </a:solidFill>
                <a:latin typeface="Lato"/>
                <a:ea typeface="Lato"/>
                <a:cs typeface="Lato"/>
                <a:sym typeface="Lato"/>
              </a:rPr>
              <a:t> </a:t>
            </a:r>
            <a:r>
              <a:rPr lang="en-US" sz="3600" b="0" i="0" u="none" strike="noStrike" cap="none" dirty="0" err="1">
                <a:solidFill>
                  <a:schemeClr val="dk1"/>
                </a:solidFill>
                <a:latin typeface="Lato"/>
                <a:ea typeface="Lato"/>
                <a:cs typeface="Lato"/>
                <a:sym typeface="Lato"/>
              </a:rPr>
              <a:t>necesaria</a:t>
            </a:r>
            <a:r>
              <a:rPr lang="en-US" sz="3600" b="0" i="0" u="none" strike="noStrike" cap="none" dirty="0">
                <a:solidFill>
                  <a:schemeClr val="dk1"/>
                </a:solidFill>
                <a:latin typeface="Lato"/>
                <a:ea typeface="Lato"/>
                <a:cs typeface="Lato"/>
                <a:sym typeface="Lato"/>
              </a:rPr>
              <a:t> para la </a:t>
            </a:r>
            <a:r>
              <a:rPr lang="en-US" sz="3600" b="0" i="0" u="none" strike="noStrike" cap="none" dirty="0" err="1">
                <a:solidFill>
                  <a:schemeClr val="dk1"/>
                </a:solidFill>
                <a:latin typeface="Lato"/>
                <a:ea typeface="Lato"/>
                <a:cs typeface="Lato"/>
                <a:sym typeface="Lato"/>
              </a:rPr>
              <a:t>teleconsulta</a:t>
            </a:r>
            <a:endParaRPr sz="36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endParaRPr sz="3600" b="0" i="0" u="none" strike="noStrike" cap="none" dirty="0">
              <a:solidFill>
                <a:schemeClr val="dk1"/>
              </a:solidFill>
              <a:latin typeface="Lato"/>
              <a:ea typeface="Lato"/>
              <a:cs typeface="Lato"/>
              <a:sym typeface="Lato"/>
            </a:endParaRPr>
          </a:p>
        </p:txBody>
      </p:sp>
      <p:sp>
        <p:nvSpPr>
          <p:cNvPr id="274" name="Google Shape;274;p13"/>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sp>
        <p:nvSpPr>
          <p:cNvPr id="275" name="Google Shape;275;p13"/>
          <p:cNvSpPr txBox="1"/>
          <p:nvPr/>
        </p:nvSpPr>
        <p:spPr>
          <a:xfrm>
            <a:off x="15207050" y="11001938"/>
            <a:ext cx="6959100" cy="155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4600" b="0" i="0" u="sng" strike="noStrike" cap="none">
                <a:solidFill>
                  <a:srgbClr val="0000FF"/>
                </a:solidFill>
                <a:latin typeface="Lato"/>
                <a:ea typeface="Lato"/>
                <a:cs typeface="Lato"/>
                <a:sym typeface="Lato"/>
              </a:rPr>
              <a:t>cens.cl/telemedicinaguia</a:t>
            </a:r>
            <a:endParaRPr sz="4600" b="1" i="0" u="sng" strike="noStrike" cap="none">
              <a:solidFill>
                <a:srgbClr val="0000FF"/>
              </a:solidFill>
              <a:latin typeface="Lato"/>
              <a:ea typeface="Lato"/>
              <a:cs typeface="Lato"/>
              <a:sym typeface="Lato"/>
            </a:endParaRPr>
          </a:p>
        </p:txBody>
      </p:sp>
      <p:pic>
        <p:nvPicPr>
          <p:cNvPr id="276" name="Google Shape;276;p13"/>
          <p:cNvPicPr preferRelativeResize="0"/>
          <p:nvPr/>
        </p:nvPicPr>
        <p:blipFill>
          <a:blip r:embed="rId7">
            <a:alphaModFix/>
          </a:blip>
          <a:stretch>
            <a:fillRect/>
          </a:stretch>
        </p:blipFill>
        <p:spPr>
          <a:xfrm>
            <a:off x="14230475" y="2514600"/>
            <a:ext cx="8411139" cy="84111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4"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282" name="Google Shape;282;p14"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283" name="Google Shape;283;p14"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284" name="Google Shape;284;p14"/>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11</a:t>
            </a:fld>
            <a:endParaRPr/>
          </a:p>
        </p:txBody>
      </p:sp>
      <p:sp>
        <p:nvSpPr>
          <p:cNvPr id="285" name="Google Shape;285;p14"/>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a:solidFill>
                  <a:schemeClr val="lt1"/>
                </a:solidFill>
                <a:latin typeface="Arial"/>
                <a:ea typeface="Arial"/>
                <a:cs typeface="Arial"/>
                <a:sym typeface="Arial"/>
              </a:rPr>
              <a:t>Guía de Buenas Prácticas y Recomendaciones para Telemedicina durante COVID-19 en Chile</a:t>
            </a:r>
            <a:endParaRPr sz="4800" b="1" i="0" u="none" strike="noStrike" cap="none">
              <a:solidFill>
                <a:schemeClr val="lt1"/>
              </a:solidFill>
              <a:latin typeface="Arial"/>
              <a:ea typeface="Arial"/>
              <a:cs typeface="Arial"/>
              <a:sym typeface="Arial"/>
            </a:endParaRPr>
          </a:p>
        </p:txBody>
      </p:sp>
      <p:sp>
        <p:nvSpPr>
          <p:cNvPr id="286" name="Google Shape;286;p14"/>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287" name="Google Shape;287;p14"/>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288" name="Google Shape;288;p14"/>
          <p:cNvSpPr txBox="1"/>
          <p:nvPr/>
        </p:nvSpPr>
        <p:spPr>
          <a:xfrm>
            <a:off x="1422550" y="5441900"/>
            <a:ext cx="11375700" cy="65640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15000"/>
              </a:lnSpc>
              <a:spcBef>
                <a:spcPts val="0"/>
              </a:spcBef>
              <a:spcAft>
                <a:spcPts val="0"/>
              </a:spcAft>
              <a:buClr>
                <a:srgbClr val="0000FF"/>
              </a:buClr>
              <a:buSzPts val="4800"/>
              <a:buFont typeface="Lato"/>
              <a:buChar char="●"/>
            </a:pPr>
            <a:r>
              <a:rPr lang="en-US" sz="4800" b="0" i="0" u="none" strike="noStrike" cap="none">
                <a:solidFill>
                  <a:srgbClr val="0000FF"/>
                </a:solidFill>
                <a:latin typeface="Lato"/>
                <a:ea typeface="Lato"/>
                <a:cs typeface="Lato"/>
                <a:sym typeface="Lato"/>
              </a:rPr>
              <a:t>Sello de Nivel de Madurez</a:t>
            </a:r>
            <a:endParaRPr sz="4800" b="0" i="0" u="none" strike="noStrike" cap="none">
              <a:solidFill>
                <a:srgbClr val="0000FF"/>
              </a:solidFill>
              <a:latin typeface="Lato"/>
              <a:ea typeface="Lato"/>
              <a:cs typeface="Lato"/>
              <a:sym typeface="Lato"/>
            </a:endParaRPr>
          </a:p>
          <a:p>
            <a:pPr marL="457200" marR="0" lvl="0" indent="0" algn="l" rtl="0">
              <a:lnSpc>
                <a:spcPct val="115000"/>
              </a:lnSpc>
              <a:spcBef>
                <a:spcPts val="0"/>
              </a:spcBef>
              <a:spcAft>
                <a:spcPts val="0"/>
              </a:spcAft>
              <a:buClr>
                <a:srgbClr val="000000"/>
              </a:buClr>
              <a:buSzPts val="4800"/>
              <a:buFont typeface="Arial"/>
              <a:buNone/>
            </a:pPr>
            <a:endParaRPr sz="4800" b="0" i="0" u="none" strike="noStrike" cap="none">
              <a:solidFill>
                <a:srgbClr val="0000FF"/>
              </a:solidFill>
              <a:latin typeface="Lato"/>
              <a:ea typeface="Lato"/>
              <a:cs typeface="Lato"/>
              <a:sym typeface="Lato"/>
            </a:endParaRPr>
          </a:p>
          <a:p>
            <a:pPr marL="457200" marR="0" lvl="0" indent="-457200" algn="l" rtl="0">
              <a:lnSpc>
                <a:spcPct val="115000"/>
              </a:lnSpc>
              <a:spcBef>
                <a:spcPts val="0"/>
              </a:spcBef>
              <a:spcAft>
                <a:spcPts val="0"/>
              </a:spcAft>
              <a:buClr>
                <a:srgbClr val="0000FF"/>
              </a:buClr>
              <a:buSzPts val="4800"/>
              <a:buFont typeface="Lato"/>
              <a:buChar char="●"/>
            </a:pPr>
            <a:r>
              <a:rPr lang="en-US" sz="4800" b="0" i="0" u="none" strike="noStrike" cap="none">
                <a:solidFill>
                  <a:srgbClr val="0000FF"/>
                </a:solidFill>
                <a:latin typeface="Lato"/>
                <a:ea typeface="Lato"/>
                <a:cs typeface="Lato"/>
                <a:sym typeface="Lato"/>
              </a:rPr>
              <a:t>Sello de Calidad Técnica</a:t>
            </a:r>
            <a:endParaRPr sz="4800" b="0" i="0" u="none" strike="noStrike" cap="none">
              <a:solidFill>
                <a:srgbClr val="0000FF"/>
              </a:solidFill>
              <a:latin typeface="Lato"/>
              <a:ea typeface="Lato"/>
              <a:cs typeface="Lato"/>
              <a:sym typeface="Lato"/>
            </a:endParaRPr>
          </a:p>
          <a:p>
            <a:pPr marL="457200" marR="0" lvl="0" indent="0" algn="l" rtl="0">
              <a:lnSpc>
                <a:spcPct val="115000"/>
              </a:lnSpc>
              <a:spcBef>
                <a:spcPts val="0"/>
              </a:spcBef>
              <a:spcAft>
                <a:spcPts val="0"/>
              </a:spcAft>
              <a:buClr>
                <a:srgbClr val="000000"/>
              </a:buClr>
              <a:buSzPts val="4800"/>
              <a:buFont typeface="Arial"/>
              <a:buNone/>
            </a:pPr>
            <a:endParaRPr sz="4800" b="0" i="0" u="none" strike="noStrike" cap="none">
              <a:solidFill>
                <a:srgbClr val="0000FF"/>
              </a:solidFill>
              <a:latin typeface="Lato"/>
              <a:ea typeface="Lato"/>
              <a:cs typeface="Lato"/>
              <a:sym typeface="Lato"/>
            </a:endParaRPr>
          </a:p>
          <a:p>
            <a:pPr marL="457200" marR="0" lvl="0" indent="-457200" algn="l" rtl="0">
              <a:lnSpc>
                <a:spcPct val="115000"/>
              </a:lnSpc>
              <a:spcBef>
                <a:spcPts val="0"/>
              </a:spcBef>
              <a:spcAft>
                <a:spcPts val="0"/>
              </a:spcAft>
              <a:buClr>
                <a:srgbClr val="0000FF"/>
              </a:buClr>
              <a:buSzPts val="4800"/>
              <a:buFont typeface="Lato"/>
              <a:buChar char="●"/>
            </a:pPr>
            <a:r>
              <a:rPr lang="en-US" sz="4800" b="0" i="0" u="none" strike="noStrike" cap="none">
                <a:solidFill>
                  <a:srgbClr val="0000FF"/>
                </a:solidFill>
                <a:latin typeface="Lato"/>
                <a:ea typeface="Lato"/>
                <a:cs typeface="Lato"/>
                <a:sym typeface="Lato"/>
              </a:rPr>
              <a:t>Piloto: Sello de Calidad de Telemedicina</a:t>
            </a:r>
            <a:endParaRPr sz="4800" b="0" i="0" u="none" strike="noStrike" cap="none">
              <a:solidFill>
                <a:srgbClr val="0000FF"/>
              </a:solidFill>
              <a:latin typeface="Lato"/>
              <a:ea typeface="Lato"/>
              <a:cs typeface="Lato"/>
              <a:sym typeface="Lato"/>
            </a:endParaRPr>
          </a:p>
          <a:p>
            <a:pPr marL="914400" marR="0" lvl="0" indent="0" algn="l" rtl="0">
              <a:lnSpc>
                <a:spcPct val="115000"/>
              </a:lnSpc>
              <a:spcBef>
                <a:spcPts val="0"/>
              </a:spcBef>
              <a:spcAft>
                <a:spcPts val="0"/>
              </a:spcAft>
              <a:buClr>
                <a:srgbClr val="000000"/>
              </a:buClr>
              <a:buSzPts val="3600"/>
              <a:buFont typeface="Arial"/>
              <a:buNone/>
            </a:pPr>
            <a:endParaRPr sz="36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r>
              <a:rPr lang="en-US" sz="4800" b="0" i="0" u="sng" strike="noStrike" cap="none">
                <a:solidFill>
                  <a:schemeClr val="hlink"/>
                </a:solidFill>
                <a:latin typeface="Lato"/>
                <a:ea typeface="Lato"/>
                <a:cs typeface="Lato"/>
                <a:sym typeface="Lato"/>
                <a:hlinkClick r:id="rId7"/>
              </a:rPr>
              <a:t>cens.cl/calidad</a:t>
            </a:r>
            <a:endParaRPr sz="4800" b="1" i="0" u="none" strike="noStrike" cap="none">
              <a:solidFill>
                <a:srgbClr val="0070C0"/>
              </a:solidFill>
              <a:latin typeface="Lato"/>
              <a:ea typeface="Lato"/>
              <a:cs typeface="Lato"/>
              <a:sym typeface="Lato"/>
            </a:endParaRPr>
          </a:p>
        </p:txBody>
      </p:sp>
      <p:sp>
        <p:nvSpPr>
          <p:cNvPr id="289" name="Google Shape;289;p14"/>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grpSp>
        <p:nvGrpSpPr>
          <p:cNvPr id="290" name="Google Shape;290;p14"/>
          <p:cNvGrpSpPr/>
          <p:nvPr/>
        </p:nvGrpSpPr>
        <p:grpSpPr>
          <a:xfrm>
            <a:off x="1017075" y="3399950"/>
            <a:ext cx="21939900" cy="1615500"/>
            <a:chOff x="1017075" y="3399950"/>
            <a:chExt cx="21939900" cy="1615500"/>
          </a:xfrm>
        </p:grpSpPr>
        <p:sp>
          <p:nvSpPr>
            <p:cNvPr id="291" name="Google Shape;291;p14"/>
            <p:cNvSpPr/>
            <p:nvPr/>
          </p:nvSpPr>
          <p:spPr>
            <a:xfrm>
              <a:off x="1017075" y="3399950"/>
              <a:ext cx="21939900" cy="12600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666666"/>
                  </a:solidFill>
                  <a:latin typeface="Lato"/>
                  <a:ea typeface="Lato"/>
                  <a:cs typeface="Lato"/>
                  <a:sym typeface="Lato"/>
                </a:rPr>
                <a:t>¿Cómo seleccionar o desarrollar una herramienta de telemedicina?</a:t>
              </a:r>
              <a:endParaRPr sz="4800" b="1" i="0" u="none" strike="noStrike" cap="none">
                <a:solidFill>
                  <a:srgbClr val="666666"/>
                </a:solidFill>
                <a:latin typeface="Lato"/>
                <a:ea typeface="Lato"/>
                <a:cs typeface="Lato"/>
                <a:sym typeface="Lato"/>
              </a:endParaRPr>
            </a:p>
          </p:txBody>
        </p:sp>
        <p:sp>
          <p:nvSpPr>
            <p:cNvPr id="292" name="Google Shape;292;p14"/>
            <p:cNvSpPr/>
            <p:nvPr/>
          </p:nvSpPr>
          <p:spPr>
            <a:xfrm rot="10800000">
              <a:off x="1888875" y="4583750"/>
              <a:ext cx="990900" cy="431700"/>
            </a:xfrm>
            <a:prstGeom prst="triangle">
              <a:avLst>
                <a:gd name="adj" fmla="val 50146"/>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grpSp>
      <p:pic>
        <p:nvPicPr>
          <p:cNvPr id="293" name="Google Shape;293;p14"/>
          <p:cNvPicPr preferRelativeResize="0"/>
          <p:nvPr/>
        </p:nvPicPr>
        <p:blipFill rotWithShape="1">
          <a:blip r:embed="rId8">
            <a:alphaModFix/>
          </a:blip>
          <a:srcRect/>
          <a:stretch/>
        </p:blipFill>
        <p:spPr>
          <a:xfrm>
            <a:off x="15504675" y="4854475"/>
            <a:ext cx="5868217" cy="7544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9"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201" name="Google Shape;201;p9"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202" name="Google Shape;202;p9"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203" name="Google Shape;203;p9"/>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12</a:t>
            </a:fld>
            <a:endParaRPr/>
          </a:p>
        </p:txBody>
      </p:sp>
      <p:sp>
        <p:nvSpPr>
          <p:cNvPr id="204" name="Google Shape;204;p9"/>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a:solidFill>
                  <a:schemeClr val="lt1"/>
                </a:solidFill>
                <a:latin typeface="Arial"/>
                <a:ea typeface="Arial"/>
                <a:cs typeface="Arial"/>
                <a:sym typeface="Arial"/>
              </a:rPr>
              <a:t>Guía de Buenas Prácticas y Recomendaciones para Telemedicina durante COVID-19 en Chile</a:t>
            </a:r>
            <a:endParaRPr sz="4800" b="1" i="0" u="none" strike="noStrike" cap="none">
              <a:solidFill>
                <a:schemeClr val="lt1"/>
              </a:solidFill>
              <a:latin typeface="Arial"/>
              <a:ea typeface="Arial"/>
              <a:cs typeface="Arial"/>
              <a:sym typeface="Arial"/>
            </a:endParaRPr>
          </a:p>
        </p:txBody>
      </p:sp>
      <p:sp>
        <p:nvSpPr>
          <p:cNvPr id="205" name="Google Shape;205;p9"/>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206" name="Google Shape;206;p9"/>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207" name="Google Shape;207;p9"/>
          <p:cNvSpPr txBox="1"/>
          <p:nvPr/>
        </p:nvSpPr>
        <p:spPr>
          <a:xfrm>
            <a:off x="883800" y="3544675"/>
            <a:ext cx="22249200" cy="197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800"/>
              <a:buFont typeface="Arial"/>
              <a:buNone/>
            </a:pPr>
            <a:r>
              <a:rPr lang="en-US" sz="4800" b="0" i="0" u="none" strike="noStrike" cap="none">
                <a:solidFill>
                  <a:schemeClr val="dk1"/>
                </a:solidFill>
                <a:latin typeface="Lato"/>
                <a:ea typeface="Lato"/>
                <a:cs typeface="Lato"/>
                <a:sym typeface="Lato"/>
              </a:rPr>
              <a:t>La teleconsulta abre una </a:t>
            </a:r>
            <a:r>
              <a:rPr lang="en-US" sz="4800" b="1" i="0" u="none" strike="noStrike" cap="none">
                <a:solidFill>
                  <a:schemeClr val="dk1"/>
                </a:solidFill>
                <a:latin typeface="Lato"/>
                <a:ea typeface="Lato"/>
                <a:cs typeface="Lato"/>
                <a:sym typeface="Lato"/>
              </a:rPr>
              <a:t>nueva oportunidad</a:t>
            </a:r>
            <a:r>
              <a:rPr lang="en-US" sz="4800" b="0" i="0" u="none" strike="noStrike" cap="none">
                <a:solidFill>
                  <a:schemeClr val="dk1"/>
                </a:solidFill>
                <a:latin typeface="Lato"/>
                <a:ea typeface="Lato"/>
                <a:cs typeface="Lato"/>
                <a:sym typeface="Lato"/>
              </a:rPr>
              <a:t>:</a:t>
            </a:r>
            <a:endParaRPr sz="48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4800"/>
              <a:buFont typeface="Arial"/>
              <a:buNone/>
            </a:pPr>
            <a:r>
              <a:rPr lang="en-US" sz="4800" b="0" i="0" u="none" strike="noStrike" cap="none">
                <a:solidFill>
                  <a:schemeClr val="dk1"/>
                </a:solidFill>
                <a:latin typeface="Lato"/>
                <a:ea typeface="Lato"/>
                <a:cs typeface="Lato"/>
                <a:sym typeface="Lato"/>
              </a:rPr>
              <a:t>Una ocasión privilegiada para </a:t>
            </a:r>
            <a:r>
              <a:rPr lang="en-US" sz="4800" b="1" i="0" u="none" strike="noStrike" cap="none">
                <a:solidFill>
                  <a:schemeClr val="dk1"/>
                </a:solidFill>
                <a:latin typeface="Lato"/>
                <a:ea typeface="Lato"/>
                <a:cs typeface="Lato"/>
                <a:sym typeface="Lato"/>
              </a:rPr>
              <a:t>conocer al paciente en su entorno familiar o laboral</a:t>
            </a:r>
            <a:r>
              <a:rPr lang="en-US" sz="4800" b="0" i="0" u="none" strike="noStrike" cap="none">
                <a:solidFill>
                  <a:schemeClr val="dk1"/>
                </a:solidFill>
                <a:latin typeface="Lato"/>
                <a:ea typeface="Lato"/>
                <a:cs typeface="Lato"/>
                <a:sym typeface="Lato"/>
              </a:rPr>
              <a:t>. </a:t>
            </a:r>
            <a:endParaRPr sz="4800" b="1" i="0" u="none" strike="noStrike" cap="none">
              <a:solidFill>
                <a:srgbClr val="0070C0"/>
              </a:solidFill>
              <a:latin typeface="Lato"/>
              <a:ea typeface="Lato"/>
              <a:cs typeface="Lato"/>
              <a:sym typeface="Lato"/>
            </a:endParaRPr>
          </a:p>
        </p:txBody>
      </p:sp>
      <p:sp>
        <p:nvSpPr>
          <p:cNvPr id="208" name="Google Shape;208;p9"/>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pic>
        <p:nvPicPr>
          <p:cNvPr id="209" name="Google Shape;209;p9"/>
          <p:cNvPicPr preferRelativeResize="0"/>
          <p:nvPr/>
        </p:nvPicPr>
        <p:blipFill rotWithShape="1">
          <a:blip r:embed="rId7">
            <a:alphaModFix/>
          </a:blip>
          <a:srcRect/>
          <a:stretch/>
        </p:blipFill>
        <p:spPr>
          <a:xfrm>
            <a:off x="8723490" y="5953836"/>
            <a:ext cx="7019750" cy="4676106"/>
          </a:xfrm>
          <a:prstGeom prst="rect">
            <a:avLst/>
          </a:prstGeom>
          <a:noFill/>
          <a:ln>
            <a:noFill/>
          </a:ln>
        </p:spPr>
      </p:pic>
      <p:pic>
        <p:nvPicPr>
          <p:cNvPr id="210" name="Google Shape;210;p9"/>
          <p:cNvPicPr preferRelativeResize="0"/>
          <p:nvPr/>
        </p:nvPicPr>
        <p:blipFill rotWithShape="1">
          <a:blip r:embed="rId8">
            <a:alphaModFix/>
          </a:blip>
          <a:srcRect/>
          <a:stretch/>
        </p:blipFill>
        <p:spPr>
          <a:xfrm>
            <a:off x="613104" y="5953851"/>
            <a:ext cx="7721171" cy="4668775"/>
          </a:xfrm>
          <a:prstGeom prst="rect">
            <a:avLst/>
          </a:prstGeom>
          <a:noFill/>
          <a:ln>
            <a:noFill/>
          </a:ln>
        </p:spPr>
      </p:pic>
      <p:pic>
        <p:nvPicPr>
          <p:cNvPr id="211" name="Google Shape;211;p9"/>
          <p:cNvPicPr preferRelativeResize="0"/>
          <p:nvPr/>
        </p:nvPicPr>
        <p:blipFill rotWithShape="1">
          <a:blip r:embed="rId9">
            <a:alphaModFix/>
          </a:blip>
          <a:srcRect b="48777"/>
          <a:stretch/>
        </p:blipFill>
        <p:spPr>
          <a:xfrm>
            <a:off x="16132469" y="5953850"/>
            <a:ext cx="7236655" cy="4668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4"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128" name="Google Shape;128;p4"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129" name="Google Shape;129;p4"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130" name="Google Shape;130;p4"/>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2</a:t>
            </a:fld>
            <a:endParaRPr/>
          </a:p>
        </p:txBody>
      </p:sp>
      <p:sp>
        <p:nvSpPr>
          <p:cNvPr id="131" name="Google Shape;131;p4"/>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a:solidFill>
                  <a:schemeClr val="lt1"/>
                </a:solidFill>
                <a:latin typeface="Arial"/>
                <a:ea typeface="Arial"/>
                <a:cs typeface="Arial"/>
                <a:sym typeface="Arial"/>
              </a:rPr>
              <a:t>Guía de Buenas Prácticas y Recomendaciones para Telemedicina durante COVID-19 en Chile</a:t>
            </a:r>
            <a:endParaRPr sz="4800" b="1" i="0" u="none" strike="noStrike" cap="none">
              <a:solidFill>
                <a:schemeClr val="lt1"/>
              </a:solidFill>
              <a:latin typeface="Arial"/>
              <a:ea typeface="Arial"/>
              <a:cs typeface="Arial"/>
              <a:sym typeface="Arial"/>
            </a:endParaRPr>
          </a:p>
        </p:txBody>
      </p:sp>
      <p:sp>
        <p:nvSpPr>
          <p:cNvPr id="132" name="Google Shape;132;p4"/>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133" name="Google Shape;133;p4"/>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134" name="Google Shape;134;p4"/>
          <p:cNvSpPr txBox="1"/>
          <p:nvPr/>
        </p:nvSpPr>
        <p:spPr>
          <a:xfrm>
            <a:off x="1422550" y="3642400"/>
            <a:ext cx="21053402" cy="760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6600" b="1" i="0" u="sng" strike="noStrike" cap="none" dirty="0">
                <a:solidFill>
                  <a:srgbClr val="0070C0"/>
                </a:solidFill>
                <a:latin typeface="Lato"/>
                <a:ea typeface="Lato"/>
                <a:cs typeface="Lato"/>
                <a:sym typeface="Lato"/>
              </a:rPr>
              <a:t>Agenda</a:t>
            </a:r>
            <a:r>
              <a:rPr lang="en-US" sz="6600" b="1" i="0" u="none" strike="noStrike" cap="none" dirty="0">
                <a:solidFill>
                  <a:srgbClr val="0070C0"/>
                </a:solidFill>
                <a:latin typeface="Lato"/>
                <a:ea typeface="Lato"/>
                <a:cs typeface="Lato"/>
                <a:sym typeface="Lato"/>
              </a:rPr>
              <a:t> para hoy:</a:t>
            </a:r>
            <a:endParaRPr sz="6600" b="1" i="0" u="none" strike="noStrike" cap="none" dirty="0">
              <a:solidFill>
                <a:srgbClr val="0070C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600"/>
              <a:buFont typeface="Arial"/>
              <a:buNone/>
            </a:pPr>
            <a:endParaRPr sz="6000" b="1" i="0" u="none" strike="noStrike" cap="none" dirty="0">
              <a:solidFill>
                <a:srgbClr val="0070C0"/>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6000" b="1" i="0" u="none" strike="noStrike" cap="none" dirty="0">
                <a:solidFill>
                  <a:schemeClr val="dk1"/>
                </a:solidFill>
                <a:latin typeface="Lato"/>
                <a:ea typeface="Lato"/>
                <a:cs typeface="Lato"/>
                <a:sym typeface="Lato"/>
              </a:rPr>
              <a:t>🗹  </a:t>
            </a:r>
            <a:r>
              <a:rPr lang="en-US" sz="6000" b="0" i="0" u="none" strike="noStrike" cap="none" dirty="0" err="1">
                <a:solidFill>
                  <a:schemeClr val="dk1"/>
                </a:solidFill>
                <a:latin typeface="Lato"/>
                <a:ea typeface="Lato"/>
                <a:cs typeface="Lato"/>
                <a:sym typeface="Lato"/>
              </a:rPr>
              <a:t>Contexto</a:t>
            </a:r>
            <a:r>
              <a:rPr lang="en-US" sz="6000" b="0" i="0" u="none" strike="noStrike" cap="none" dirty="0">
                <a:solidFill>
                  <a:schemeClr val="dk1"/>
                </a:solidFill>
                <a:latin typeface="Lato"/>
                <a:ea typeface="Lato"/>
                <a:cs typeface="Lato"/>
                <a:sym typeface="Lato"/>
              </a:rPr>
              <a:t>: </a:t>
            </a:r>
            <a:r>
              <a:rPr lang="en-US" sz="6000" b="0" i="0" u="none" strike="noStrike" cap="none" dirty="0" err="1">
                <a:solidFill>
                  <a:schemeClr val="dk1"/>
                </a:solidFill>
                <a:latin typeface="Lato"/>
                <a:ea typeface="Lato"/>
                <a:cs typeface="Lato"/>
                <a:sym typeface="Lato"/>
              </a:rPr>
              <a:t>Telemedicina</a:t>
            </a:r>
            <a:r>
              <a:rPr lang="en-US" sz="6000" b="0" i="0" u="none" strike="noStrike" cap="none" dirty="0">
                <a:solidFill>
                  <a:schemeClr val="dk1"/>
                </a:solidFill>
                <a:latin typeface="Lato"/>
                <a:ea typeface="Lato"/>
                <a:cs typeface="Lato"/>
                <a:sym typeface="Lato"/>
              </a:rPr>
              <a:t> y COVID-19</a:t>
            </a:r>
            <a:endParaRPr sz="60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6000" b="1" i="0" u="none" strike="noStrike" cap="none" dirty="0">
                <a:solidFill>
                  <a:schemeClr val="dk1"/>
                </a:solidFill>
                <a:latin typeface="Lato"/>
                <a:ea typeface="Lato"/>
                <a:cs typeface="Lato"/>
                <a:sym typeface="Lato"/>
              </a:rPr>
              <a:t>🗹 </a:t>
            </a:r>
            <a:r>
              <a:rPr lang="en-US" sz="6000" b="1" i="0" u="none" strike="noStrike" cap="none" dirty="0" err="1">
                <a:solidFill>
                  <a:schemeClr val="dk1"/>
                </a:solidFill>
                <a:latin typeface="Lato"/>
                <a:ea typeface="Lato"/>
                <a:cs typeface="Lato"/>
                <a:sym typeface="Lato"/>
              </a:rPr>
              <a:t>Objetivos</a:t>
            </a:r>
            <a:r>
              <a:rPr lang="en-US" sz="6000" b="1" i="0" u="none" strike="noStrike" cap="none" dirty="0">
                <a:solidFill>
                  <a:schemeClr val="dk1"/>
                </a:solidFill>
                <a:latin typeface="Lato"/>
                <a:ea typeface="Lato"/>
                <a:cs typeface="Lato"/>
                <a:sym typeface="Lato"/>
              </a:rPr>
              <a:t> de la </a:t>
            </a:r>
            <a:r>
              <a:rPr lang="en-US" sz="6000" b="1" i="0" u="none" strike="noStrike" cap="none" dirty="0" err="1">
                <a:solidFill>
                  <a:schemeClr val="dk1"/>
                </a:solidFill>
                <a:latin typeface="Lato"/>
                <a:ea typeface="Lato"/>
                <a:cs typeface="Lato"/>
                <a:sym typeface="Lato"/>
              </a:rPr>
              <a:t>Guía</a:t>
            </a:r>
            <a:endParaRPr sz="6000" b="1"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chemeClr val="dk1"/>
              </a:buClr>
              <a:buSzPts val="1100"/>
              <a:buFont typeface="Arial"/>
              <a:buNone/>
            </a:pPr>
            <a:r>
              <a:rPr lang="en-US" sz="6000" b="1" i="0" u="none" strike="noStrike" cap="none" dirty="0">
                <a:solidFill>
                  <a:schemeClr val="dk1"/>
                </a:solidFill>
                <a:latin typeface="Lato"/>
                <a:ea typeface="Lato"/>
                <a:cs typeface="Lato"/>
                <a:sym typeface="Lato"/>
              </a:rPr>
              <a:t>🗹 </a:t>
            </a:r>
            <a:r>
              <a:rPr lang="en-US" sz="6000" b="0" i="0" u="none" strike="noStrike" cap="none" dirty="0" err="1">
                <a:solidFill>
                  <a:schemeClr val="dk1"/>
                </a:solidFill>
                <a:latin typeface="Lato"/>
                <a:ea typeface="Lato"/>
                <a:cs typeface="Lato"/>
                <a:sym typeface="Lato"/>
              </a:rPr>
              <a:t>Contenidos</a:t>
            </a:r>
            <a:r>
              <a:rPr lang="en-US" sz="6000" b="0" i="0" u="none" strike="noStrike" cap="none" dirty="0">
                <a:solidFill>
                  <a:schemeClr val="dk1"/>
                </a:solidFill>
                <a:latin typeface="Lato"/>
                <a:ea typeface="Lato"/>
                <a:cs typeface="Lato"/>
                <a:sym typeface="Lato"/>
              </a:rPr>
              <a:t> de la </a:t>
            </a:r>
            <a:r>
              <a:rPr lang="en-US" sz="6000" b="0" i="0" u="none" strike="noStrike" cap="none" dirty="0" err="1">
                <a:solidFill>
                  <a:schemeClr val="dk1"/>
                </a:solidFill>
                <a:latin typeface="Lato"/>
                <a:ea typeface="Lato"/>
                <a:cs typeface="Lato"/>
                <a:sym typeface="Lato"/>
              </a:rPr>
              <a:t>Guía</a:t>
            </a:r>
            <a:r>
              <a:rPr lang="en-US" sz="6000" b="0" i="0" u="none" strike="noStrike" cap="none" dirty="0">
                <a:solidFill>
                  <a:schemeClr val="dk1"/>
                </a:solidFill>
                <a:latin typeface="Lato"/>
                <a:ea typeface="Lato"/>
                <a:cs typeface="Lato"/>
                <a:sym typeface="Lato"/>
              </a:rPr>
              <a:t> (¡</a:t>
            </a:r>
            <a:r>
              <a:rPr lang="en-US" sz="6000" b="0" i="0" u="none" strike="noStrike" cap="none" dirty="0" err="1">
                <a:solidFill>
                  <a:schemeClr val="dk1"/>
                </a:solidFill>
                <a:latin typeface="Lato"/>
                <a:ea typeface="Lato"/>
                <a:cs typeface="Lato"/>
                <a:sym typeface="Lato"/>
              </a:rPr>
              <a:t>Invitación</a:t>
            </a:r>
            <a:r>
              <a:rPr lang="en-US" sz="6000" b="0" i="0" u="none" strike="noStrike" cap="none" dirty="0">
                <a:solidFill>
                  <a:schemeClr val="dk1"/>
                </a:solidFill>
                <a:latin typeface="Lato"/>
                <a:ea typeface="Lato"/>
                <a:cs typeface="Lato"/>
                <a:sym typeface="Lato"/>
              </a:rPr>
              <a:t> a </a:t>
            </a:r>
            <a:r>
              <a:rPr lang="en-US" sz="6000" b="0" i="0" u="none" strike="noStrike" cap="none" dirty="0" err="1">
                <a:solidFill>
                  <a:schemeClr val="dk1"/>
                </a:solidFill>
                <a:latin typeface="Lato"/>
                <a:ea typeface="Lato"/>
                <a:cs typeface="Lato"/>
                <a:sym typeface="Lato"/>
              </a:rPr>
              <a:t>conocerla</a:t>
            </a:r>
            <a:r>
              <a:rPr lang="en-US" sz="6000" b="0" i="0" u="none" strike="noStrike" cap="none" dirty="0">
                <a:solidFill>
                  <a:schemeClr val="dk1"/>
                </a:solidFill>
                <a:latin typeface="Lato"/>
                <a:ea typeface="Lato"/>
                <a:cs typeface="Lato"/>
                <a:sym typeface="Lato"/>
              </a:rPr>
              <a:t> y </a:t>
            </a:r>
            <a:r>
              <a:rPr lang="en-US" sz="6000" b="0" i="0" u="none" strike="noStrike" cap="none" dirty="0" err="1">
                <a:solidFill>
                  <a:schemeClr val="dk1"/>
                </a:solidFill>
                <a:latin typeface="Lato"/>
                <a:ea typeface="Lato"/>
                <a:cs typeface="Lato"/>
                <a:sym typeface="Lato"/>
              </a:rPr>
              <a:t>utilizarla</a:t>
            </a:r>
            <a:r>
              <a:rPr lang="en-US" sz="6000" b="0" i="0" u="none" strike="noStrike" cap="none" dirty="0">
                <a:solidFill>
                  <a:schemeClr val="dk1"/>
                </a:solidFill>
                <a:latin typeface="Lato"/>
                <a:ea typeface="Lato"/>
                <a:cs typeface="Lato"/>
                <a:sym typeface="Lato"/>
              </a:rPr>
              <a:t>!)</a:t>
            </a:r>
            <a:endParaRPr sz="6000" b="0" i="0" u="none" strike="noStrike" cap="none" dirty="0">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6000" i="0" u="none" strike="noStrike" cap="none" dirty="0">
                <a:solidFill>
                  <a:schemeClr val="dk1"/>
                </a:solidFill>
                <a:latin typeface="Lato"/>
                <a:ea typeface="Lato"/>
                <a:cs typeface="Lato"/>
                <a:sym typeface="Lato"/>
              </a:rPr>
              <a:t>🗹 </a:t>
            </a:r>
            <a:r>
              <a:rPr lang="en-US" sz="6000" i="0" u="none" strike="noStrike" cap="none" dirty="0" err="1">
                <a:solidFill>
                  <a:schemeClr val="dk1"/>
                </a:solidFill>
                <a:latin typeface="Lato"/>
                <a:ea typeface="Lato"/>
                <a:cs typeface="Lato"/>
                <a:sym typeface="Lato"/>
              </a:rPr>
              <a:t>Reflexión</a:t>
            </a:r>
            <a:r>
              <a:rPr lang="en-US" sz="6000" i="0" u="none" strike="noStrike" cap="none" dirty="0">
                <a:solidFill>
                  <a:schemeClr val="dk1"/>
                </a:solidFill>
                <a:latin typeface="Lato"/>
                <a:ea typeface="Lato"/>
                <a:cs typeface="Lato"/>
                <a:sym typeface="Lato"/>
              </a:rPr>
              <a:t> </a:t>
            </a:r>
            <a:r>
              <a:rPr lang="en-US" sz="6000" i="0" u="none" strike="noStrike" cap="none" dirty="0" err="1">
                <a:solidFill>
                  <a:schemeClr val="dk1"/>
                </a:solidFill>
                <a:latin typeface="Lato"/>
                <a:ea typeface="Lato"/>
                <a:cs typeface="Lato"/>
                <a:sym typeface="Lato"/>
              </a:rPr>
              <a:t>sobre</a:t>
            </a:r>
            <a:r>
              <a:rPr lang="en-US" sz="6000" i="0" u="none" strike="noStrike" cap="none" dirty="0">
                <a:solidFill>
                  <a:schemeClr val="dk1"/>
                </a:solidFill>
                <a:latin typeface="Lato"/>
                <a:ea typeface="Lato"/>
                <a:cs typeface="Lato"/>
                <a:sym typeface="Lato"/>
              </a:rPr>
              <a:t> el </a:t>
            </a:r>
            <a:r>
              <a:rPr lang="en-US" sz="6000" i="0" u="none" strike="noStrike" cap="none" dirty="0" err="1">
                <a:solidFill>
                  <a:schemeClr val="dk1"/>
                </a:solidFill>
                <a:latin typeface="Lato"/>
                <a:ea typeface="Lato"/>
                <a:cs typeface="Lato"/>
                <a:sym typeface="Lato"/>
              </a:rPr>
              <a:t>futuro</a:t>
            </a:r>
            <a:r>
              <a:rPr lang="en-US" sz="6000" i="0" u="none" strike="noStrike" cap="none" dirty="0">
                <a:solidFill>
                  <a:schemeClr val="dk1"/>
                </a:solidFill>
                <a:latin typeface="Lato"/>
                <a:ea typeface="Lato"/>
                <a:cs typeface="Lato"/>
                <a:sym typeface="Lato"/>
              </a:rPr>
              <a:t> de la </a:t>
            </a:r>
            <a:r>
              <a:rPr lang="en-US" sz="6000" i="0" u="none" strike="noStrike" cap="none" dirty="0" err="1">
                <a:solidFill>
                  <a:schemeClr val="dk1"/>
                </a:solidFill>
                <a:latin typeface="Lato"/>
                <a:ea typeface="Lato"/>
                <a:cs typeface="Lato"/>
                <a:sym typeface="Lato"/>
              </a:rPr>
              <a:t>Telemedicina</a:t>
            </a:r>
            <a:r>
              <a:rPr lang="en-US" sz="6000" i="0" u="none" strike="noStrike" cap="none" dirty="0">
                <a:solidFill>
                  <a:schemeClr val="dk1"/>
                </a:solidFill>
                <a:latin typeface="Lato"/>
                <a:ea typeface="Lato"/>
                <a:cs typeface="Lato"/>
                <a:sym typeface="Lato"/>
              </a:rPr>
              <a:t> </a:t>
            </a:r>
            <a:r>
              <a:rPr lang="en-US" sz="6000" i="0" u="none" strike="noStrike" cap="none" dirty="0" err="1">
                <a:solidFill>
                  <a:schemeClr val="dk1"/>
                </a:solidFill>
                <a:latin typeface="Lato"/>
                <a:ea typeface="Lato"/>
                <a:cs typeface="Lato"/>
                <a:sym typeface="Lato"/>
              </a:rPr>
              <a:t>en</a:t>
            </a:r>
            <a:r>
              <a:rPr lang="en-US" sz="6000" i="0" u="none" strike="noStrike" cap="none" dirty="0">
                <a:solidFill>
                  <a:schemeClr val="dk1"/>
                </a:solidFill>
                <a:latin typeface="Lato"/>
                <a:ea typeface="Lato"/>
                <a:cs typeface="Lato"/>
                <a:sym typeface="Lato"/>
              </a:rPr>
              <a:t> Chile</a:t>
            </a:r>
            <a:endParaRPr sz="6000" i="0" u="none" strike="noStrike" cap="none" dirty="0">
              <a:solidFill>
                <a:schemeClr val="dk1"/>
              </a:solidFill>
              <a:latin typeface="Lato"/>
              <a:ea typeface="Lato"/>
              <a:cs typeface="Lato"/>
              <a:sym typeface="Lato"/>
            </a:endParaRPr>
          </a:p>
        </p:txBody>
      </p:sp>
      <p:sp>
        <p:nvSpPr>
          <p:cNvPr id="135" name="Google Shape;135;p4"/>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2"/>
          <p:cNvPicPr preferRelativeResize="0"/>
          <p:nvPr/>
        </p:nvPicPr>
        <p:blipFill rotWithShape="1">
          <a:blip r:embed="rId3">
            <a:alphaModFix/>
          </a:blip>
          <a:srcRect/>
          <a:stretch/>
        </p:blipFill>
        <p:spPr>
          <a:xfrm>
            <a:off x="-12" y="0"/>
            <a:ext cx="24384023" cy="13716000"/>
          </a:xfrm>
          <a:prstGeom prst="rect">
            <a:avLst/>
          </a:prstGeom>
          <a:noFill/>
          <a:ln>
            <a:noFill/>
          </a:ln>
        </p:spPr>
      </p:pic>
      <p:sp>
        <p:nvSpPr>
          <p:cNvPr id="78" name="Google Shape;78;p2"/>
          <p:cNvSpPr/>
          <p:nvPr/>
        </p:nvSpPr>
        <p:spPr>
          <a:xfrm>
            <a:off x="8277200" y="6594775"/>
            <a:ext cx="16106699" cy="3012300"/>
          </a:xfrm>
          <a:prstGeom prst="rect">
            <a:avLst/>
          </a:prstGeom>
          <a:solidFill>
            <a:srgbClr val="57D6E2">
              <a:alpha val="9254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
          <p:cNvSpPr txBox="1"/>
          <p:nvPr/>
        </p:nvSpPr>
        <p:spPr>
          <a:xfrm>
            <a:off x="8379175" y="6594775"/>
            <a:ext cx="16004700" cy="2808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5000"/>
              <a:buFont typeface="Arial"/>
              <a:buNone/>
            </a:pPr>
            <a:r>
              <a:rPr lang="en-US" sz="5000" b="0" i="0" u="none" strike="noStrike" cap="none">
                <a:solidFill>
                  <a:srgbClr val="FFFFFF"/>
                </a:solidFill>
                <a:latin typeface="Lato"/>
                <a:ea typeface="Lato"/>
                <a:cs typeface="Lato"/>
                <a:sym typeface="Lato"/>
              </a:rPr>
              <a:t>Telemedicina durante la epidemia de COVID-19 en Chile:</a:t>
            </a:r>
            <a:endParaRPr sz="5000" b="0" i="0" u="none" strike="noStrike" cap="none">
              <a:solidFill>
                <a:srgbClr val="FFFFFF"/>
              </a:solidFill>
              <a:latin typeface="Lato"/>
              <a:ea typeface="Lato"/>
              <a:cs typeface="Lato"/>
              <a:sym typeface="Lato"/>
            </a:endParaRPr>
          </a:p>
          <a:p>
            <a:pPr marL="0" marR="0" lvl="0" indent="0" algn="l" rtl="0">
              <a:lnSpc>
                <a:spcPct val="115000"/>
              </a:lnSpc>
              <a:spcBef>
                <a:spcPts val="0"/>
              </a:spcBef>
              <a:spcAft>
                <a:spcPts val="0"/>
              </a:spcAft>
              <a:buClr>
                <a:srgbClr val="000000"/>
              </a:buClr>
              <a:buSzPts val="5000"/>
              <a:buFont typeface="Arial"/>
              <a:buNone/>
            </a:pPr>
            <a:r>
              <a:rPr lang="en-US" sz="5000" b="0" i="0" u="none" strike="noStrike" cap="none">
                <a:solidFill>
                  <a:srgbClr val="FFFFFF"/>
                </a:solidFill>
                <a:latin typeface="Lato"/>
                <a:ea typeface="Lato"/>
                <a:cs typeface="Lato"/>
                <a:sym typeface="Lato"/>
              </a:rPr>
              <a:t>Guía de Buenas Prácticas y Recomendaciones</a:t>
            </a:r>
            <a:endParaRPr sz="5000" b="0" i="0" u="none" strike="noStrike" cap="none">
              <a:solidFill>
                <a:srgbClr val="FFFFFF"/>
              </a:solidFill>
              <a:latin typeface="Lato"/>
              <a:ea typeface="Lato"/>
              <a:cs typeface="Lato"/>
              <a:sym typeface="Lato"/>
            </a:endParaRPr>
          </a:p>
          <a:p>
            <a:pPr marL="0" marR="0" lvl="0" indent="0" algn="l" rtl="0">
              <a:lnSpc>
                <a:spcPct val="115000"/>
              </a:lnSpc>
              <a:spcBef>
                <a:spcPts val="0"/>
              </a:spcBef>
              <a:spcAft>
                <a:spcPts val="0"/>
              </a:spcAft>
              <a:buClr>
                <a:srgbClr val="000000"/>
              </a:buClr>
              <a:buSzPts val="5000"/>
              <a:buFont typeface="Arial"/>
              <a:buNone/>
            </a:pPr>
            <a:r>
              <a:rPr lang="en-US" sz="5000" b="0" i="1" u="none" strike="noStrike" cap="none">
                <a:solidFill>
                  <a:srgbClr val="FFFFFF"/>
                </a:solidFill>
                <a:latin typeface="Lato"/>
                <a:ea typeface="Lato"/>
                <a:cs typeface="Lato"/>
                <a:sym typeface="Lato"/>
              </a:rPr>
              <a:t>Teleconsulta en tiempos de pandemia</a:t>
            </a:r>
            <a:endParaRPr sz="4800" b="0" i="0" u="none" strike="noStrike" cap="none">
              <a:solidFill>
                <a:srgbClr val="FFFFFF"/>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3"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85" name="Google Shape;85;p3"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86" name="Google Shape;86;p3"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87" name="Google Shape;87;p3"/>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4</a:t>
            </a:fld>
            <a:endParaRPr/>
          </a:p>
        </p:txBody>
      </p:sp>
      <p:sp>
        <p:nvSpPr>
          <p:cNvPr id="88" name="Google Shape;88;p3"/>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a:solidFill>
                  <a:schemeClr val="lt1"/>
                </a:solidFill>
                <a:latin typeface="Arial"/>
                <a:ea typeface="Arial"/>
                <a:cs typeface="Arial"/>
                <a:sym typeface="Arial"/>
              </a:rPr>
              <a:t>Guía de Buenas Prácticas y Recomendaciones para Telemedicina durante COVID-19 en Chile</a:t>
            </a:r>
            <a:endParaRPr sz="4800" b="1" i="0" u="none" strike="noStrike" cap="none">
              <a:solidFill>
                <a:schemeClr val="lt1"/>
              </a:solidFill>
              <a:latin typeface="Arial"/>
              <a:ea typeface="Arial"/>
              <a:cs typeface="Arial"/>
              <a:sym typeface="Arial"/>
            </a:endParaRPr>
          </a:p>
        </p:txBody>
      </p:sp>
      <p:sp>
        <p:nvSpPr>
          <p:cNvPr id="89" name="Google Shape;89;p3"/>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90" name="Google Shape;90;p3"/>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91" name="Google Shape;91;p3"/>
          <p:cNvSpPr txBox="1"/>
          <p:nvPr/>
        </p:nvSpPr>
        <p:spPr>
          <a:xfrm>
            <a:off x="1664700" y="2415500"/>
            <a:ext cx="21045300" cy="110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70C0"/>
                </a:solidFill>
                <a:latin typeface="Lato"/>
                <a:ea typeface="Lato"/>
                <a:cs typeface="Lato"/>
                <a:sym typeface="Lato"/>
              </a:rPr>
              <a:t>Colaboradores</a:t>
            </a:r>
            <a:endParaRPr sz="3600" b="1" i="0" u="none" strike="noStrike" cap="none">
              <a:solidFill>
                <a:srgbClr val="0070C0"/>
              </a:solidFill>
              <a:latin typeface="Lato"/>
              <a:ea typeface="Lato"/>
              <a:cs typeface="Lato"/>
              <a:sym typeface="Lato"/>
            </a:endParaRPr>
          </a:p>
        </p:txBody>
      </p:sp>
      <p:sp>
        <p:nvSpPr>
          <p:cNvPr id="92" name="Google Shape;92;p3"/>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grpSp>
        <p:nvGrpSpPr>
          <p:cNvPr id="93" name="Google Shape;93;p3"/>
          <p:cNvGrpSpPr/>
          <p:nvPr/>
        </p:nvGrpSpPr>
        <p:grpSpPr>
          <a:xfrm>
            <a:off x="2610000" y="3295066"/>
            <a:ext cx="19137140" cy="2115730"/>
            <a:chOff x="1467000" y="3904563"/>
            <a:chExt cx="21746750" cy="2399331"/>
          </a:xfrm>
        </p:grpSpPr>
        <p:pic>
          <p:nvPicPr>
            <p:cNvPr id="94" name="Google Shape;94;p3"/>
            <p:cNvPicPr preferRelativeResize="0"/>
            <p:nvPr/>
          </p:nvPicPr>
          <p:blipFill rotWithShape="1">
            <a:blip r:embed="rId7">
              <a:alphaModFix/>
            </a:blip>
            <a:srcRect/>
            <a:stretch/>
          </p:blipFill>
          <p:spPr>
            <a:xfrm>
              <a:off x="3866256" y="3918863"/>
              <a:ext cx="2389909" cy="2381250"/>
            </a:xfrm>
            <a:prstGeom prst="rect">
              <a:avLst/>
            </a:prstGeom>
            <a:noFill/>
            <a:ln>
              <a:noFill/>
            </a:ln>
          </p:spPr>
        </p:pic>
        <p:pic>
          <p:nvPicPr>
            <p:cNvPr id="95" name="Google Shape;95;p3"/>
            <p:cNvPicPr preferRelativeResize="0"/>
            <p:nvPr/>
          </p:nvPicPr>
          <p:blipFill rotWithShape="1">
            <a:blip r:embed="rId8">
              <a:alphaModFix/>
            </a:blip>
            <a:srcRect/>
            <a:stretch/>
          </p:blipFill>
          <p:spPr>
            <a:xfrm>
              <a:off x="1467000" y="3918863"/>
              <a:ext cx="2389909" cy="2385031"/>
            </a:xfrm>
            <a:prstGeom prst="rect">
              <a:avLst/>
            </a:prstGeom>
            <a:noFill/>
            <a:ln>
              <a:noFill/>
            </a:ln>
          </p:spPr>
        </p:pic>
        <p:pic>
          <p:nvPicPr>
            <p:cNvPr id="96" name="Google Shape;96;p3"/>
            <p:cNvPicPr preferRelativeResize="0"/>
            <p:nvPr/>
          </p:nvPicPr>
          <p:blipFill rotWithShape="1">
            <a:blip r:embed="rId9">
              <a:alphaModFix/>
            </a:blip>
            <a:srcRect/>
            <a:stretch/>
          </p:blipFill>
          <p:spPr>
            <a:xfrm>
              <a:off x="8751360" y="3918863"/>
              <a:ext cx="2389909" cy="2381250"/>
            </a:xfrm>
            <a:prstGeom prst="rect">
              <a:avLst/>
            </a:prstGeom>
            <a:noFill/>
            <a:ln>
              <a:noFill/>
            </a:ln>
          </p:spPr>
        </p:pic>
        <p:pic>
          <p:nvPicPr>
            <p:cNvPr id="97" name="Google Shape;97;p3"/>
            <p:cNvPicPr preferRelativeResize="0"/>
            <p:nvPr/>
          </p:nvPicPr>
          <p:blipFill rotWithShape="1">
            <a:blip r:embed="rId10">
              <a:alphaModFix/>
            </a:blip>
            <a:srcRect/>
            <a:stretch/>
          </p:blipFill>
          <p:spPr>
            <a:xfrm>
              <a:off x="11226816" y="3918863"/>
              <a:ext cx="2389909" cy="2381250"/>
            </a:xfrm>
            <a:prstGeom prst="rect">
              <a:avLst/>
            </a:prstGeom>
            <a:noFill/>
            <a:ln>
              <a:noFill/>
            </a:ln>
          </p:spPr>
        </p:pic>
        <p:pic>
          <p:nvPicPr>
            <p:cNvPr id="98" name="Google Shape;98;p3"/>
            <p:cNvPicPr preferRelativeResize="0"/>
            <p:nvPr/>
          </p:nvPicPr>
          <p:blipFill rotWithShape="1">
            <a:blip r:embed="rId11">
              <a:alphaModFix/>
            </a:blip>
            <a:srcRect/>
            <a:stretch/>
          </p:blipFill>
          <p:spPr>
            <a:xfrm>
              <a:off x="16101528" y="3904563"/>
              <a:ext cx="2389909" cy="2385030"/>
            </a:xfrm>
            <a:prstGeom prst="rect">
              <a:avLst/>
            </a:prstGeom>
            <a:noFill/>
            <a:ln>
              <a:noFill/>
            </a:ln>
          </p:spPr>
        </p:pic>
        <p:pic>
          <p:nvPicPr>
            <p:cNvPr id="99" name="Google Shape;99;p3"/>
            <p:cNvPicPr preferRelativeResize="0"/>
            <p:nvPr/>
          </p:nvPicPr>
          <p:blipFill rotWithShape="1">
            <a:blip r:embed="rId12">
              <a:alphaModFix/>
            </a:blip>
            <a:srcRect/>
            <a:stretch/>
          </p:blipFill>
          <p:spPr>
            <a:xfrm>
              <a:off x="18500784" y="3918875"/>
              <a:ext cx="2389909" cy="2381250"/>
            </a:xfrm>
            <a:prstGeom prst="rect">
              <a:avLst/>
            </a:prstGeom>
            <a:noFill/>
            <a:ln>
              <a:noFill/>
            </a:ln>
          </p:spPr>
        </p:pic>
        <p:pic>
          <p:nvPicPr>
            <p:cNvPr id="100" name="Google Shape;100;p3"/>
            <p:cNvPicPr preferRelativeResize="0"/>
            <p:nvPr/>
          </p:nvPicPr>
          <p:blipFill rotWithShape="1">
            <a:blip r:embed="rId13">
              <a:alphaModFix/>
            </a:blip>
            <a:srcRect/>
            <a:stretch/>
          </p:blipFill>
          <p:spPr>
            <a:xfrm>
              <a:off x="20823841" y="3918888"/>
              <a:ext cx="2389909" cy="2381250"/>
            </a:xfrm>
            <a:prstGeom prst="rect">
              <a:avLst/>
            </a:prstGeom>
            <a:noFill/>
            <a:ln>
              <a:noFill/>
            </a:ln>
          </p:spPr>
        </p:pic>
      </p:grpSp>
      <p:pic>
        <p:nvPicPr>
          <p:cNvPr id="101" name="Google Shape;101;p3"/>
          <p:cNvPicPr preferRelativeResize="0"/>
          <p:nvPr/>
        </p:nvPicPr>
        <p:blipFill rotWithShape="1">
          <a:blip r:embed="rId14">
            <a:alphaModFix/>
          </a:blip>
          <a:srcRect/>
          <a:stretch/>
        </p:blipFill>
        <p:spPr>
          <a:xfrm>
            <a:off x="4805367" y="5440675"/>
            <a:ext cx="2103120" cy="2103120"/>
          </a:xfrm>
          <a:prstGeom prst="rect">
            <a:avLst/>
          </a:prstGeom>
          <a:noFill/>
          <a:ln>
            <a:noFill/>
          </a:ln>
        </p:spPr>
      </p:pic>
      <p:pic>
        <p:nvPicPr>
          <p:cNvPr id="102" name="Google Shape;102;p3"/>
          <p:cNvPicPr preferRelativeResize="0"/>
          <p:nvPr/>
        </p:nvPicPr>
        <p:blipFill rotWithShape="1">
          <a:blip r:embed="rId15">
            <a:alphaModFix/>
          </a:blip>
          <a:srcRect/>
          <a:stretch/>
        </p:blipFill>
        <p:spPr>
          <a:xfrm>
            <a:off x="6924533" y="5457603"/>
            <a:ext cx="2103120" cy="2103120"/>
          </a:xfrm>
          <a:prstGeom prst="rect">
            <a:avLst/>
          </a:prstGeom>
          <a:noFill/>
          <a:ln>
            <a:noFill/>
          </a:ln>
        </p:spPr>
      </p:pic>
      <p:pic>
        <p:nvPicPr>
          <p:cNvPr id="103" name="Google Shape;103;p3"/>
          <p:cNvPicPr preferRelativeResize="0"/>
          <p:nvPr/>
        </p:nvPicPr>
        <p:blipFill rotWithShape="1">
          <a:blip r:embed="rId16">
            <a:alphaModFix/>
          </a:blip>
          <a:srcRect/>
          <a:stretch/>
        </p:blipFill>
        <p:spPr>
          <a:xfrm>
            <a:off x="14266773" y="10666300"/>
            <a:ext cx="2103120" cy="2107409"/>
          </a:xfrm>
          <a:prstGeom prst="rect">
            <a:avLst/>
          </a:prstGeom>
          <a:noFill/>
          <a:ln>
            <a:noFill/>
          </a:ln>
        </p:spPr>
      </p:pic>
      <p:pic>
        <p:nvPicPr>
          <p:cNvPr id="104" name="Google Shape;104;p3"/>
          <p:cNvPicPr preferRelativeResize="0"/>
          <p:nvPr/>
        </p:nvPicPr>
        <p:blipFill rotWithShape="1">
          <a:blip r:embed="rId17">
            <a:alphaModFix/>
          </a:blip>
          <a:srcRect/>
          <a:stretch/>
        </p:blipFill>
        <p:spPr>
          <a:xfrm>
            <a:off x="11162862" y="5437788"/>
            <a:ext cx="2103120" cy="2103120"/>
          </a:xfrm>
          <a:prstGeom prst="rect">
            <a:avLst/>
          </a:prstGeom>
          <a:noFill/>
          <a:ln>
            <a:noFill/>
          </a:ln>
        </p:spPr>
      </p:pic>
      <p:pic>
        <p:nvPicPr>
          <p:cNvPr id="105" name="Google Shape;105;p3"/>
          <p:cNvPicPr preferRelativeResize="0"/>
          <p:nvPr/>
        </p:nvPicPr>
        <p:blipFill rotWithShape="1">
          <a:blip r:embed="rId18">
            <a:alphaModFix/>
          </a:blip>
          <a:srcRect/>
          <a:stretch/>
        </p:blipFill>
        <p:spPr>
          <a:xfrm>
            <a:off x="10057951" y="7686675"/>
            <a:ext cx="2103120" cy="2107409"/>
          </a:xfrm>
          <a:prstGeom prst="rect">
            <a:avLst/>
          </a:prstGeom>
          <a:noFill/>
          <a:ln>
            <a:noFill/>
          </a:ln>
        </p:spPr>
      </p:pic>
      <p:grpSp>
        <p:nvGrpSpPr>
          <p:cNvPr id="106" name="Google Shape;106;p3"/>
          <p:cNvGrpSpPr/>
          <p:nvPr/>
        </p:nvGrpSpPr>
        <p:grpSpPr>
          <a:xfrm>
            <a:off x="2686200" y="5440675"/>
            <a:ext cx="19056451" cy="2103120"/>
            <a:chOff x="2533800" y="5440675"/>
            <a:chExt cx="19056451" cy="2103120"/>
          </a:xfrm>
        </p:grpSpPr>
        <p:pic>
          <p:nvPicPr>
            <p:cNvPr id="107" name="Google Shape;107;p3"/>
            <p:cNvPicPr preferRelativeResize="0"/>
            <p:nvPr/>
          </p:nvPicPr>
          <p:blipFill rotWithShape="1">
            <a:blip r:embed="rId19">
              <a:alphaModFix/>
            </a:blip>
            <a:srcRect/>
            <a:stretch/>
          </p:blipFill>
          <p:spPr>
            <a:xfrm>
              <a:off x="2533800" y="5440675"/>
              <a:ext cx="2103120" cy="2103120"/>
            </a:xfrm>
            <a:prstGeom prst="rect">
              <a:avLst/>
            </a:prstGeom>
            <a:noFill/>
            <a:ln>
              <a:noFill/>
            </a:ln>
          </p:spPr>
        </p:pic>
        <p:pic>
          <p:nvPicPr>
            <p:cNvPr id="108" name="Google Shape;108;p3"/>
            <p:cNvPicPr preferRelativeResize="0"/>
            <p:nvPr/>
          </p:nvPicPr>
          <p:blipFill rotWithShape="1">
            <a:blip r:embed="rId20">
              <a:alphaModFix/>
            </a:blip>
            <a:srcRect/>
            <a:stretch/>
          </p:blipFill>
          <p:spPr>
            <a:xfrm>
              <a:off x="19487131" y="5440675"/>
              <a:ext cx="2103120" cy="2103120"/>
            </a:xfrm>
            <a:prstGeom prst="rect">
              <a:avLst/>
            </a:prstGeom>
            <a:noFill/>
            <a:ln>
              <a:noFill/>
            </a:ln>
          </p:spPr>
        </p:pic>
      </p:grpSp>
      <p:pic>
        <p:nvPicPr>
          <p:cNvPr id="109" name="Google Shape;109;p3"/>
          <p:cNvPicPr preferRelativeResize="0"/>
          <p:nvPr/>
        </p:nvPicPr>
        <p:blipFill rotWithShape="1">
          <a:blip r:embed="rId21">
            <a:alphaModFix/>
          </a:blip>
          <a:srcRect/>
          <a:stretch/>
        </p:blipFill>
        <p:spPr>
          <a:xfrm>
            <a:off x="12264789" y="7669775"/>
            <a:ext cx="2103120" cy="2107409"/>
          </a:xfrm>
          <a:prstGeom prst="rect">
            <a:avLst/>
          </a:prstGeom>
          <a:noFill/>
          <a:ln>
            <a:noFill/>
          </a:ln>
        </p:spPr>
      </p:pic>
      <p:pic>
        <p:nvPicPr>
          <p:cNvPr id="110" name="Google Shape;110;p3"/>
          <p:cNvPicPr preferRelativeResize="0"/>
          <p:nvPr/>
        </p:nvPicPr>
        <p:blipFill rotWithShape="1">
          <a:blip r:embed="rId22">
            <a:alphaModFix/>
          </a:blip>
          <a:srcRect/>
          <a:stretch/>
        </p:blipFill>
        <p:spPr>
          <a:xfrm>
            <a:off x="14443353" y="7669775"/>
            <a:ext cx="2103120" cy="2107409"/>
          </a:xfrm>
          <a:prstGeom prst="rect">
            <a:avLst/>
          </a:prstGeom>
          <a:noFill/>
          <a:ln>
            <a:noFill/>
          </a:ln>
        </p:spPr>
      </p:pic>
      <p:pic>
        <p:nvPicPr>
          <p:cNvPr id="111" name="Google Shape;111;p3"/>
          <p:cNvPicPr preferRelativeResize="0"/>
          <p:nvPr/>
        </p:nvPicPr>
        <p:blipFill rotWithShape="1">
          <a:blip r:embed="rId23">
            <a:alphaModFix/>
          </a:blip>
          <a:srcRect/>
          <a:stretch/>
        </p:blipFill>
        <p:spPr>
          <a:xfrm>
            <a:off x="9067354" y="5437775"/>
            <a:ext cx="2103120" cy="2103120"/>
          </a:xfrm>
          <a:prstGeom prst="rect">
            <a:avLst/>
          </a:prstGeom>
          <a:noFill/>
          <a:ln>
            <a:noFill/>
          </a:ln>
        </p:spPr>
      </p:pic>
      <p:pic>
        <p:nvPicPr>
          <p:cNvPr id="112" name="Google Shape;112;p3"/>
          <p:cNvPicPr preferRelativeResize="0"/>
          <p:nvPr/>
        </p:nvPicPr>
        <p:blipFill rotWithShape="1">
          <a:blip r:embed="rId24">
            <a:alphaModFix/>
          </a:blip>
          <a:srcRect/>
          <a:stretch/>
        </p:blipFill>
        <p:spPr>
          <a:xfrm>
            <a:off x="17520366" y="5440675"/>
            <a:ext cx="2103120" cy="2103120"/>
          </a:xfrm>
          <a:prstGeom prst="rect">
            <a:avLst/>
          </a:prstGeom>
          <a:noFill/>
          <a:ln>
            <a:noFill/>
          </a:ln>
        </p:spPr>
      </p:pic>
      <p:pic>
        <p:nvPicPr>
          <p:cNvPr id="113" name="Google Shape;113;p3"/>
          <p:cNvPicPr preferRelativeResize="0"/>
          <p:nvPr/>
        </p:nvPicPr>
        <p:blipFill rotWithShape="1">
          <a:blip r:embed="rId25">
            <a:alphaModFix/>
          </a:blip>
          <a:srcRect/>
          <a:stretch/>
        </p:blipFill>
        <p:spPr>
          <a:xfrm>
            <a:off x="7838932" y="10732350"/>
            <a:ext cx="2103120" cy="2107409"/>
          </a:xfrm>
          <a:prstGeom prst="rect">
            <a:avLst/>
          </a:prstGeom>
          <a:noFill/>
          <a:ln>
            <a:noFill/>
          </a:ln>
        </p:spPr>
      </p:pic>
      <p:pic>
        <p:nvPicPr>
          <p:cNvPr id="114" name="Google Shape;114;p3"/>
          <p:cNvPicPr preferRelativeResize="0"/>
          <p:nvPr/>
        </p:nvPicPr>
        <p:blipFill rotWithShape="1">
          <a:blip r:embed="rId26">
            <a:alphaModFix/>
          </a:blip>
          <a:srcRect/>
          <a:stretch/>
        </p:blipFill>
        <p:spPr>
          <a:xfrm>
            <a:off x="12171285" y="10732350"/>
            <a:ext cx="2103120" cy="2107409"/>
          </a:xfrm>
          <a:prstGeom prst="rect">
            <a:avLst/>
          </a:prstGeom>
          <a:noFill/>
          <a:ln>
            <a:noFill/>
          </a:ln>
        </p:spPr>
      </p:pic>
      <p:pic>
        <p:nvPicPr>
          <p:cNvPr id="115" name="Google Shape;115;p3"/>
          <p:cNvPicPr preferRelativeResize="0"/>
          <p:nvPr/>
        </p:nvPicPr>
        <p:blipFill rotWithShape="1">
          <a:blip r:embed="rId27">
            <a:alphaModFix/>
          </a:blip>
          <a:srcRect t="3620" b="-3618"/>
          <a:stretch/>
        </p:blipFill>
        <p:spPr>
          <a:xfrm>
            <a:off x="10005109" y="10732350"/>
            <a:ext cx="2103120" cy="2107409"/>
          </a:xfrm>
          <a:prstGeom prst="rect">
            <a:avLst/>
          </a:prstGeom>
          <a:noFill/>
          <a:ln>
            <a:noFill/>
          </a:ln>
        </p:spPr>
      </p:pic>
      <p:sp>
        <p:nvSpPr>
          <p:cNvPr id="116" name="Google Shape;116;p3"/>
          <p:cNvSpPr txBox="1"/>
          <p:nvPr/>
        </p:nvSpPr>
        <p:spPr>
          <a:xfrm>
            <a:off x="1494500" y="9934345"/>
            <a:ext cx="21045300" cy="74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70C0"/>
                </a:solidFill>
                <a:latin typeface="Lato"/>
                <a:ea typeface="Lato"/>
                <a:cs typeface="Lato"/>
                <a:sym typeface="Lato"/>
              </a:rPr>
              <a:t>Equipo CENS</a:t>
            </a:r>
            <a:endParaRPr sz="3600" b="1" i="0" u="none" strike="noStrike" cap="none">
              <a:solidFill>
                <a:srgbClr val="0070C0"/>
              </a:solidFill>
              <a:latin typeface="Lato"/>
              <a:ea typeface="Lato"/>
              <a:cs typeface="Lato"/>
              <a:sym typeface="Lato"/>
            </a:endParaRPr>
          </a:p>
        </p:txBody>
      </p:sp>
      <p:pic>
        <p:nvPicPr>
          <p:cNvPr id="117" name="Google Shape;117;p3"/>
          <p:cNvPicPr preferRelativeResize="0"/>
          <p:nvPr/>
        </p:nvPicPr>
        <p:blipFill rotWithShape="1">
          <a:blip r:embed="rId28">
            <a:alphaModFix/>
          </a:blip>
          <a:srcRect/>
          <a:stretch/>
        </p:blipFill>
        <p:spPr>
          <a:xfrm>
            <a:off x="6874975" y="3295075"/>
            <a:ext cx="2103120" cy="2103120"/>
          </a:xfrm>
          <a:prstGeom prst="rect">
            <a:avLst/>
          </a:prstGeom>
          <a:noFill/>
          <a:ln>
            <a:noFill/>
          </a:ln>
        </p:spPr>
      </p:pic>
      <p:pic>
        <p:nvPicPr>
          <p:cNvPr id="118" name="Google Shape;118;p3"/>
          <p:cNvPicPr preferRelativeResize="0"/>
          <p:nvPr/>
        </p:nvPicPr>
        <p:blipFill rotWithShape="1">
          <a:blip r:embed="rId29">
            <a:alphaModFix/>
          </a:blip>
          <a:srcRect/>
          <a:stretch/>
        </p:blipFill>
        <p:spPr>
          <a:xfrm>
            <a:off x="13329350" y="3295075"/>
            <a:ext cx="2103120" cy="2103120"/>
          </a:xfrm>
          <a:prstGeom prst="rect">
            <a:avLst/>
          </a:prstGeom>
          <a:noFill/>
          <a:ln>
            <a:noFill/>
          </a:ln>
        </p:spPr>
      </p:pic>
      <p:pic>
        <p:nvPicPr>
          <p:cNvPr id="119" name="Google Shape;119;p3"/>
          <p:cNvPicPr preferRelativeResize="0"/>
          <p:nvPr/>
        </p:nvPicPr>
        <p:blipFill rotWithShape="1">
          <a:blip r:embed="rId30">
            <a:alphaModFix/>
          </a:blip>
          <a:srcRect/>
          <a:stretch/>
        </p:blipFill>
        <p:spPr>
          <a:xfrm>
            <a:off x="13240888" y="5488725"/>
            <a:ext cx="2103120" cy="2103120"/>
          </a:xfrm>
          <a:prstGeom prst="rect">
            <a:avLst/>
          </a:prstGeom>
          <a:noFill/>
          <a:ln>
            <a:noFill/>
          </a:ln>
        </p:spPr>
      </p:pic>
      <p:pic>
        <p:nvPicPr>
          <p:cNvPr id="120" name="Google Shape;120;p3"/>
          <p:cNvPicPr preferRelativeResize="0"/>
          <p:nvPr/>
        </p:nvPicPr>
        <p:blipFill rotWithShape="1">
          <a:blip r:embed="rId31">
            <a:alphaModFix/>
          </a:blip>
          <a:srcRect/>
          <a:stretch/>
        </p:blipFill>
        <p:spPr>
          <a:xfrm>
            <a:off x="15344000" y="5538400"/>
            <a:ext cx="2103120" cy="2103120"/>
          </a:xfrm>
          <a:prstGeom prst="rect">
            <a:avLst/>
          </a:prstGeom>
          <a:noFill/>
          <a:ln>
            <a:noFill/>
          </a:ln>
        </p:spPr>
      </p:pic>
      <p:pic>
        <p:nvPicPr>
          <p:cNvPr id="121" name="Google Shape;121;p3"/>
          <p:cNvPicPr preferRelativeResize="0"/>
          <p:nvPr/>
        </p:nvPicPr>
        <p:blipFill rotWithShape="1">
          <a:blip r:embed="rId32">
            <a:alphaModFix/>
          </a:blip>
          <a:srcRect/>
          <a:stretch/>
        </p:blipFill>
        <p:spPr>
          <a:xfrm>
            <a:off x="7870138" y="7686675"/>
            <a:ext cx="2103120" cy="2103120"/>
          </a:xfrm>
          <a:prstGeom prst="rect">
            <a:avLst/>
          </a:prstGeom>
          <a:noFill/>
          <a:ln>
            <a:noFill/>
          </a:ln>
        </p:spPr>
      </p:pic>
      <p:sp>
        <p:nvSpPr>
          <p:cNvPr id="122" name="Google Shape;122;p3"/>
          <p:cNvSpPr txBox="1"/>
          <p:nvPr/>
        </p:nvSpPr>
        <p:spPr>
          <a:xfrm>
            <a:off x="11018075" y="7143750"/>
            <a:ext cx="1305000" cy="3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0"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217" name="Google Shape;217;p10"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218" name="Google Shape;218;p10"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219" name="Google Shape;219;p10"/>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5</a:t>
            </a:fld>
            <a:endParaRPr/>
          </a:p>
        </p:txBody>
      </p:sp>
      <p:sp>
        <p:nvSpPr>
          <p:cNvPr id="220" name="Google Shape;220;p10"/>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a:solidFill>
                  <a:schemeClr val="lt1"/>
                </a:solidFill>
                <a:latin typeface="Arial"/>
                <a:ea typeface="Arial"/>
                <a:cs typeface="Arial"/>
                <a:sym typeface="Arial"/>
              </a:rPr>
              <a:t>Guía de Buenas Prácticas y Recomendaciones para Telemedicina durante COVID-19 en Chile</a:t>
            </a:r>
            <a:endParaRPr sz="4800" b="1" i="0" u="none" strike="noStrike" cap="none">
              <a:solidFill>
                <a:schemeClr val="lt1"/>
              </a:solidFill>
              <a:latin typeface="Arial"/>
              <a:ea typeface="Arial"/>
              <a:cs typeface="Arial"/>
              <a:sym typeface="Arial"/>
            </a:endParaRPr>
          </a:p>
        </p:txBody>
      </p:sp>
      <p:sp>
        <p:nvSpPr>
          <p:cNvPr id="221" name="Google Shape;221;p10"/>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222" name="Google Shape;222;p10"/>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223" name="Google Shape;223;p10"/>
          <p:cNvSpPr txBox="1"/>
          <p:nvPr/>
        </p:nvSpPr>
        <p:spPr>
          <a:xfrm>
            <a:off x="1422550" y="3642400"/>
            <a:ext cx="14027101" cy="760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sng" strike="noStrike" cap="none">
                <a:solidFill>
                  <a:srgbClr val="0070C0"/>
                </a:solidFill>
                <a:latin typeface="Lato"/>
                <a:ea typeface="Lato"/>
                <a:cs typeface="Lato"/>
                <a:sym typeface="Lato"/>
              </a:rPr>
              <a:t>Objetivo:</a:t>
            </a:r>
            <a:r>
              <a:rPr lang="en-US" sz="4000" b="1" i="0" u="none" strike="noStrike" cap="none">
                <a:solidFill>
                  <a:srgbClr val="0070C0"/>
                </a:solidFill>
                <a:latin typeface="Lato"/>
                <a:ea typeface="Lato"/>
                <a:cs typeface="Lato"/>
                <a:sym typeface="Lato"/>
              </a:rPr>
              <a:t> aprovechar el potencial de la Telemedicina en Chile para enfrentar la epidemia de COVID-19, </a:t>
            </a:r>
            <a:r>
              <a:rPr lang="en-US" sz="4000" b="1" i="0" u="sng" strike="noStrike" cap="none">
                <a:solidFill>
                  <a:srgbClr val="0070C0"/>
                </a:solidFill>
                <a:latin typeface="Lato"/>
                <a:ea typeface="Lato"/>
                <a:cs typeface="Lato"/>
                <a:sym typeface="Lato"/>
              </a:rPr>
              <a:t>estableciendo criterios y buenas prácticas</a:t>
            </a:r>
            <a:r>
              <a:rPr lang="en-US" sz="4000" b="1" i="0" u="none" strike="noStrike" cap="none">
                <a:solidFill>
                  <a:srgbClr val="0070C0"/>
                </a:solidFill>
                <a:latin typeface="Lato"/>
                <a:ea typeface="Lato"/>
                <a:cs typeface="Lato"/>
                <a:sym typeface="Lato"/>
              </a:rPr>
              <a:t> transversales.</a:t>
            </a:r>
            <a:endParaRPr sz="4000" b="1" i="0" u="none" strike="noStrike" cap="none">
              <a:solidFill>
                <a:srgbClr val="0070C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0070C0"/>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3600" b="1" i="0" u="none" strike="noStrike" cap="none">
                <a:solidFill>
                  <a:schemeClr val="dk1"/>
                </a:solidFill>
                <a:latin typeface="Lato"/>
                <a:ea typeface="Lato"/>
                <a:cs typeface="Lato"/>
                <a:sym typeface="Lato"/>
              </a:rPr>
              <a:t>🗹 Potenciando los proyectos y capacidades disponibles</a:t>
            </a:r>
            <a:r>
              <a:rPr lang="en-US" sz="3600" b="0" i="0" u="none" strike="noStrike" cap="none">
                <a:solidFill>
                  <a:schemeClr val="dk1"/>
                </a:solidFill>
                <a:latin typeface="Lato"/>
                <a:ea typeface="Lato"/>
                <a:cs typeface="Lato"/>
                <a:sym typeface="Lato"/>
              </a:rPr>
              <a:t>. </a:t>
            </a:r>
            <a:endParaRPr sz="3600" b="0" i="0" u="none" strike="noStrike" cap="none">
              <a:solidFill>
                <a:schemeClr val="dk1"/>
              </a:solidFill>
              <a:latin typeface="Lato"/>
              <a:ea typeface="Lato"/>
              <a:cs typeface="Lato"/>
              <a:sym typeface="Lato"/>
            </a:endParaRPr>
          </a:p>
          <a:p>
            <a:pPr marL="0" marR="0" lvl="0" indent="0" algn="l" rtl="0">
              <a:lnSpc>
                <a:spcPct val="138000"/>
              </a:lnSpc>
              <a:spcBef>
                <a:spcPts val="0"/>
              </a:spcBef>
              <a:spcAft>
                <a:spcPts val="0"/>
              </a:spcAft>
              <a:buClr>
                <a:schemeClr val="dk1"/>
              </a:buClr>
              <a:buSzPts val="1100"/>
              <a:buFont typeface="Arial"/>
              <a:buNone/>
            </a:pPr>
            <a:r>
              <a:rPr lang="en-US" sz="3600" b="1" i="0" u="none" strike="noStrike" cap="none">
                <a:solidFill>
                  <a:schemeClr val="dk1"/>
                </a:solidFill>
                <a:latin typeface="Lato"/>
                <a:ea typeface="Lato"/>
                <a:cs typeface="Lato"/>
                <a:sym typeface="Lato"/>
              </a:rPr>
              <a:t>🗹 </a:t>
            </a:r>
            <a:r>
              <a:rPr lang="en-US" sz="3600" b="0" i="0" u="none" strike="noStrike" cap="none">
                <a:solidFill>
                  <a:schemeClr val="dk1"/>
                </a:solidFill>
                <a:latin typeface="Lato"/>
                <a:ea typeface="Lato"/>
                <a:cs typeface="Lato"/>
                <a:sym typeface="Lato"/>
              </a:rPr>
              <a:t>Desarrollando las </a:t>
            </a:r>
            <a:r>
              <a:rPr lang="en-US" sz="3600" b="1" i="0" u="none" strike="noStrike" cap="none">
                <a:solidFill>
                  <a:schemeClr val="dk1"/>
                </a:solidFill>
                <a:latin typeface="Lato"/>
                <a:ea typeface="Lato"/>
                <a:cs typeface="Lato"/>
                <a:sym typeface="Lato"/>
              </a:rPr>
              <a:t>fortalezas existentes antes de la crisis.</a:t>
            </a:r>
            <a:endParaRPr sz="3600" b="1" i="0" u="none" strike="noStrike" cap="none">
              <a:solidFill>
                <a:schemeClr val="dk1"/>
              </a:solidFill>
              <a:latin typeface="Lato"/>
              <a:ea typeface="Lato"/>
              <a:cs typeface="Lato"/>
              <a:sym typeface="Lato"/>
            </a:endParaRPr>
          </a:p>
          <a:p>
            <a:pPr marL="0" marR="0" lvl="0" indent="0" algn="l" rtl="0">
              <a:lnSpc>
                <a:spcPct val="138000"/>
              </a:lnSpc>
              <a:spcBef>
                <a:spcPts val="0"/>
              </a:spcBef>
              <a:spcAft>
                <a:spcPts val="0"/>
              </a:spcAft>
              <a:buClr>
                <a:schemeClr val="dk1"/>
              </a:buClr>
              <a:buSzPts val="1100"/>
              <a:buFont typeface="Arial"/>
              <a:buNone/>
            </a:pPr>
            <a:r>
              <a:rPr lang="en-US" sz="3600" b="1" i="0" u="none" strike="noStrike" cap="none">
                <a:solidFill>
                  <a:schemeClr val="dk1"/>
                </a:solidFill>
                <a:latin typeface="Lato"/>
                <a:ea typeface="Lato"/>
                <a:cs typeface="Lato"/>
                <a:sym typeface="Lato"/>
              </a:rPr>
              <a:t>🗹 </a:t>
            </a:r>
            <a:r>
              <a:rPr lang="en-US" sz="3600" b="0" i="0" u="none" strike="noStrike" cap="none">
                <a:solidFill>
                  <a:schemeClr val="dk1"/>
                </a:solidFill>
                <a:latin typeface="Lato"/>
                <a:ea typeface="Lato"/>
                <a:cs typeface="Lato"/>
                <a:sym typeface="Lato"/>
              </a:rPr>
              <a:t>Facilitando </a:t>
            </a:r>
            <a:r>
              <a:rPr lang="en-US" sz="3600" b="1" i="0" u="none" strike="noStrike" cap="none">
                <a:solidFill>
                  <a:schemeClr val="dk1"/>
                </a:solidFill>
                <a:latin typeface="Lato"/>
                <a:ea typeface="Lato"/>
                <a:cs typeface="Lato"/>
                <a:sym typeface="Lato"/>
              </a:rPr>
              <a:t>condiciones habilitantes en el marco normativo</a:t>
            </a:r>
            <a:r>
              <a:rPr lang="en-US" sz="3600" b="0" i="0" u="none" strike="noStrike" cap="none">
                <a:solidFill>
                  <a:schemeClr val="dk1"/>
                </a:solidFill>
                <a:latin typeface="Lato"/>
                <a:ea typeface="Lato"/>
                <a:cs typeface="Lato"/>
                <a:sym typeface="Lato"/>
              </a:rPr>
              <a:t>.</a:t>
            </a:r>
            <a:endParaRPr sz="3600" b="0" i="0" u="none" strike="noStrike" cap="none">
              <a:solidFill>
                <a:schemeClr val="dk1"/>
              </a:solidFill>
              <a:latin typeface="Lato"/>
              <a:ea typeface="Lato"/>
              <a:cs typeface="Lato"/>
              <a:sym typeface="Lato"/>
            </a:endParaRPr>
          </a:p>
          <a:p>
            <a:pPr marL="0" marR="0" lvl="0" indent="0" algn="l" rtl="0">
              <a:lnSpc>
                <a:spcPct val="138000"/>
              </a:lnSpc>
              <a:spcBef>
                <a:spcPts val="0"/>
              </a:spcBef>
              <a:spcAft>
                <a:spcPts val="0"/>
              </a:spcAft>
              <a:buClr>
                <a:srgbClr val="000000"/>
              </a:buClr>
              <a:buSzPts val="3600"/>
              <a:buFont typeface="Arial"/>
              <a:buNone/>
            </a:pPr>
            <a:r>
              <a:rPr lang="en-US" sz="3600" b="1" i="0" u="none" strike="noStrike" cap="none">
                <a:solidFill>
                  <a:schemeClr val="dk1"/>
                </a:solidFill>
                <a:latin typeface="Lato"/>
                <a:ea typeface="Lato"/>
                <a:cs typeface="Lato"/>
                <a:sym typeface="Lato"/>
              </a:rPr>
              <a:t>🗹 Focalizando los recursos disponibles</a:t>
            </a:r>
            <a:r>
              <a:rPr lang="en-US" sz="3600" b="0" i="0" u="none" strike="noStrike" cap="none">
                <a:solidFill>
                  <a:schemeClr val="dk1"/>
                </a:solidFill>
                <a:latin typeface="Lato"/>
                <a:ea typeface="Lato"/>
                <a:cs typeface="Lato"/>
                <a:sym typeface="Lato"/>
              </a:rPr>
              <a:t>. </a:t>
            </a:r>
            <a:endParaRPr sz="3600" b="0" i="0" u="none" strike="noStrike" cap="none">
              <a:solidFill>
                <a:schemeClr val="dk1"/>
              </a:solidFill>
              <a:latin typeface="Lato"/>
              <a:ea typeface="Lato"/>
              <a:cs typeface="Lato"/>
              <a:sym typeface="Lato"/>
            </a:endParaRPr>
          </a:p>
          <a:p>
            <a:pPr marL="0" marR="0" lvl="0" indent="0" algn="l" rtl="0">
              <a:lnSpc>
                <a:spcPct val="138000"/>
              </a:lnSpc>
              <a:spcBef>
                <a:spcPts val="0"/>
              </a:spcBef>
              <a:spcAft>
                <a:spcPts val="0"/>
              </a:spcAft>
              <a:buClr>
                <a:schemeClr val="dk1"/>
              </a:buClr>
              <a:buSzPts val="1100"/>
              <a:buFont typeface="Arial"/>
              <a:buNone/>
            </a:pPr>
            <a:endParaRPr sz="3600" b="0" i="0" u="none" strike="noStrike" cap="none">
              <a:solidFill>
                <a:schemeClr val="dk1"/>
              </a:solidFill>
              <a:latin typeface="Lato"/>
              <a:ea typeface="Lato"/>
              <a:cs typeface="Lato"/>
              <a:sym typeface="Lato"/>
            </a:endParaRPr>
          </a:p>
          <a:p>
            <a:pPr marL="0" marR="0" lvl="0" indent="0" algn="l" rtl="0">
              <a:lnSpc>
                <a:spcPct val="138000"/>
              </a:lnSpc>
              <a:spcBef>
                <a:spcPts val="0"/>
              </a:spcBef>
              <a:spcAft>
                <a:spcPts val="0"/>
              </a:spcAft>
              <a:buClr>
                <a:schemeClr val="dk1"/>
              </a:buClr>
              <a:buSzPts val="1100"/>
              <a:buFont typeface="Arial"/>
              <a:buNone/>
            </a:pPr>
            <a:r>
              <a:rPr lang="en-US" sz="3600" b="1" i="0" u="none" strike="noStrike" cap="none">
                <a:solidFill>
                  <a:schemeClr val="dk1"/>
                </a:solidFill>
                <a:latin typeface="Lato"/>
                <a:ea typeface="Lato"/>
                <a:cs typeface="Lato"/>
                <a:sym typeface="Lato"/>
              </a:rPr>
              <a:t>...sin perder de vista las limitaciones y riesgos</a:t>
            </a:r>
            <a:r>
              <a:rPr lang="en-US" sz="3600" b="0" i="0" u="none" strike="noStrike" cap="none">
                <a:solidFill>
                  <a:schemeClr val="dk1"/>
                </a:solidFill>
                <a:latin typeface="Lato"/>
                <a:ea typeface="Lato"/>
                <a:cs typeface="Lato"/>
                <a:sym typeface="Lato"/>
              </a:rPr>
              <a:t> de las tecnologías. </a:t>
            </a:r>
            <a:endParaRPr sz="36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Lato"/>
              <a:ea typeface="Lato"/>
              <a:cs typeface="Lato"/>
              <a:sym typeface="Lato"/>
            </a:endParaRPr>
          </a:p>
        </p:txBody>
      </p:sp>
      <p:sp>
        <p:nvSpPr>
          <p:cNvPr id="224" name="Google Shape;224;p10"/>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pic>
        <p:nvPicPr>
          <p:cNvPr id="225" name="Google Shape;225;p10"/>
          <p:cNvPicPr preferRelativeResize="0"/>
          <p:nvPr/>
        </p:nvPicPr>
        <p:blipFill rotWithShape="1">
          <a:blip r:embed="rId7">
            <a:alphaModFix/>
          </a:blip>
          <a:srcRect l="18377" r="11129"/>
          <a:stretch/>
        </p:blipFill>
        <p:spPr>
          <a:xfrm>
            <a:off x="17207450" y="2999925"/>
            <a:ext cx="6475575" cy="9186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2"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246" name="Google Shape;246;p12"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247" name="Google Shape;247;p12"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248" name="Google Shape;248;p12"/>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6</a:t>
            </a:fld>
            <a:endParaRPr/>
          </a:p>
        </p:txBody>
      </p:sp>
      <p:sp>
        <p:nvSpPr>
          <p:cNvPr id="249" name="Google Shape;249;p12"/>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dirty="0" err="1">
                <a:solidFill>
                  <a:schemeClr val="lt1"/>
                </a:solidFill>
                <a:latin typeface="Arial"/>
                <a:ea typeface="Arial"/>
                <a:cs typeface="Arial"/>
                <a:sym typeface="Arial"/>
              </a:rPr>
              <a:t>Guía</a:t>
            </a:r>
            <a:r>
              <a:rPr lang="en-US" sz="4800" b="0" i="0" u="none" strike="noStrike" cap="none" dirty="0">
                <a:solidFill>
                  <a:schemeClr val="lt1"/>
                </a:solidFill>
                <a:latin typeface="Arial"/>
                <a:ea typeface="Arial"/>
                <a:cs typeface="Arial"/>
                <a:sym typeface="Arial"/>
              </a:rPr>
              <a:t> de </a:t>
            </a:r>
            <a:r>
              <a:rPr lang="en-US" sz="4800" b="0" i="0" u="none" strike="noStrike" cap="none" dirty="0" err="1">
                <a:solidFill>
                  <a:schemeClr val="lt1"/>
                </a:solidFill>
                <a:latin typeface="Arial"/>
                <a:ea typeface="Arial"/>
                <a:cs typeface="Arial"/>
                <a:sym typeface="Arial"/>
              </a:rPr>
              <a:t>Buenas</a:t>
            </a:r>
            <a:r>
              <a:rPr lang="en-US" sz="4800" b="0" i="0" u="none" strike="noStrike" cap="none" dirty="0">
                <a:solidFill>
                  <a:schemeClr val="lt1"/>
                </a:solidFill>
                <a:latin typeface="Arial"/>
                <a:ea typeface="Arial"/>
                <a:cs typeface="Arial"/>
                <a:sym typeface="Arial"/>
              </a:rPr>
              <a:t> </a:t>
            </a:r>
            <a:r>
              <a:rPr lang="en-US" sz="4800" b="0" i="0" u="none" strike="noStrike" cap="none" dirty="0" err="1">
                <a:solidFill>
                  <a:schemeClr val="lt1"/>
                </a:solidFill>
                <a:latin typeface="Arial"/>
                <a:ea typeface="Arial"/>
                <a:cs typeface="Arial"/>
                <a:sym typeface="Arial"/>
              </a:rPr>
              <a:t>Prácticas</a:t>
            </a:r>
            <a:r>
              <a:rPr lang="en-US" sz="4800" b="0" i="0" u="none" strike="noStrike" cap="none" dirty="0">
                <a:solidFill>
                  <a:schemeClr val="lt1"/>
                </a:solidFill>
                <a:latin typeface="Arial"/>
                <a:ea typeface="Arial"/>
                <a:cs typeface="Arial"/>
                <a:sym typeface="Arial"/>
              </a:rPr>
              <a:t> y </a:t>
            </a:r>
            <a:r>
              <a:rPr lang="en-US" sz="4800" b="0" i="0" u="none" strike="noStrike" cap="none" dirty="0" err="1">
                <a:solidFill>
                  <a:schemeClr val="lt1"/>
                </a:solidFill>
                <a:latin typeface="Arial"/>
                <a:ea typeface="Arial"/>
                <a:cs typeface="Arial"/>
                <a:sym typeface="Arial"/>
              </a:rPr>
              <a:t>Recomendaciones</a:t>
            </a:r>
            <a:r>
              <a:rPr lang="en-US" sz="4800" b="0" i="0" u="none" strike="noStrike" cap="none" dirty="0">
                <a:solidFill>
                  <a:schemeClr val="lt1"/>
                </a:solidFill>
                <a:latin typeface="Arial"/>
                <a:ea typeface="Arial"/>
                <a:cs typeface="Arial"/>
                <a:sym typeface="Arial"/>
              </a:rPr>
              <a:t> para </a:t>
            </a:r>
            <a:r>
              <a:rPr lang="en-US" sz="4800" b="0" i="0" u="none" strike="noStrike" cap="none" dirty="0" err="1">
                <a:solidFill>
                  <a:schemeClr val="lt1"/>
                </a:solidFill>
                <a:latin typeface="Arial"/>
                <a:ea typeface="Arial"/>
                <a:cs typeface="Arial"/>
                <a:sym typeface="Arial"/>
              </a:rPr>
              <a:t>Telemedicina</a:t>
            </a:r>
            <a:r>
              <a:rPr lang="en-US" sz="4800" b="0" i="0" u="none" strike="noStrike" cap="none" dirty="0">
                <a:solidFill>
                  <a:schemeClr val="lt1"/>
                </a:solidFill>
                <a:latin typeface="Arial"/>
                <a:ea typeface="Arial"/>
                <a:cs typeface="Arial"/>
                <a:sym typeface="Arial"/>
              </a:rPr>
              <a:t> </a:t>
            </a:r>
            <a:r>
              <a:rPr lang="en-US" sz="4800" b="0" i="0" u="none" strike="noStrike" cap="none" dirty="0" err="1">
                <a:solidFill>
                  <a:schemeClr val="lt1"/>
                </a:solidFill>
                <a:latin typeface="Arial"/>
                <a:ea typeface="Arial"/>
                <a:cs typeface="Arial"/>
                <a:sym typeface="Arial"/>
              </a:rPr>
              <a:t>durante</a:t>
            </a:r>
            <a:r>
              <a:rPr lang="en-US" sz="4800" b="0" i="0" u="none" strike="noStrike" cap="none" dirty="0">
                <a:solidFill>
                  <a:schemeClr val="lt1"/>
                </a:solidFill>
                <a:latin typeface="Arial"/>
                <a:ea typeface="Arial"/>
                <a:cs typeface="Arial"/>
                <a:sym typeface="Arial"/>
              </a:rPr>
              <a:t> COVID-19 </a:t>
            </a:r>
            <a:r>
              <a:rPr lang="en-US" sz="4800" b="0" i="0" u="none" strike="noStrike" cap="none" dirty="0" err="1">
                <a:solidFill>
                  <a:schemeClr val="lt1"/>
                </a:solidFill>
                <a:latin typeface="Arial"/>
                <a:ea typeface="Arial"/>
                <a:cs typeface="Arial"/>
                <a:sym typeface="Arial"/>
              </a:rPr>
              <a:t>en</a:t>
            </a:r>
            <a:r>
              <a:rPr lang="en-US" sz="4800" b="0" i="0" u="none" strike="noStrike" cap="none" dirty="0">
                <a:solidFill>
                  <a:schemeClr val="lt1"/>
                </a:solidFill>
                <a:latin typeface="Arial"/>
                <a:ea typeface="Arial"/>
                <a:cs typeface="Arial"/>
                <a:sym typeface="Arial"/>
              </a:rPr>
              <a:t> Chile – </a:t>
            </a:r>
            <a:r>
              <a:rPr lang="en-US" sz="4800" b="1" i="0" u="none" strike="noStrike" cap="none" dirty="0">
                <a:solidFill>
                  <a:schemeClr val="lt1"/>
                </a:solidFill>
                <a:latin typeface="Arial"/>
                <a:ea typeface="Arial"/>
                <a:cs typeface="Arial"/>
                <a:sym typeface="Arial"/>
              </a:rPr>
              <a:t>EJEMPLO DE RECOMENDACIONES</a:t>
            </a:r>
            <a:endParaRPr sz="4800" b="1" i="0" u="none" strike="noStrike" cap="none" dirty="0">
              <a:solidFill>
                <a:schemeClr val="lt1"/>
              </a:solidFill>
              <a:latin typeface="Arial"/>
              <a:ea typeface="Arial"/>
              <a:cs typeface="Arial"/>
              <a:sym typeface="Arial"/>
            </a:endParaRPr>
          </a:p>
        </p:txBody>
      </p:sp>
      <p:sp>
        <p:nvSpPr>
          <p:cNvPr id="250" name="Google Shape;250;p12"/>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251" name="Google Shape;251;p12"/>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252" name="Google Shape;252;p12"/>
          <p:cNvSpPr txBox="1"/>
          <p:nvPr/>
        </p:nvSpPr>
        <p:spPr>
          <a:xfrm>
            <a:off x="1422550" y="5077750"/>
            <a:ext cx="13742400" cy="60972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15000"/>
              </a:lnSpc>
              <a:spcBef>
                <a:spcPts val="0"/>
              </a:spcBef>
              <a:spcAft>
                <a:spcPts val="0"/>
              </a:spcAft>
              <a:buClr>
                <a:schemeClr val="dk1"/>
              </a:buClr>
              <a:buSzPts val="3600"/>
              <a:buFont typeface="Arial"/>
              <a:buAutoNum type="arabicPeriod"/>
            </a:pPr>
            <a:r>
              <a:rPr lang="en-US" sz="3600" b="1" i="0" u="none" strike="noStrike" cap="none">
                <a:solidFill>
                  <a:schemeClr val="dk1"/>
                </a:solidFill>
                <a:latin typeface="Lato"/>
                <a:ea typeface="Lato"/>
                <a:cs typeface="Lato"/>
                <a:sym typeface="Lato"/>
              </a:rPr>
              <a:t>Informar al paciente sobre la teleconsulta. </a:t>
            </a:r>
            <a:r>
              <a:rPr lang="en-US" sz="3600" b="0" i="0" u="none" strike="noStrike" cap="none">
                <a:solidFill>
                  <a:schemeClr val="dk1"/>
                </a:solidFill>
                <a:latin typeface="Lato"/>
                <a:ea typeface="Lato"/>
                <a:cs typeface="Lato"/>
                <a:sym typeface="Lato"/>
              </a:rPr>
              <a:t>Antes de realizar una consulta a distancia, </a:t>
            </a:r>
            <a:r>
              <a:rPr lang="en-US" sz="3600" b="0" i="0" u="none" strike="noStrike" cap="none">
                <a:solidFill>
                  <a:schemeClr val="dk1"/>
                </a:solidFill>
                <a:highlight>
                  <a:srgbClr val="FFFF00"/>
                </a:highlight>
                <a:latin typeface="Lato"/>
                <a:ea typeface="Lato"/>
                <a:cs typeface="Lato"/>
                <a:sym typeface="Lato"/>
              </a:rPr>
              <a:t>los profesionales deben asegurarse de que los pacientes entienden cómo se desarrollará la consulta</a:t>
            </a:r>
            <a:r>
              <a:rPr lang="en-US" sz="3600" b="0" i="0" u="none" strike="noStrike" cap="none">
                <a:solidFill>
                  <a:schemeClr val="dk1"/>
                </a:solidFill>
                <a:latin typeface="Lato"/>
                <a:ea typeface="Lato"/>
                <a:cs typeface="Lato"/>
                <a:sym typeface="Lato"/>
              </a:rPr>
              <a:t>. El paciente debe recibir información en lenguaje sencillo que le permita tener expectativas claras sobre el tipo de atención que recibirá, sobre las demás opciones de atención disponibles, sobre los costos asociados (si corresponde) y sobre la duración esperada de la teleconsulta</a:t>
            </a:r>
            <a:endParaRPr sz="36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rgbClr val="0070C0"/>
              </a:solidFill>
              <a:latin typeface="Lato"/>
              <a:ea typeface="Lato"/>
              <a:cs typeface="Lato"/>
              <a:sym typeface="Lato"/>
            </a:endParaRPr>
          </a:p>
        </p:txBody>
      </p:sp>
      <p:sp>
        <p:nvSpPr>
          <p:cNvPr id="253" name="Google Shape;253;p12"/>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grpSp>
        <p:nvGrpSpPr>
          <p:cNvPr id="254" name="Google Shape;254;p12"/>
          <p:cNvGrpSpPr/>
          <p:nvPr/>
        </p:nvGrpSpPr>
        <p:grpSpPr>
          <a:xfrm>
            <a:off x="0" y="3399950"/>
            <a:ext cx="609900" cy="9124500"/>
            <a:chOff x="0" y="3399950"/>
            <a:chExt cx="609900" cy="9124500"/>
          </a:xfrm>
        </p:grpSpPr>
        <p:sp>
          <p:nvSpPr>
            <p:cNvPr id="255" name="Google Shape;255;p12"/>
            <p:cNvSpPr/>
            <p:nvPr/>
          </p:nvSpPr>
          <p:spPr>
            <a:xfrm>
              <a:off x="0" y="3399950"/>
              <a:ext cx="246900" cy="91245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2"/>
            <p:cNvSpPr/>
            <p:nvPr/>
          </p:nvSpPr>
          <p:spPr>
            <a:xfrm rot="5400000">
              <a:off x="-101400" y="4885000"/>
              <a:ext cx="990900" cy="431700"/>
            </a:xfrm>
            <a:prstGeom prst="triangle">
              <a:avLst>
                <a:gd name="adj" fmla="val 50146"/>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7" name="Google Shape;257;p12"/>
          <p:cNvGrpSpPr/>
          <p:nvPr/>
        </p:nvGrpSpPr>
        <p:grpSpPr>
          <a:xfrm>
            <a:off x="1017075" y="3399950"/>
            <a:ext cx="21939900" cy="1615500"/>
            <a:chOff x="1017075" y="3399950"/>
            <a:chExt cx="21939900" cy="1615500"/>
          </a:xfrm>
        </p:grpSpPr>
        <p:sp>
          <p:nvSpPr>
            <p:cNvPr id="258" name="Google Shape;258;p12"/>
            <p:cNvSpPr/>
            <p:nvPr/>
          </p:nvSpPr>
          <p:spPr>
            <a:xfrm>
              <a:off x="1017075" y="3399950"/>
              <a:ext cx="21939900" cy="12600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i="0" u="none" strike="noStrike" cap="none" dirty="0" err="1">
                  <a:solidFill>
                    <a:srgbClr val="666666"/>
                  </a:solidFill>
                  <a:latin typeface="Lato"/>
                  <a:ea typeface="Lato"/>
                  <a:cs typeface="Lato"/>
                  <a:sym typeface="Lato"/>
                </a:rPr>
                <a:t>Recomendaciones</a:t>
              </a:r>
              <a:r>
                <a:rPr lang="en-US" sz="4800" i="0" u="none" strike="noStrike" cap="none" dirty="0">
                  <a:solidFill>
                    <a:srgbClr val="666666"/>
                  </a:solidFill>
                  <a:latin typeface="Lato"/>
                  <a:ea typeface="Lato"/>
                  <a:cs typeface="Lato"/>
                  <a:sym typeface="Lato"/>
                </a:rPr>
                <a:t> para </a:t>
              </a:r>
              <a:r>
                <a:rPr lang="en-US" sz="4800" i="0" u="none" strike="noStrike" cap="none" dirty="0" err="1">
                  <a:solidFill>
                    <a:srgbClr val="666666"/>
                  </a:solidFill>
                  <a:latin typeface="Lato"/>
                  <a:ea typeface="Lato"/>
                  <a:cs typeface="Lato"/>
                  <a:sym typeface="Lato"/>
                </a:rPr>
                <a:t>clínicos</a:t>
              </a:r>
              <a:r>
                <a:rPr lang="en-US" sz="4800" i="0" u="none" strike="noStrike" cap="none" dirty="0">
                  <a:solidFill>
                    <a:srgbClr val="666666"/>
                  </a:solidFill>
                  <a:latin typeface="Lato"/>
                  <a:ea typeface="Lato"/>
                  <a:cs typeface="Lato"/>
                  <a:sym typeface="Lato"/>
                </a:rPr>
                <a:t> </a:t>
              </a:r>
              <a:r>
                <a:rPr lang="en-US" sz="4800" b="1" i="0" u="none" strike="noStrike" cap="none" dirty="0">
                  <a:solidFill>
                    <a:srgbClr val="666666"/>
                  </a:solidFill>
                  <a:latin typeface="Lato"/>
                  <a:ea typeface="Lato"/>
                  <a:cs typeface="Lato"/>
                  <a:sym typeface="Lato"/>
                </a:rPr>
                <a:t>(</a:t>
              </a:r>
              <a:r>
                <a:rPr lang="en-US" sz="4800" b="1" i="0" u="none" strike="noStrike" cap="none" dirty="0" err="1">
                  <a:solidFill>
                    <a:srgbClr val="666666"/>
                  </a:solidFill>
                  <a:latin typeface="Lato"/>
                  <a:ea typeface="Lato"/>
                  <a:cs typeface="Lato"/>
                  <a:sym typeface="Lato"/>
                </a:rPr>
                <a:t>ejemplo</a:t>
              </a:r>
              <a:r>
                <a:rPr lang="en-US" sz="4800" b="1" i="0" u="none" strike="noStrike" cap="none" dirty="0">
                  <a:solidFill>
                    <a:srgbClr val="666666"/>
                  </a:solidFill>
                  <a:latin typeface="Lato"/>
                  <a:ea typeface="Lato"/>
                  <a:cs typeface="Lato"/>
                  <a:sym typeface="Lato"/>
                </a:rPr>
                <a:t>):</a:t>
              </a:r>
              <a:endParaRPr sz="4800" b="1" i="0" u="none" strike="noStrike" cap="none" dirty="0">
                <a:solidFill>
                  <a:srgbClr val="666666"/>
                </a:solidFill>
                <a:latin typeface="Lato"/>
                <a:ea typeface="Lato"/>
                <a:cs typeface="Lato"/>
                <a:sym typeface="Lato"/>
              </a:endParaRPr>
            </a:p>
          </p:txBody>
        </p:sp>
        <p:sp>
          <p:nvSpPr>
            <p:cNvPr id="259" name="Google Shape;259;p12"/>
            <p:cNvSpPr/>
            <p:nvPr/>
          </p:nvSpPr>
          <p:spPr>
            <a:xfrm rot="10800000">
              <a:off x="1888875" y="4583750"/>
              <a:ext cx="990900" cy="431700"/>
            </a:xfrm>
            <a:prstGeom prst="triangle">
              <a:avLst>
                <a:gd name="adj" fmla="val 50146"/>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1" i="0" u="none" strike="noStrike" cap="none">
                <a:solidFill>
                  <a:srgbClr val="666666"/>
                </a:solidFill>
                <a:latin typeface="Arial"/>
                <a:ea typeface="Arial"/>
                <a:cs typeface="Arial"/>
                <a:sym typeface="Arial"/>
              </a:endParaRPr>
            </a:p>
          </p:txBody>
        </p:sp>
      </p:grpSp>
      <p:sp>
        <p:nvSpPr>
          <p:cNvPr id="260" name="Google Shape;260;p12"/>
          <p:cNvSpPr/>
          <p:nvPr/>
        </p:nvSpPr>
        <p:spPr>
          <a:xfrm>
            <a:off x="1017075" y="11237250"/>
            <a:ext cx="21939900" cy="1260000"/>
          </a:xfrm>
          <a:prstGeom prst="rect">
            <a:avLst/>
          </a:prstGeom>
          <a:solidFill>
            <a:srgbClr val="F4CCCC"/>
          </a:solid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3800"/>
              <a:buFont typeface="Arial"/>
              <a:buNone/>
            </a:pPr>
            <a:r>
              <a:rPr lang="en-US" sz="3800" b="1" i="0" u="none" strike="noStrike" cap="none" dirty="0">
                <a:solidFill>
                  <a:srgbClr val="666666"/>
                </a:solidFill>
                <a:latin typeface="Lato"/>
                <a:ea typeface="Lato"/>
                <a:cs typeface="Lato"/>
                <a:sym typeface="Lato"/>
              </a:rPr>
              <a:t>Ver: </a:t>
            </a:r>
            <a:r>
              <a:rPr lang="en-US" sz="3800" b="1" i="0" u="none" strike="noStrike" cap="none" dirty="0" err="1">
                <a:solidFill>
                  <a:srgbClr val="666666"/>
                </a:solidFill>
                <a:latin typeface="Lato"/>
                <a:ea typeface="Lato"/>
                <a:cs typeface="Lato"/>
                <a:sym typeface="Lato"/>
              </a:rPr>
              <a:t>Modelo</a:t>
            </a:r>
            <a:r>
              <a:rPr lang="en-US" sz="3800" b="1" i="0" u="none" strike="noStrike" cap="none" dirty="0">
                <a:solidFill>
                  <a:srgbClr val="666666"/>
                </a:solidFill>
                <a:latin typeface="Lato"/>
                <a:ea typeface="Lato"/>
                <a:cs typeface="Lato"/>
                <a:sym typeface="Lato"/>
              </a:rPr>
              <a:t> de </a:t>
            </a:r>
            <a:r>
              <a:rPr lang="en-US" sz="3800" b="1" i="0" u="none" strike="noStrike" cap="none" dirty="0" err="1">
                <a:solidFill>
                  <a:srgbClr val="666666"/>
                </a:solidFill>
                <a:latin typeface="Lato"/>
                <a:ea typeface="Lato"/>
                <a:cs typeface="Lato"/>
                <a:sym typeface="Lato"/>
              </a:rPr>
              <a:t>Consentimiento</a:t>
            </a:r>
            <a:r>
              <a:rPr lang="en-US" sz="3800" b="1" i="0" u="none" strike="noStrike" cap="none" dirty="0">
                <a:solidFill>
                  <a:srgbClr val="666666"/>
                </a:solidFill>
                <a:latin typeface="Lato"/>
                <a:ea typeface="Lato"/>
                <a:cs typeface="Lato"/>
                <a:sym typeface="Lato"/>
              </a:rPr>
              <a:t> </a:t>
            </a:r>
            <a:r>
              <a:rPr lang="en-US" sz="3800" b="1" i="0" u="none" strike="noStrike" cap="none" dirty="0" err="1">
                <a:solidFill>
                  <a:srgbClr val="666666"/>
                </a:solidFill>
                <a:latin typeface="Lato"/>
                <a:ea typeface="Lato"/>
                <a:cs typeface="Lato"/>
                <a:sym typeface="Lato"/>
              </a:rPr>
              <a:t>Informado</a:t>
            </a:r>
            <a:r>
              <a:rPr lang="en-US" sz="3800" b="1" i="0" u="none" strike="noStrike" cap="none" dirty="0">
                <a:solidFill>
                  <a:srgbClr val="666666"/>
                </a:solidFill>
                <a:latin typeface="Lato"/>
                <a:ea typeface="Lato"/>
                <a:cs typeface="Lato"/>
                <a:sym typeface="Lato"/>
              </a:rPr>
              <a:t> y </a:t>
            </a:r>
            <a:r>
              <a:rPr lang="en-US" sz="3800" b="1" i="0" u="none" strike="noStrike" cap="none" dirty="0" err="1">
                <a:solidFill>
                  <a:srgbClr val="666666"/>
                </a:solidFill>
                <a:latin typeface="Lato"/>
                <a:ea typeface="Lato"/>
                <a:cs typeface="Lato"/>
                <a:sym typeface="Lato"/>
              </a:rPr>
              <a:t>otros</a:t>
            </a:r>
            <a:r>
              <a:rPr lang="en-US" sz="3800" b="1" i="0" u="none" strike="noStrike" cap="none" dirty="0">
                <a:solidFill>
                  <a:srgbClr val="666666"/>
                </a:solidFill>
                <a:latin typeface="Lato"/>
                <a:ea typeface="Lato"/>
                <a:cs typeface="Lato"/>
                <a:sym typeface="Lato"/>
              </a:rPr>
              <a:t> </a:t>
            </a:r>
            <a:r>
              <a:rPr lang="en-US" sz="3800" b="1" i="0" u="none" strike="noStrike" cap="none" dirty="0" err="1">
                <a:solidFill>
                  <a:srgbClr val="666666"/>
                </a:solidFill>
                <a:latin typeface="Lato"/>
                <a:ea typeface="Lato"/>
                <a:cs typeface="Lato"/>
                <a:sym typeface="Lato"/>
              </a:rPr>
              <a:t>recursos</a:t>
            </a:r>
            <a:r>
              <a:rPr lang="en-US" sz="3800" b="1" i="0" u="none" strike="noStrike" cap="none" dirty="0">
                <a:solidFill>
                  <a:srgbClr val="666666"/>
                </a:solidFill>
                <a:latin typeface="Lato"/>
                <a:ea typeface="Lato"/>
                <a:cs typeface="Lato"/>
                <a:sym typeface="Lato"/>
              </a:rPr>
              <a:t> </a:t>
            </a:r>
            <a:r>
              <a:rPr lang="en-US" sz="3800" b="1" i="0" u="none" strike="noStrike" cap="none" dirty="0" err="1">
                <a:solidFill>
                  <a:srgbClr val="666666"/>
                </a:solidFill>
                <a:latin typeface="Lato"/>
                <a:ea typeface="Lato"/>
                <a:cs typeface="Lato"/>
                <a:sym typeface="Lato"/>
              </a:rPr>
              <a:t>en</a:t>
            </a:r>
            <a:r>
              <a:rPr lang="en-US" sz="3800" b="1" i="0" u="none" strike="noStrike" cap="none" dirty="0">
                <a:solidFill>
                  <a:srgbClr val="666666"/>
                </a:solidFill>
                <a:latin typeface="Lato"/>
                <a:ea typeface="Lato"/>
                <a:cs typeface="Lato"/>
                <a:sym typeface="Lato"/>
              </a:rPr>
              <a:t> </a:t>
            </a:r>
            <a:r>
              <a:rPr lang="en-US" sz="3800" b="1" u="sng" dirty="0">
                <a:solidFill>
                  <a:schemeClr val="hlink"/>
                </a:solidFill>
                <a:latin typeface="Lato"/>
                <a:ea typeface="Lato"/>
                <a:cs typeface="Lato"/>
                <a:sym typeface="Lato"/>
                <a:hlinkClick r:id="rId7"/>
              </a:rPr>
              <a:t>www.cens.cl/telemedicinaguia</a:t>
            </a:r>
            <a:endParaRPr sz="3800" b="1" i="0" u="none" strike="noStrike" cap="none" dirty="0">
              <a:solidFill>
                <a:srgbClr val="666666"/>
              </a:solidFill>
              <a:latin typeface="Lato"/>
              <a:ea typeface="Lato"/>
              <a:cs typeface="Lato"/>
              <a:sym typeface="Lato"/>
            </a:endParaRPr>
          </a:p>
        </p:txBody>
      </p:sp>
      <p:pic>
        <p:nvPicPr>
          <p:cNvPr id="261" name="Google Shape;261;p12"/>
          <p:cNvPicPr preferRelativeResize="0"/>
          <p:nvPr/>
        </p:nvPicPr>
        <p:blipFill rotWithShape="1">
          <a:blip r:embed="rId8">
            <a:alphaModFix/>
          </a:blip>
          <a:srcRect/>
          <a:stretch/>
        </p:blipFill>
        <p:spPr>
          <a:xfrm>
            <a:off x="15430797" y="5167850"/>
            <a:ext cx="7062703" cy="4862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5"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299" name="Google Shape;299;p15"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300" name="Google Shape;300;p15"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301" name="Google Shape;301;p15"/>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7</a:t>
            </a:fld>
            <a:endParaRPr/>
          </a:p>
        </p:txBody>
      </p:sp>
      <p:sp>
        <p:nvSpPr>
          <p:cNvPr id="302" name="Google Shape;302;p15"/>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dirty="0">
                <a:solidFill>
                  <a:schemeClr val="lt1"/>
                </a:solidFill>
                <a:latin typeface="Arial"/>
                <a:ea typeface="Arial"/>
                <a:cs typeface="Arial"/>
                <a:sym typeface="Arial"/>
              </a:rPr>
              <a:t>¿De </a:t>
            </a:r>
            <a:r>
              <a:rPr lang="en-US" sz="4800" b="0" i="0" u="none" strike="noStrike" cap="none" dirty="0" err="1">
                <a:solidFill>
                  <a:schemeClr val="lt1"/>
                </a:solidFill>
                <a:latin typeface="Arial"/>
                <a:ea typeface="Arial"/>
                <a:cs typeface="Arial"/>
                <a:sym typeface="Arial"/>
              </a:rPr>
              <a:t>qué</a:t>
            </a:r>
            <a:r>
              <a:rPr lang="en-US" sz="4800" b="0" i="0" u="none" strike="noStrike" cap="none" dirty="0">
                <a:solidFill>
                  <a:schemeClr val="lt1"/>
                </a:solidFill>
                <a:latin typeface="Arial"/>
                <a:ea typeface="Arial"/>
                <a:cs typeface="Arial"/>
                <a:sym typeface="Arial"/>
              </a:rPr>
              <a:t> </a:t>
            </a:r>
            <a:r>
              <a:rPr lang="en-US" sz="4800" b="0" i="0" u="none" strike="noStrike" cap="none" dirty="0" err="1">
                <a:solidFill>
                  <a:schemeClr val="lt1"/>
                </a:solidFill>
                <a:latin typeface="Arial"/>
                <a:ea typeface="Arial"/>
                <a:cs typeface="Arial"/>
                <a:sym typeface="Arial"/>
              </a:rPr>
              <a:t>depende</a:t>
            </a:r>
            <a:r>
              <a:rPr lang="en-US" sz="4800" b="0" i="0" u="none" strike="noStrike" cap="none" dirty="0">
                <a:solidFill>
                  <a:schemeClr val="lt1"/>
                </a:solidFill>
                <a:latin typeface="Arial"/>
                <a:ea typeface="Arial"/>
                <a:cs typeface="Arial"/>
                <a:sym typeface="Arial"/>
              </a:rPr>
              <a:t> que la </a:t>
            </a:r>
            <a:r>
              <a:rPr lang="en-US" sz="4800" b="0" i="0" u="none" strike="noStrike" cap="none" dirty="0" err="1">
                <a:solidFill>
                  <a:schemeClr val="lt1"/>
                </a:solidFill>
                <a:latin typeface="Arial"/>
                <a:ea typeface="Arial"/>
                <a:cs typeface="Arial"/>
                <a:sym typeface="Arial"/>
              </a:rPr>
              <a:t>Telemedicina</a:t>
            </a:r>
            <a:r>
              <a:rPr lang="en-US" sz="4800" b="0" i="0" u="none" strike="noStrike" cap="none" dirty="0">
                <a:solidFill>
                  <a:schemeClr val="lt1"/>
                </a:solidFill>
                <a:latin typeface="Arial"/>
                <a:ea typeface="Arial"/>
                <a:cs typeface="Arial"/>
                <a:sym typeface="Arial"/>
              </a:rPr>
              <a:t> sea una </a:t>
            </a:r>
            <a:r>
              <a:rPr lang="en-US" sz="4800" b="0" i="0" u="none" strike="noStrike" cap="none" dirty="0" err="1">
                <a:solidFill>
                  <a:schemeClr val="lt1"/>
                </a:solidFill>
                <a:latin typeface="Arial"/>
                <a:ea typeface="Arial"/>
                <a:cs typeface="Arial"/>
                <a:sym typeface="Arial"/>
              </a:rPr>
              <a:t>herramienta</a:t>
            </a:r>
            <a:r>
              <a:rPr lang="en-US" sz="4800" b="0" i="0" u="none" strike="noStrike" cap="none" dirty="0">
                <a:solidFill>
                  <a:schemeClr val="lt1"/>
                </a:solidFill>
                <a:latin typeface="Arial"/>
                <a:ea typeface="Arial"/>
                <a:cs typeface="Arial"/>
                <a:sym typeface="Arial"/>
              </a:rPr>
              <a:t> </a:t>
            </a:r>
            <a:r>
              <a:rPr lang="en-US" sz="4800" b="0" i="0" u="none" strike="noStrike" cap="none" dirty="0" err="1">
                <a:solidFill>
                  <a:schemeClr val="lt1"/>
                </a:solidFill>
                <a:latin typeface="Arial"/>
                <a:ea typeface="Arial"/>
                <a:cs typeface="Arial"/>
                <a:sym typeface="Arial"/>
              </a:rPr>
              <a:t>efectiva</a:t>
            </a:r>
            <a:r>
              <a:rPr lang="en-US" sz="4800" b="0" i="0" u="none" strike="noStrike" cap="none" dirty="0">
                <a:solidFill>
                  <a:schemeClr val="lt1"/>
                </a:solidFill>
                <a:latin typeface="Arial"/>
                <a:ea typeface="Arial"/>
                <a:cs typeface="Arial"/>
                <a:sym typeface="Arial"/>
              </a:rPr>
              <a:t> para </a:t>
            </a:r>
            <a:r>
              <a:rPr lang="en-US" sz="4800" b="0" i="0" u="none" strike="noStrike" cap="none" dirty="0" err="1">
                <a:solidFill>
                  <a:schemeClr val="lt1"/>
                </a:solidFill>
                <a:latin typeface="Arial"/>
                <a:ea typeface="Arial"/>
                <a:cs typeface="Arial"/>
                <a:sym typeface="Arial"/>
              </a:rPr>
              <a:t>enfrentar</a:t>
            </a:r>
            <a:r>
              <a:rPr lang="en-US" sz="4800" b="0" i="0" u="none" strike="noStrike" cap="none" dirty="0">
                <a:solidFill>
                  <a:schemeClr val="lt1"/>
                </a:solidFill>
                <a:latin typeface="Arial"/>
                <a:ea typeface="Arial"/>
                <a:cs typeface="Arial"/>
                <a:sym typeface="Arial"/>
              </a:rPr>
              <a:t> las </a:t>
            </a:r>
            <a:r>
              <a:rPr lang="en-US" sz="4800" b="0" i="0" u="none" strike="noStrike" cap="none" dirty="0" err="1">
                <a:solidFill>
                  <a:schemeClr val="lt1"/>
                </a:solidFill>
                <a:latin typeface="Arial"/>
                <a:ea typeface="Arial"/>
                <a:cs typeface="Arial"/>
                <a:sym typeface="Arial"/>
              </a:rPr>
              <a:t>consecuencias</a:t>
            </a:r>
            <a:r>
              <a:rPr lang="en-US" sz="4800" b="0" i="0" u="none" strike="noStrike" cap="none" dirty="0">
                <a:solidFill>
                  <a:schemeClr val="lt1"/>
                </a:solidFill>
                <a:latin typeface="Arial"/>
                <a:ea typeface="Arial"/>
                <a:cs typeface="Arial"/>
                <a:sym typeface="Arial"/>
              </a:rPr>
              <a:t> de COVID-19 </a:t>
            </a:r>
            <a:r>
              <a:rPr lang="en-US" sz="4800" b="0" i="0" u="none" strike="noStrike" cap="none" dirty="0" err="1">
                <a:solidFill>
                  <a:schemeClr val="lt1"/>
                </a:solidFill>
                <a:latin typeface="Arial"/>
                <a:ea typeface="Arial"/>
                <a:cs typeface="Arial"/>
                <a:sym typeface="Arial"/>
              </a:rPr>
              <a:t>en</a:t>
            </a:r>
            <a:r>
              <a:rPr lang="en-US" sz="4800" b="0" i="0" u="none" strike="noStrike" cap="none" dirty="0">
                <a:solidFill>
                  <a:schemeClr val="lt1"/>
                </a:solidFill>
                <a:latin typeface="Arial"/>
                <a:ea typeface="Arial"/>
                <a:cs typeface="Arial"/>
                <a:sym typeface="Arial"/>
              </a:rPr>
              <a:t> Chile?</a:t>
            </a:r>
            <a:endParaRPr sz="4800" b="1" i="0" u="none" strike="noStrike" cap="none" dirty="0">
              <a:solidFill>
                <a:schemeClr val="lt1"/>
              </a:solidFill>
              <a:latin typeface="Arial"/>
              <a:ea typeface="Arial"/>
              <a:cs typeface="Arial"/>
              <a:sym typeface="Arial"/>
            </a:endParaRPr>
          </a:p>
        </p:txBody>
      </p:sp>
      <p:sp>
        <p:nvSpPr>
          <p:cNvPr id="303" name="Google Shape;303;p15"/>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304" name="Google Shape;304;p15"/>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305" name="Google Shape;305;p15"/>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pic>
        <p:nvPicPr>
          <p:cNvPr id="306" name="Google Shape;306;p15"/>
          <p:cNvPicPr preferRelativeResize="0"/>
          <p:nvPr/>
        </p:nvPicPr>
        <p:blipFill rotWithShape="1">
          <a:blip r:embed="rId7">
            <a:alphaModFix/>
          </a:blip>
          <a:srcRect l="18770" t="6014" b="41134"/>
          <a:stretch/>
        </p:blipFill>
        <p:spPr>
          <a:xfrm>
            <a:off x="533925" y="2914481"/>
            <a:ext cx="12917000" cy="3943524"/>
          </a:xfrm>
          <a:prstGeom prst="rect">
            <a:avLst/>
          </a:prstGeom>
          <a:noFill/>
          <a:ln>
            <a:noFill/>
          </a:ln>
        </p:spPr>
      </p:pic>
      <p:sp>
        <p:nvSpPr>
          <p:cNvPr id="307" name="Google Shape;307;p15"/>
          <p:cNvSpPr txBox="1"/>
          <p:nvPr/>
        </p:nvSpPr>
        <p:spPr>
          <a:xfrm>
            <a:off x="0" y="11922250"/>
            <a:ext cx="24384001" cy="12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CCCCCC"/>
                </a:solidFill>
                <a:highlight>
                  <a:srgbClr val="FFFFFF"/>
                </a:highlight>
                <a:latin typeface="Lato"/>
                <a:ea typeface="Lato"/>
                <a:cs typeface="Lato"/>
                <a:sym typeface="Lato"/>
              </a:rPr>
              <a:t>Wherton J, Shaw S, Papoutsi C</a:t>
            </a:r>
            <a:r>
              <a:rPr lang="en-US" sz="2800" b="0" i="1" u="none" strike="noStrike" cap="none">
                <a:solidFill>
                  <a:srgbClr val="CCCCCC"/>
                </a:solidFill>
                <a:highlight>
                  <a:srgbClr val="FFFFFF"/>
                </a:highlight>
                <a:latin typeface="Lato"/>
                <a:ea typeface="Lato"/>
                <a:cs typeface="Lato"/>
                <a:sym typeface="Lato"/>
              </a:rPr>
              <a:t>, et al. </a:t>
            </a:r>
            <a:r>
              <a:rPr lang="en-US" sz="2800" b="0" i="0" u="none" strike="noStrike" cap="none">
                <a:solidFill>
                  <a:srgbClr val="CCCCCC"/>
                </a:solidFill>
                <a:highlight>
                  <a:srgbClr val="FFFFFF"/>
                </a:highlight>
                <a:latin typeface="Lato"/>
                <a:ea typeface="Lato"/>
                <a:cs typeface="Lato"/>
                <a:sym typeface="Lato"/>
              </a:rPr>
              <a:t>Guidance on the introduction and use of video consultations during COVID-19: important lessons from qualitative research </a:t>
            </a:r>
            <a:r>
              <a:rPr lang="en-US" sz="2800" b="0" i="1" u="none" strike="noStrike" cap="none">
                <a:solidFill>
                  <a:srgbClr val="CCCCCC"/>
                </a:solidFill>
                <a:highlight>
                  <a:srgbClr val="FFFFFF"/>
                </a:highlight>
                <a:latin typeface="Lato"/>
                <a:ea typeface="Lato"/>
                <a:cs typeface="Lato"/>
                <a:sym typeface="Lato"/>
              </a:rPr>
              <a:t>BMJ Leader </a:t>
            </a:r>
            <a:r>
              <a:rPr lang="en-US" sz="2800" b="0" i="0" u="none" strike="noStrike" cap="none">
                <a:solidFill>
                  <a:srgbClr val="CCCCCC"/>
                </a:solidFill>
                <a:highlight>
                  <a:srgbClr val="FFFFFF"/>
                </a:highlight>
                <a:latin typeface="Lato"/>
                <a:ea typeface="Lato"/>
                <a:cs typeface="Lato"/>
                <a:sym typeface="Lato"/>
              </a:rPr>
              <a:t>Published Online First: 18 May 2020. doi: 10.1136/leader-2020-000262 </a:t>
            </a:r>
            <a:endParaRPr sz="2800" b="0" i="0" u="none" strike="noStrike" cap="none">
              <a:solidFill>
                <a:srgbClr val="CCCCCC"/>
              </a:solidFill>
              <a:highlight>
                <a:srgbClr val="FFFFFF"/>
              </a:highlight>
              <a:latin typeface="Lato"/>
              <a:ea typeface="Lato"/>
              <a:cs typeface="Lato"/>
              <a:sym typeface="Lato"/>
            </a:endParaRPr>
          </a:p>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rgbClr val="CCCCCC"/>
                </a:solidFill>
                <a:latin typeface="Lato"/>
                <a:ea typeface="Lato"/>
                <a:cs typeface="Lato"/>
                <a:sym typeface="Lato"/>
                <a:hlinkClick r:id="rId8"/>
              </a:rPr>
              <a:t>https://bmjleader.bmj.com/content/early/2020/05/17/leader-2020-000262</a:t>
            </a:r>
            <a:r>
              <a:rPr lang="en-US" sz="2800" b="0" i="0" u="none" strike="noStrike" cap="none">
                <a:solidFill>
                  <a:srgbClr val="CCCCCC"/>
                </a:solidFill>
                <a:latin typeface="Lato"/>
                <a:ea typeface="Lato"/>
                <a:cs typeface="Lato"/>
                <a:sym typeface="Lato"/>
              </a:rPr>
              <a:t> </a:t>
            </a:r>
            <a:endParaRPr sz="2800" b="0" i="0" u="none" strike="noStrike" cap="none">
              <a:solidFill>
                <a:srgbClr val="CCCCCC"/>
              </a:solidFill>
              <a:latin typeface="Lato"/>
              <a:ea typeface="Lato"/>
              <a:cs typeface="Lato"/>
              <a:sym typeface="Lato"/>
            </a:endParaRPr>
          </a:p>
        </p:txBody>
      </p:sp>
      <p:sp>
        <p:nvSpPr>
          <p:cNvPr id="308" name="Google Shape;308;p15"/>
          <p:cNvSpPr txBox="1"/>
          <p:nvPr/>
        </p:nvSpPr>
        <p:spPr>
          <a:xfrm>
            <a:off x="14396550" y="2914477"/>
            <a:ext cx="9352800" cy="70128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700"/>
              <a:buFont typeface="Arial"/>
              <a:buNone/>
            </a:pPr>
            <a:r>
              <a:rPr lang="en-US" sz="3700" i="0" u="none" strike="noStrike" cap="none">
                <a:solidFill>
                  <a:srgbClr val="333333"/>
                </a:solidFill>
                <a:highlight>
                  <a:srgbClr val="FFFFFF"/>
                </a:highlight>
                <a:latin typeface="Lato"/>
                <a:ea typeface="Lato"/>
                <a:cs typeface="Lato"/>
                <a:sym typeface="Lato"/>
              </a:rPr>
              <a:t>“</a:t>
            </a:r>
            <a:r>
              <a:rPr lang="en-US" sz="3700" b="1" i="0" u="none" strike="noStrike" cap="none">
                <a:solidFill>
                  <a:srgbClr val="333333"/>
                </a:solidFill>
                <a:highlight>
                  <a:srgbClr val="FFFFFF"/>
                </a:highlight>
                <a:latin typeface="Lato"/>
                <a:ea typeface="Lato"/>
                <a:cs typeface="Lato"/>
                <a:sym typeface="Lato"/>
              </a:rPr>
              <a:t>Successful introduction and scale-up seemed to depend on the presence of </a:t>
            </a:r>
            <a:r>
              <a:rPr lang="en-US" sz="3700" b="1" i="0" u="none" strike="noStrike" cap="none">
                <a:solidFill>
                  <a:srgbClr val="0000FF"/>
                </a:solidFill>
                <a:highlight>
                  <a:srgbClr val="FFFFFF"/>
                </a:highlight>
                <a:latin typeface="Lato"/>
                <a:ea typeface="Lato"/>
                <a:cs typeface="Lato"/>
                <a:sym typeface="Lato"/>
              </a:rPr>
              <a:t>innovators</a:t>
            </a:r>
            <a:r>
              <a:rPr lang="en-US" sz="3700" i="0" u="none" strike="noStrike" cap="none">
                <a:solidFill>
                  <a:srgbClr val="0000FF"/>
                </a:solidFill>
                <a:highlight>
                  <a:srgbClr val="FFFFFF"/>
                </a:highlight>
                <a:latin typeface="Lato"/>
                <a:ea typeface="Lato"/>
                <a:cs typeface="Lato"/>
                <a:sym typeface="Lato"/>
              </a:rPr>
              <a:t> </a:t>
            </a:r>
            <a:r>
              <a:rPr lang="en-US" sz="3700" i="0" u="none" strike="noStrike" cap="none">
                <a:solidFill>
                  <a:srgbClr val="333333"/>
                </a:solidFill>
                <a:highlight>
                  <a:srgbClr val="FFFFFF"/>
                </a:highlight>
                <a:latin typeface="Lato"/>
                <a:ea typeface="Lato"/>
                <a:cs typeface="Lato"/>
                <a:sym typeface="Lato"/>
              </a:rPr>
              <a:t>(...), </a:t>
            </a:r>
            <a:r>
              <a:rPr lang="en-US" sz="3700" b="1" i="0" u="none" strike="noStrike" cap="none">
                <a:solidFill>
                  <a:srgbClr val="0000FF"/>
                </a:solidFill>
                <a:highlight>
                  <a:srgbClr val="FFFFFF"/>
                </a:highlight>
                <a:latin typeface="Lato"/>
                <a:ea typeface="Lato"/>
                <a:cs typeface="Lato"/>
                <a:sym typeface="Lato"/>
              </a:rPr>
              <a:t>champions </a:t>
            </a:r>
            <a:r>
              <a:rPr lang="en-US" sz="3700" i="0" u="none" strike="noStrike" cap="none">
                <a:solidFill>
                  <a:srgbClr val="333333"/>
                </a:solidFill>
                <a:highlight>
                  <a:srgbClr val="FFFFFF"/>
                </a:highlight>
                <a:latin typeface="Lato"/>
                <a:ea typeface="Lato"/>
                <a:cs typeface="Lato"/>
                <a:sym typeface="Lato"/>
              </a:rPr>
              <a:t>(...) and </a:t>
            </a:r>
            <a:r>
              <a:rPr lang="en-US" sz="3700" b="1" i="0" u="none" strike="noStrike" cap="none">
                <a:solidFill>
                  <a:srgbClr val="0000FF"/>
                </a:solidFill>
                <a:highlight>
                  <a:srgbClr val="FFFFFF"/>
                </a:highlight>
                <a:latin typeface="Lato"/>
                <a:ea typeface="Lato"/>
                <a:cs typeface="Lato"/>
                <a:sym typeface="Lato"/>
              </a:rPr>
              <a:t>change agents</a:t>
            </a:r>
            <a:r>
              <a:rPr lang="en-US" sz="3700" i="0" u="none" strike="noStrike" cap="none">
                <a:solidFill>
                  <a:srgbClr val="333333"/>
                </a:solidFill>
                <a:highlight>
                  <a:srgbClr val="FFFFFF"/>
                </a:highlight>
                <a:latin typeface="Lato"/>
                <a:ea typeface="Lato"/>
                <a:cs typeface="Lato"/>
                <a:sym typeface="Lato"/>
              </a:rPr>
              <a:t> (...). Through this work, we have met a number of very </a:t>
            </a:r>
            <a:r>
              <a:rPr lang="en-US" sz="3700" b="1" i="0" u="none" strike="noStrike" cap="none">
                <a:solidFill>
                  <a:srgbClr val="333333"/>
                </a:solidFill>
                <a:highlight>
                  <a:srgbClr val="FFFFFF"/>
                </a:highlight>
                <a:latin typeface="Lato"/>
                <a:ea typeface="Lato"/>
                <a:cs typeface="Lato"/>
                <a:sym typeface="Lato"/>
              </a:rPr>
              <a:t>charismatic leaders and managers (</a:t>
            </a:r>
            <a:r>
              <a:rPr lang="en-US" sz="3700" b="1" i="0" u="none" strike="noStrike" cap="none">
                <a:solidFill>
                  <a:srgbClr val="0000FF"/>
                </a:solidFill>
                <a:highlight>
                  <a:srgbClr val="FFFFFF"/>
                </a:highlight>
                <a:latin typeface="Lato"/>
                <a:ea typeface="Lato"/>
                <a:cs typeface="Lato"/>
                <a:sym typeface="Lato"/>
              </a:rPr>
              <a:t>both clinical and non-clinical</a:t>
            </a:r>
            <a:r>
              <a:rPr lang="en-US" sz="3700" b="1" i="0" u="none" strike="noStrike" cap="none">
                <a:solidFill>
                  <a:srgbClr val="333333"/>
                </a:solidFill>
                <a:highlight>
                  <a:srgbClr val="FFFFFF"/>
                </a:highlight>
                <a:latin typeface="Lato"/>
                <a:ea typeface="Lato"/>
                <a:cs typeface="Lato"/>
                <a:sym typeface="Lato"/>
              </a:rPr>
              <a:t>) who have been able to drive a quality improvement and human-centred approach to change</a:t>
            </a:r>
            <a:r>
              <a:rPr lang="en-US" sz="3700" i="0" u="none" strike="noStrike" cap="none">
                <a:solidFill>
                  <a:srgbClr val="333333"/>
                </a:solidFill>
                <a:highlight>
                  <a:srgbClr val="FFFFFF"/>
                </a:highlight>
                <a:latin typeface="Lato"/>
                <a:ea typeface="Lato"/>
                <a:cs typeface="Lato"/>
                <a:sym typeface="Lato"/>
              </a:rPr>
              <a:t>, sharing power and using their personal qualities and skills to engage, mobilise and support others”.</a:t>
            </a:r>
            <a:endParaRPr sz="3700" i="0" u="none" strike="noStrike" cap="none">
              <a:solidFill>
                <a:srgbClr val="000000"/>
              </a:solidFill>
              <a:latin typeface="Lato"/>
              <a:ea typeface="Lato"/>
              <a:cs typeface="Lato"/>
              <a:sym typeface="Lato"/>
            </a:endParaRPr>
          </a:p>
        </p:txBody>
      </p:sp>
      <p:sp>
        <p:nvSpPr>
          <p:cNvPr id="309" name="Google Shape;309;p15"/>
          <p:cNvSpPr txBox="1"/>
          <p:nvPr/>
        </p:nvSpPr>
        <p:spPr>
          <a:xfrm>
            <a:off x="760950" y="10426300"/>
            <a:ext cx="22862100" cy="12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i="0" u="none" strike="noStrike" cap="none" dirty="0">
                <a:solidFill>
                  <a:srgbClr val="FF0000"/>
                </a:solidFill>
                <a:latin typeface="Lato"/>
                <a:ea typeface="Lato"/>
                <a:cs typeface="Lato"/>
                <a:sym typeface="Lato"/>
              </a:rPr>
              <a:t>Mi </a:t>
            </a:r>
            <a:r>
              <a:rPr lang="en-US" sz="2900" i="0" u="none" strike="noStrike" cap="none" dirty="0" err="1">
                <a:solidFill>
                  <a:srgbClr val="FF0000"/>
                </a:solidFill>
                <a:latin typeface="Lato"/>
                <a:ea typeface="Lato"/>
                <a:cs typeface="Lato"/>
                <a:sym typeface="Lato"/>
              </a:rPr>
              <a:t>conclusión</a:t>
            </a:r>
            <a:r>
              <a:rPr lang="en-US" sz="2900" i="0" u="none" strike="noStrike" cap="none" dirty="0">
                <a:solidFill>
                  <a:srgbClr val="FF0000"/>
                </a:solidFill>
                <a:latin typeface="Lato"/>
                <a:ea typeface="Lato"/>
                <a:cs typeface="Lato"/>
                <a:sym typeface="Lato"/>
              </a:rPr>
              <a:t>:</a:t>
            </a:r>
            <a:endParaRPr sz="2900" i="0" u="none" strike="noStrike" cap="none" dirty="0">
              <a:solidFill>
                <a:srgbClr val="FF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dirty="0">
                <a:solidFill>
                  <a:srgbClr val="FF0000"/>
                </a:solidFill>
                <a:latin typeface="Lato"/>
                <a:ea typeface="Lato"/>
                <a:cs typeface="Lato"/>
                <a:sym typeface="Lato"/>
              </a:rPr>
              <a:t>¿</a:t>
            </a:r>
            <a:r>
              <a:rPr lang="en-US" sz="3800" b="1" i="0" u="none" strike="noStrike" cap="none" dirty="0" err="1">
                <a:solidFill>
                  <a:srgbClr val="FF0000"/>
                </a:solidFill>
                <a:latin typeface="Lato"/>
                <a:ea typeface="Lato"/>
                <a:cs typeface="Lato"/>
                <a:sym typeface="Lato"/>
              </a:rPr>
              <a:t>Tendencia</a:t>
            </a:r>
            <a:r>
              <a:rPr lang="en-US" sz="3800" b="1" i="0" u="none" strike="noStrike" cap="none" dirty="0">
                <a:solidFill>
                  <a:srgbClr val="FF0000"/>
                </a:solidFill>
                <a:latin typeface="Lato"/>
                <a:ea typeface="Lato"/>
                <a:cs typeface="Lato"/>
                <a:sym typeface="Lato"/>
              </a:rPr>
              <a:t> o Nueva </a:t>
            </a:r>
            <a:r>
              <a:rPr lang="en-US" sz="3800" b="1" i="0" u="none" strike="noStrike" cap="none" dirty="0" err="1">
                <a:solidFill>
                  <a:srgbClr val="FF0000"/>
                </a:solidFill>
                <a:latin typeface="Lato"/>
                <a:ea typeface="Lato"/>
                <a:cs typeface="Lato"/>
                <a:sym typeface="Lato"/>
              </a:rPr>
              <a:t>Realidad</a:t>
            </a:r>
            <a:r>
              <a:rPr lang="en-US" sz="3800" b="1" i="0" u="none" strike="noStrike" cap="none" dirty="0">
                <a:solidFill>
                  <a:srgbClr val="FF0000"/>
                </a:solidFill>
                <a:latin typeface="Lato"/>
                <a:ea typeface="Lato"/>
                <a:cs typeface="Lato"/>
                <a:sym typeface="Lato"/>
              </a:rPr>
              <a:t>? ¡</a:t>
            </a:r>
            <a:r>
              <a:rPr lang="en-US" sz="3800" b="1" i="0" u="none" strike="noStrike" cap="none" dirty="0" err="1">
                <a:solidFill>
                  <a:srgbClr val="FF0000"/>
                </a:solidFill>
                <a:latin typeface="Lato"/>
                <a:ea typeface="Lato"/>
                <a:cs typeface="Lato"/>
                <a:sym typeface="Lato"/>
              </a:rPr>
              <a:t>Depende</a:t>
            </a:r>
            <a:r>
              <a:rPr lang="en-US" sz="3800" b="1" i="0" u="none" strike="noStrike" cap="none" dirty="0">
                <a:solidFill>
                  <a:srgbClr val="FF0000"/>
                </a:solidFill>
                <a:latin typeface="Lato"/>
                <a:ea typeface="Lato"/>
                <a:cs typeface="Lato"/>
                <a:sym typeface="Lato"/>
              </a:rPr>
              <a:t> de </a:t>
            </a:r>
            <a:r>
              <a:rPr lang="en-US" sz="3800" b="1" i="0" u="none" strike="noStrike" cap="none" dirty="0" err="1">
                <a:solidFill>
                  <a:srgbClr val="FF0000"/>
                </a:solidFill>
                <a:latin typeface="Lato"/>
                <a:ea typeface="Lato"/>
                <a:cs typeface="Lato"/>
                <a:sym typeface="Lato"/>
              </a:rPr>
              <a:t>líderes</a:t>
            </a:r>
            <a:r>
              <a:rPr lang="en-US" sz="3800" b="1" i="0" u="none" strike="noStrike" cap="none" dirty="0">
                <a:solidFill>
                  <a:srgbClr val="FF0000"/>
                </a:solidFill>
                <a:latin typeface="Lato"/>
                <a:ea typeface="Lato"/>
                <a:cs typeface="Lato"/>
                <a:sym typeface="Lato"/>
              </a:rPr>
              <a:t> </a:t>
            </a:r>
            <a:r>
              <a:rPr lang="en-US" sz="3800" b="1" i="0" u="none" strike="noStrike" cap="none" dirty="0" err="1">
                <a:solidFill>
                  <a:srgbClr val="FF0000"/>
                </a:solidFill>
                <a:latin typeface="Lato"/>
                <a:ea typeface="Lato"/>
                <a:cs typeface="Lato"/>
                <a:sym typeface="Lato"/>
              </a:rPr>
              <a:t>efectivos</a:t>
            </a:r>
            <a:r>
              <a:rPr lang="en-US" sz="3800" b="1" i="0" u="none" strike="noStrike" cap="none" dirty="0">
                <a:solidFill>
                  <a:srgbClr val="FF0000"/>
                </a:solidFill>
                <a:latin typeface="Lato"/>
                <a:ea typeface="Lato"/>
                <a:cs typeface="Lato"/>
                <a:sym typeface="Lato"/>
              </a:rPr>
              <a:t>!</a:t>
            </a:r>
            <a:endParaRPr sz="3800" b="1" i="0" u="none" strike="noStrike" cap="none" dirty="0">
              <a:solidFill>
                <a:srgbClr val="FF0000"/>
              </a:solidFill>
              <a:latin typeface="Lato"/>
              <a:ea typeface="Lato"/>
              <a:cs typeface="Lato"/>
              <a:sym typeface="Lato"/>
            </a:endParaRPr>
          </a:p>
        </p:txBody>
      </p:sp>
      <p:pic>
        <p:nvPicPr>
          <p:cNvPr id="310" name="Google Shape;310;p15"/>
          <p:cNvPicPr preferRelativeResize="0"/>
          <p:nvPr/>
        </p:nvPicPr>
        <p:blipFill rotWithShape="1">
          <a:blip r:embed="rId7">
            <a:alphaModFix amt="25000"/>
          </a:blip>
          <a:srcRect l="18770" t="58866"/>
          <a:stretch/>
        </p:blipFill>
        <p:spPr>
          <a:xfrm>
            <a:off x="533925" y="7107525"/>
            <a:ext cx="12917000" cy="3069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p16"/>
          <p:cNvSpPr txBox="1"/>
          <p:nvPr/>
        </p:nvSpPr>
        <p:spPr>
          <a:xfrm>
            <a:off x="13402950" y="4306000"/>
            <a:ext cx="8854200" cy="64233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70C0"/>
              </a:buClr>
              <a:buSzPts val="4800"/>
              <a:buFont typeface="Arial"/>
              <a:buNone/>
            </a:pPr>
            <a:r>
              <a:rPr lang="en-US" sz="4800" b="1" i="0" u="none" strike="noStrike" cap="none" dirty="0" err="1">
                <a:solidFill>
                  <a:srgbClr val="0070C0"/>
                </a:solidFill>
                <a:latin typeface="Lato"/>
                <a:ea typeface="Lato"/>
                <a:cs typeface="Lato"/>
                <a:sym typeface="Lato"/>
              </a:rPr>
              <a:t>Descarga</a:t>
            </a:r>
            <a:r>
              <a:rPr lang="en-US" sz="4800" b="1" i="0" u="none" strike="noStrike" cap="none" dirty="0">
                <a:solidFill>
                  <a:srgbClr val="0070C0"/>
                </a:solidFill>
                <a:latin typeface="Lato"/>
                <a:ea typeface="Lato"/>
                <a:cs typeface="Lato"/>
                <a:sym typeface="Lato"/>
              </a:rPr>
              <a:t> </a:t>
            </a:r>
            <a:r>
              <a:rPr lang="en-US" sz="4800" b="1" i="0" u="none" strike="noStrike" cap="none" dirty="0" err="1">
                <a:solidFill>
                  <a:srgbClr val="0070C0"/>
                </a:solidFill>
                <a:latin typeface="Lato"/>
                <a:ea typeface="Lato"/>
                <a:cs typeface="Lato"/>
                <a:sym typeface="Lato"/>
              </a:rPr>
              <a:t>en</a:t>
            </a:r>
            <a:r>
              <a:rPr lang="en-US" sz="4800" b="1" i="0" u="none" strike="noStrike" cap="none" dirty="0">
                <a:solidFill>
                  <a:srgbClr val="0070C0"/>
                </a:solidFill>
                <a:latin typeface="Lato"/>
                <a:ea typeface="Lato"/>
                <a:cs typeface="Lato"/>
                <a:sym typeface="Lato"/>
              </a:rPr>
              <a:t>: </a:t>
            </a: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r>
              <a:rPr lang="en-US" sz="4800" b="1" i="0" u="sng" strike="noStrike" cap="none" dirty="0">
                <a:solidFill>
                  <a:schemeClr val="hlink"/>
                </a:solidFill>
                <a:latin typeface="Lato"/>
                <a:ea typeface="Lato"/>
                <a:cs typeface="Lato"/>
                <a:sym typeface="Lato"/>
                <a:hlinkClick r:id="rId3"/>
              </a:rPr>
              <a:t>cens.cl/telemedicinaguia </a:t>
            </a: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r>
              <a:rPr lang="en-US" sz="4800" b="1" i="0" u="none" strike="noStrike" cap="none" dirty="0" err="1">
                <a:solidFill>
                  <a:srgbClr val="0070C0"/>
                </a:solidFill>
                <a:latin typeface="Lato"/>
                <a:ea typeface="Lato"/>
                <a:cs typeface="Lato"/>
                <a:sym typeface="Lato"/>
              </a:rPr>
              <a:t>Síguenos</a:t>
            </a:r>
            <a:r>
              <a:rPr lang="en-US" sz="4800" b="1" i="0" u="none" strike="noStrike" cap="none" dirty="0">
                <a:solidFill>
                  <a:srgbClr val="0070C0"/>
                </a:solidFill>
                <a:latin typeface="Lato"/>
                <a:ea typeface="Lato"/>
                <a:cs typeface="Lato"/>
                <a:sym typeface="Lato"/>
              </a:rPr>
              <a:t> y </a:t>
            </a:r>
            <a:r>
              <a:rPr lang="en-US" sz="4800" b="1" i="0" u="none" strike="noStrike" cap="none" dirty="0" err="1">
                <a:solidFill>
                  <a:srgbClr val="0070C0"/>
                </a:solidFill>
                <a:latin typeface="Lato"/>
                <a:ea typeface="Lato"/>
                <a:cs typeface="Lato"/>
                <a:sym typeface="Lato"/>
              </a:rPr>
              <a:t>comenta</a:t>
            </a:r>
            <a:r>
              <a:rPr lang="en-US" sz="4800" b="1" i="0" u="none" strike="noStrike" cap="none" dirty="0">
                <a:solidFill>
                  <a:srgbClr val="0070C0"/>
                </a:solidFill>
                <a:latin typeface="Lato"/>
                <a:ea typeface="Lato"/>
                <a:cs typeface="Lato"/>
                <a:sym typeface="Lato"/>
              </a:rPr>
              <a:t> </a:t>
            </a:r>
            <a:r>
              <a:rPr lang="en-US" sz="4800" b="1" i="0" u="none" strike="noStrike" cap="none" dirty="0" err="1">
                <a:solidFill>
                  <a:srgbClr val="0070C0"/>
                </a:solidFill>
                <a:latin typeface="Lato"/>
                <a:ea typeface="Lato"/>
                <a:cs typeface="Lato"/>
                <a:sym typeface="Lato"/>
              </a:rPr>
              <a:t>en</a:t>
            </a:r>
            <a:r>
              <a:rPr lang="en-US" sz="4800" b="1" i="0" u="none" strike="noStrike" cap="none" dirty="0">
                <a:solidFill>
                  <a:srgbClr val="0070C0"/>
                </a:solidFill>
                <a:latin typeface="Lato"/>
                <a:ea typeface="Lato"/>
                <a:cs typeface="Lato"/>
                <a:sym typeface="Lato"/>
              </a:rPr>
              <a:t> </a:t>
            </a: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r>
              <a:rPr lang="en-US" sz="4800" b="1" i="0" u="none" strike="noStrike" cap="none" dirty="0">
                <a:solidFill>
                  <a:srgbClr val="0070C0"/>
                </a:solidFill>
                <a:latin typeface="Lato"/>
                <a:ea typeface="Lato"/>
                <a:cs typeface="Lato"/>
                <a:sym typeface="Lato"/>
              </a:rPr>
              <a:t>Redes </a:t>
            </a:r>
            <a:r>
              <a:rPr lang="en-US" sz="4800" b="1" i="0" u="none" strike="noStrike" cap="none" dirty="0" err="1">
                <a:solidFill>
                  <a:srgbClr val="0070C0"/>
                </a:solidFill>
                <a:latin typeface="Lato"/>
                <a:ea typeface="Lato"/>
                <a:cs typeface="Lato"/>
                <a:sym typeface="Lato"/>
              </a:rPr>
              <a:t>Sociales</a:t>
            </a:r>
            <a:r>
              <a:rPr lang="en-US" sz="4800" b="1" i="0" u="none" strike="noStrike" cap="none" dirty="0">
                <a:solidFill>
                  <a:srgbClr val="0070C0"/>
                </a:solidFill>
                <a:latin typeface="Lato"/>
                <a:ea typeface="Lato"/>
                <a:cs typeface="Lato"/>
                <a:sym typeface="Lato"/>
              </a:rPr>
              <a:t> </a:t>
            </a: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r>
              <a:rPr lang="en-US" sz="4800" b="1" i="0" u="none" strike="noStrike" cap="none" dirty="0">
                <a:solidFill>
                  <a:srgbClr val="0070C0"/>
                </a:solidFill>
                <a:latin typeface="Lato"/>
                <a:ea typeface="Lato"/>
                <a:cs typeface="Lato"/>
                <a:sym typeface="Lato"/>
              </a:rPr>
              <a:t>@</a:t>
            </a:r>
            <a:r>
              <a:rPr lang="en-US" sz="4800" b="1" i="0" u="none" strike="noStrike" cap="none" dirty="0" err="1">
                <a:solidFill>
                  <a:srgbClr val="0070C0"/>
                </a:solidFill>
                <a:latin typeface="Lato"/>
                <a:ea typeface="Lato"/>
                <a:cs typeface="Lato"/>
                <a:sym typeface="Lato"/>
              </a:rPr>
              <a:t>CENSChile</a:t>
            </a:r>
            <a:endParaRPr sz="4800" b="1" i="0" u="none" strike="noStrike" cap="none" dirty="0">
              <a:solidFill>
                <a:srgbClr val="0070C0"/>
              </a:solidFill>
              <a:latin typeface="Lato"/>
              <a:ea typeface="Lato"/>
              <a:cs typeface="Lato"/>
              <a:sym typeface="Lato"/>
            </a:endParaRPr>
          </a:p>
          <a:p>
            <a:pPr marL="0" marR="0" lvl="0" indent="0" algn="ctr" rtl="0">
              <a:lnSpc>
                <a:spcPct val="100000"/>
              </a:lnSpc>
              <a:spcBef>
                <a:spcPts val="0"/>
              </a:spcBef>
              <a:spcAft>
                <a:spcPts val="0"/>
              </a:spcAft>
              <a:buClr>
                <a:srgbClr val="0070C0"/>
              </a:buClr>
              <a:buSzPts val="4800"/>
              <a:buFont typeface="Arial"/>
              <a:buNone/>
            </a:pPr>
            <a:r>
              <a:rPr lang="en-US" sz="4800" b="1" i="0" u="none" strike="noStrike" cap="none" dirty="0">
                <a:solidFill>
                  <a:srgbClr val="0070C0"/>
                </a:solidFill>
                <a:latin typeface="Lato"/>
                <a:ea typeface="Lato"/>
                <a:cs typeface="Lato"/>
                <a:sym typeface="Lato"/>
              </a:rPr>
              <a:t>#</a:t>
            </a:r>
            <a:r>
              <a:rPr lang="en-US" sz="4800" b="1" i="0" u="none" strike="noStrike" cap="none" dirty="0" err="1">
                <a:solidFill>
                  <a:srgbClr val="0070C0"/>
                </a:solidFill>
                <a:latin typeface="Lato"/>
                <a:ea typeface="Lato"/>
                <a:cs typeface="Lato"/>
                <a:sym typeface="Lato"/>
              </a:rPr>
              <a:t>MakeCENS</a:t>
            </a:r>
            <a:endParaRPr sz="4800" b="1" i="0" u="none" strike="noStrike" cap="none" dirty="0">
              <a:solidFill>
                <a:srgbClr val="0070C0"/>
              </a:solidFill>
              <a:latin typeface="Lato"/>
              <a:ea typeface="Lato"/>
              <a:cs typeface="Lato"/>
              <a:sym typeface="Lato"/>
            </a:endParaRPr>
          </a:p>
        </p:txBody>
      </p:sp>
      <p:pic>
        <p:nvPicPr>
          <p:cNvPr id="316" name="Google Shape;316;p16"/>
          <p:cNvPicPr preferRelativeResize="0"/>
          <p:nvPr/>
        </p:nvPicPr>
        <p:blipFill rotWithShape="1">
          <a:blip r:embed="rId4">
            <a:alphaModFix/>
          </a:blip>
          <a:srcRect/>
          <a:stretch/>
        </p:blipFill>
        <p:spPr>
          <a:xfrm>
            <a:off x="16742600" y="1462475"/>
            <a:ext cx="2143125" cy="2143125"/>
          </a:xfrm>
          <a:prstGeom prst="rect">
            <a:avLst/>
          </a:prstGeom>
          <a:noFill/>
          <a:ln>
            <a:noFill/>
          </a:ln>
        </p:spPr>
      </p:pic>
      <p:pic>
        <p:nvPicPr>
          <p:cNvPr id="317" name="Google Shape;317;p16"/>
          <p:cNvPicPr preferRelativeResize="0"/>
          <p:nvPr/>
        </p:nvPicPr>
        <p:blipFill rotWithShape="1">
          <a:blip r:embed="rId5">
            <a:alphaModFix/>
          </a:blip>
          <a:srcRect/>
          <a:stretch/>
        </p:blipFill>
        <p:spPr>
          <a:xfrm>
            <a:off x="18750425" y="8078075"/>
            <a:ext cx="1039226" cy="1039226"/>
          </a:xfrm>
          <a:prstGeom prst="rect">
            <a:avLst/>
          </a:prstGeom>
          <a:noFill/>
          <a:ln>
            <a:noFill/>
          </a:ln>
        </p:spPr>
      </p:pic>
      <p:pic>
        <p:nvPicPr>
          <p:cNvPr id="318" name="Google Shape;318;p16"/>
          <p:cNvPicPr preferRelativeResize="0"/>
          <p:nvPr/>
        </p:nvPicPr>
        <p:blipFill rotWithShape="1">
          <a:blip r:embed="rId6">
            <a:alphaModFix/>
          </a:blip>
          <a:srcRect/>
          <a:stretch/>
        </p:blipFill>
        <p:spPr>
          <a:xfrm>
            <a:off x="17549477" y="8269550"/>
            <a:ext cx="897200" cy="718470"/>
          </a:xfrm>
          <a:prstGeom prst="rect">
            <a:avLst/>
          </a:prstGeom>
          <a:noFill/>
          <a:ln>
            <a:noFill/>
          </a:ln>
        </p:spPr>
      </p:pic>
      <p:pic>
        <p:nvPicPr>
          <p:cNvPr id="319" name="Google Shape;319;p16"/>
          <p:cNvPicPr preferRelativeResize="0"/>
          <p:nvPr/>
        </p:nvPicPr>
        <p:blipFill rotWithShape="1">
          <a:blip r:embed="rId7">
            <a:alphaModFix/>
          </a:blip>
          <a:srcRect/>
          <a:stretch/>
        </p:blipFill>
        <p:spPr>
          <a:xfrm>
            <a:off x="16277777" y="8274675"/>
            <a:ext cx="713575" cy="713575"/>
          </a:xfrm>
          <a:prstGeom prst="rect">
            <a:avLst/>
          </a:prstGeom>
          <a:noFill/>
          <a:ln>
            <a:noFill/>
          </a:ln>
        </p:spPr>
      </p:pic>
      <p:pic>
        <p:nvPicPr>
          <p:cNvPr id="320" name="Google Shape;320;p16"/>
          <p:cNvPicPr preferRelativeResize="0"/>
          <p:nvPr/>
        </p:nvPicPr>
        <p:blipFill rotWithShape="1">
          <a:blip r:embed="rId8">
            <a:alphaModFix/>
          </a:blip>
          <a:srcRect/>
          <a:stretch/>
        </p:blipFill>
        <p:spPr>
          <a:xfrm>
            <a:off x="2512450" y="228600"/>
            <a:ext cx="9525007" cy="134701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8" descr="pasted-image.pdf"/>
          <p:cNvPicPr preferRelativeResize="0"/>
          <p:nvPr/>
        </p:nvPicPr>
        <p:blipFill rotWithShape="1">
          <a:blip r:embed="rId3">
            <a:alphaModFix/>
          </a:blip>
          <a:srcRect/>
          <a:stretch/>
        </p:blipFill>
        <p:spPr>
          <a:xfrm>
            <a:off x="0" y="12865100"/>
            <a:ext cx="24384000" cy="857250"/>
          </a:xfrm>
          <a:prstGeom prst="rect">
            <a:avLst/>
          </a:prstGeom>
          <a:noFill/>
          <a:ln>
            <a:noFill/>
          </a:ln>
        </p:spPr>
      </p:pic>
      <p:pic>
        <p:nvPicPr>
          <p:cNvPr id="186" name="Google Shape;186;p8" descr="pasted-image.pdf"/>
          <p:cNvPicPr preferRelativeResize="0"/>
          <p:nvPr/>
        </p:nvPicPr>
        <p:blipFill rotWithShape="1">
          <a:blip r:embed="rId4">
            <a:alphaModFix/>
          </a:blip>
          <a:srcRect/>
          <a:stretch/>
        </p:blipFill>
        <p:spPr>
          <a:xfrm>
            <a:off x="0" y="0"/>
            <a:ext cx="24384000" cy="2286000"/>
          </a:xfrm>
          <a:prstGeom prst="rect">
            <a:avLst/>
          </a:prstGeom>
          <a:noFill/>
          <a:ln>
            <a:noFill/>
          </a:ln>
        </p:spPr>
      </p:pic>
      <p:pic>
        <p:nvPicPr>
          <p:cNvPr id="187" name="Google Shape;187;p8" descr="pasted-image.pdf"/>
          <p:cNvPicPr preferRelativeResize="0"/>
          <p:nvPr/>
        </p:nvPicPr>
        <p:blipFill rotWithShape="1">
          <a:blip r:embed="rId5">
            <a:alphaModFix/>
          </a:blip>
          <a:srcRect/>
          <a:stretch/>
        </p:blipFill>
        <p:spPr>
          <a:xfrm>
            <a:off x="23277347" y="13061757"/>
            <a:ext cx="17399" cy="463936"/>
          </a:xfrm>
          <a:prstGeom prst="rect">
            <a:avLst/>
          </a:prstGeom>
          <a:noFill/>
          <a:ln>
            <a:noFill/>
          </a:ln>
        </p:spPr>
      </p:pic>
      <p:sp>
        <p:nvSpPr>
          <p:cNvPr id="188" name="Google Shape;188;p8"/>
          <p:cNvSpPr txBox="1">
            <a:spLocks noGrp="1"/>
          </p:cNvSpPr>
          <p:nvPr>
            <p:ph type="sldNum" idx="4294967295"/>
          </p:nvPr>
        </p:nvSpPr>
        <p:spPr>
          <a:xfrm>
            <a:off x="23377109" y="13061757"/>
            <a:ext cx="827400" cy="463800"/>
          </a:xfrm>
          <a:prstGeom prst="rect">
            <a:avLst/>
          </a:prstGeom>
          <a:noFill/>
          <a:ln>
            <a:noFill/>
          </a:ln>
        </p:spPr>
        <p:txBody>
          <a:bodyPr spcFirstLastPara="1" wrap="square" lIns="71425" tIns="71425" rIns="71425" bIns="71425" anchor="ctr" anchorCtr="0">
            <a:noAutofit/>
          </a:bodyPr>
          <a:lstStyle/>
          <a:p>
            <a:pPr marL="0" lvl="0" indent="0" algn="l" rtl="0">
              <a:lnSpc>
                <a:spcPct val="100000"/>
              </a:lnSpc>
              <a:spcBef>
                <a:spcPts val="0"/>
              </a:spcBef>
              <a:spcAft>
                <a:spcPts val="0"/>
              </a:spcAft>
              <a:buClr>
                <a:srgbClr val="FFFFFF"/>
              </a:buClr>
              <a:buSzPts val="2200"/>
              <a:buFont typeface="Arial"/>
              <a:buNone/>
            </a:pPr>
            <a:fld id="{00000000-1234-1234-1234-123412341234}" type="slidenum">
              <a:rPr lang="en-US" sz="2200">
                <a:solidFill>
                  <a:srgbClr val="FFFFFF"/>
                </a:solidFill>
                <a:latin typeface="Arial"/>
                <a:ea typeface="Arial"/>
                <a:cs typeface="Arial"/>
                <a:sym typeface="Arial"/>
              </a:rPr>
              <a:t>9</a:t>
            </a:fld>
            <a:endParaRPr/>
          </a:p>
        </p:txBody>
      </p:sp>
      <p:sp>
        <p:nvSpPr>
          <p:cNvPr id="189" name="Google Shape;189;p8"/>
          <p:cNvSpPr txBox="1"/>
          <p:nvPr/>
        </p:nvSpPr>
        <p:spPr>
          <a:xfrm>
            <a:off x="4394850" y="334935"/>
            <a:ext cx="19490400" cy="15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4800" b="0" i="0" u="none" strike="noStrike" cap="none">
                <a:solidFill>
                  <a:schemeClr val="lt1"/>
                </a:solidFill>
                <a:latin typeface="Arial"/>
                <a:ea typeface="Arial"/>
                <a:cs typeface="Arial"/>
                <a:sym typeface="Arial"/>
              </a:rPr>
              <a:t>Introducción: Telemedicina y las 4 ‘olas’ de impacto del COVID-19</a:t>
            </a:r>
            <a:endParaRPr sz="4800" b="1" i="0" u="none" strike="noStrike" cap="none">
              <a:solidFill>
                <a:schemeClr val="lt1"/>
              </a:solidFill>
              <a:latin typeface="Arial"/>
              <a:ea typeface="Arial"/>
              <a:cs typeface="Arial"/>
              <a:sym typeface="Arial"/>
            </a:endParaRPr>
          </a:p>
        </p:txBody>
      </p:sp>
      <p:sp>
        <p:nvSpPr>
          <p:cNvPr id="190" name="Google Shape;190;p8"/>
          <p:cNvSpPr/>
          <p:nvPr/>
        </p:nvSpPr>
        <p:spPr>
          <a:xfrm>
            <a:off x="533920" y="0"/>
            <a:ext cx="3240000" cy="2531100"/>
          </a:xfrm>
          <a:prstGeom prst="rect">
            <a:avLst/>
          </a:prstGeom>
          <a:solidFill>
            <a:schemeClr val="lt1"/>
          </a:solidFill>
          <a:ln>
            <a:noFill/>
          </a:ln>
          <a:effectLst>
            <a:outerShdw blurRad="228600" dist="38100" dir="5400000" sx="101000" sy="101000" algn="t" rotWithShape="0">
              <a:schemeClr val="dk1">
                <a:alpha val="40000"/>
              </a:scheme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pic>
        <p:nvPicPr>
          <p:cNvPr id="191" name="Google Shape;191;p8"/>
          <p:cNvPicPr preferRelativeResize="0"/>
          <p:nvPr/>
        </p:nvPicPr>
        <p:blipFill rotWithShape="1">
          <a:blip r:embed="rId6">
            <a:alphaModFix/>
          </a:blip>
          <a:srcRect/>
          <a:stretch/>
        </p:blipFill>
        <p:spPr>
          <a:xfrm>
            <a:off x="1155400" y="635603"/>
            <a:ext cx="1997040" cy="1260036"/>
          </a:xfrm>
          <a:prstGeom prst="rect">
            <a:avLst/>
          </a:prstGeom>
          <a:noFill/>
          <a:ln>
            <a:noFill/>
          </a:ln>
        </p:spPr>
      </p:pic>
      <p:sp>
        <p:nvSpPr>
          <p:cNvPr id="192" name="Google Shape;192;p8"/>
          <p:cNvSpPr txBox="1"/>
          <p:nvPr/>
        </p:nvSpPr>
        <p:spPr>
          <a:xfrm>
            <a:off x="20265425" y="12900225"/>
            <a:ext cx="28677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FFFFFF"/>
                </a:solidFill>
                <a:latin typeface="Lato"/>
                <a:ea typeface="Lato"/>
                <a:cs typeface="Lato"/>
                <a:sym typeface="Lato"/>
              </a:rPr>
              <a:t>#MakeCENS</a:t>
            </a:r>
            <a:endParaRPr sz="3600" b="0" i="0" u="none" strike="noStrike" cap="none">
              <a:solidFill>
                <a:srgbClr val="FFFFFF"/>
              </a:solidFill>
              <a:latin typeface="Lato"/>
              <a:ea typeface="Lato"/>
              <a:cs typeface="Lato"/>
              <a:sym typeface="Lato"/>
            </a:endParaRPr>
          </a:p>
        </p:txBody>
      </p:sp>
      <p:sp>
        <p:nvSpPr>
          <p:cNvPr id="193" name="Google Shape;193;p8"/>
          <p:cNvSpPr txBox="1"/>
          <p:nvPr/>
        </p:nvSpPr>
        <p:spPr>
          <a:xfrm>
            <a:off x="16543650" y="3239000"/>
            <a:ext cx="7290600" cy="874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662483"/>
                </a:solidFill>
                <a:latin typeface="Lato"/>
                <a:ea typeface="Lato"/>
                <a:cs typeface="Lato"/>
                <a:sym typeface="Lato"/>
              </a:rPr>
              <a:t>1ª Ola:</a:t>
            </a:r>
            <a:endParaRPr sz="3900" b="0" i="0" u="none" strike="noStrike" cap="none">
              <a:solidFill>
                <a:srgbClr val="662483"/>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662483"/>
                </a:solidFill>
                <a:latin typeface="Lato"/>
                <a:ea typeface="Lato"/>
                <a:cs typeface="Lato"/>
                <a:sym typeface="Lato"/>
              </a:rPr>
              <a:t>		</a:t>
            </a:r>
            <a:r>
              <a:rPr lang="en-US" sz="3900" b="1" i="0" u="none" strike="noStrike" cap="none">
                <a:solidFill>
                  <a:srgbClr val="662483"/>
                </a:solidFill>
                <a:latin typeface="Lato"/>
                <a:ea typeface="Lato"/>
                <a:cs typeface="Lato"/>
                <a:sym typeface="Lato"/>
              </a:rPr>
              <a:t>Sospecha</a:t>
            </a:r>
            <a:endParaRPr sz="3900" b="1" i="0" u="none" strike="noStrike" cap="none">
              <a:solidFill>
                <a:srgbClr val="662483"/>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662483"/>
                </a:solidFill>
                <a:latin typeface="Lato"/>
                <a:ea typeface="Lato"/>
                <a:cs typeface="Lato"/>
                <a:sym typeface="Lato"/>
              </a:rPr>
              <a:t>“Cola”:</a:t>
            </a:r>
            <a:endParaRPr sz="3900" b="0" i="0" u="none" strike="noStrike" cap="none">
              <a:solidFill>
                <a:srgbClr val="662483"/>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662483"/>
                </a:solidFill>
                <a:latin typeface="Lato"/>
                <a:ea typeface="Lato"/>
                <a:cs typeface="Lato"/>
                <a:sym typeface="Lato"/>
              </a:rPr>
              <a:t>		</a:t>
            </a:r>
            <a:r>
              <a:rPr lang="en-US" sz="3900" b="1" i="0" u="none" strike="noStrike" cap="none">
                <a:solidFill>
                  <a:srgbClr val="662483"/>
                </a:solidFill>
                <a:latin typeface="Lato"/>
                <a:ea typeface="Lato"/>
                <a:cs typeface="Lato"/>
                <a:sym typeface="Lato"/>
              </a:rPr>
              <a:t>Seguimiento</a:t>
            </a:r>
            <a:r>
              <a:rPr lang="en-US" sz="3900" b="0" i="0" u="none" strike="noStrike" cap="none">
                <a:solidFill>
                  <a:srgbClr val="662483"/>
                </a:solidFill>
                <a:latin typeface="Lato"/>
                <a:ea typeface="Lato"/>
                <a:cs typeface="Lato"/>
                <a:sym typeface="Lato"/>
              </a:rPr>
              <a:t>	</a:t>
            </a:r>
            <a:r>
              <a:rPr lang="en-US" sz="3900" b="0" i="0" u="none" strike="noStrike" cap="none">
                <a:solidFill>
                  <a:srgbClr val="000000"/>
                </a:solidFill>
                <a:latin typeface="Lato"/>
                <a:ea typeface="Lato"/>
                <a:cs typeface="Lato"/>
                <a:sym typeface="Lato"/>
              </a:rPr>
              <a:t>	</a:t>
            </a:r>
            <a:endParaRPr sz="3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2FAC66"/>
                </a:solidFill>
                <a:latin typeface="Lato"/>
                <a:ea typeface="Lato"/>
                <a:cs typeface="Lato"/>
                <a:sym typeface="Lato"/>
              </a:rPr>
              <a:t>2ª Ola:</a:t>
            </a:r>
            <a:endParaRPr sz="3900" b="0" i="0" u="none" strike="noStrike" cap="none">
              <a:solidFill>
                <a:srgbClr val="2FAC66"/>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2FAC66"/>
                </a:solidFill>
                <a:latin typeface="Lato"/>
                <a:ea typeface="Lato"/>
                <a:cs typeface="Lato"/>
                <a:sym typeface="Lato"/>
              </a:rPr>
              <a:t>		</a:t>
            </a:r>
            <a:r>
              <a:rPr lang="en-US" sz="3900" b="1" i="0" u="none" strike="noStrike" cap="none">
                <a:solidFill>
                  <a:srgbClr val="2FAC66"/>
                </a:solidFill>
                <a:latin typeface="Lato"/>
                <a:ea typeface="Lato"/>
                <a:cs typeface="Lato"/>
                <a:sym typeface="Lato"/>
              </a:rPr>
              <a:t>Manejo pre-hospitalario</a:t>
            </a:r>
            <a:endParaRPr sz="3900" b="1" i="0" u="none" strike="noStrike" cap="none">
              <a:solidFill>
                <a:srgbClr val="2FAC66"/>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2FAC66"/>
                </a:solidFill>
                <a:latin typeface="Lato"/>
                <a:ea typeface="Lato"/>
                <a:cs typeface="Lato"/>
                <a:sym typeface="Lato"/>
              </a:rPr>
              <a:t>		Derivación oportuna</a:t>
            </a:r>
            <a:endParaRPr sz="3900" b="1" i="0" u="none" strike="noStrike" cap="none">
              <a:solidFill>
                <a:srgbClr val="2FAC66"/>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2D2E83"/>
                </a:solidFill>
                <a:latin typeface="Lato"/>
                <a:ea typeface="Lato"/>
                <a:cs typeface="Lato"/>
                <a:sym typeface="Lato"/>
              </a:rPr>
              <a:t>3ª Ola:</a:t>
            </a:r>
            <a:endParaRPr sz="3900" b="0" i="0" u="none" strike="noStrike" cap="none">
              <a:solidFill>
                <a:srgbClr val="2D2E83"/>
              </a:solidFill>
              <a:latin typeface="Lato"/>
              <a:ea typeface="Lato"/>
              <a:cs typeface="Lato"/>
              <a:sym typeface="Lato"/>
            </a:endParaRPr>
          </a:p>
          <a:p>
            <a:pPr marL="91440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2D2E83"/>
                </a:solidFill>
                <a:latin typeface="Lato"/>
                <a:ea typeface="Lato"/>
                <a:cs typeface="Lato"/>
                <a:sym typeface="Lato"/>
              </a:rPr>
              <a:t>Continuidad de cuidados en enfermedades crónicas</a:t>
            </a:r>
            <a:endParaRPr sz="3900" b="1" i="0" u="none" strike="noStrike" cap="none">
              <a:solidFill>
                <a:srgbClr val="2D2E83"/>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rgbClr val="2D2E83"/>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rgbClr val="BE1622"/>
                </a:solidFill>
                <a:latin typeface="Lato"/>
                <a:ea typeface="Lato"/>
                <a:cs typeface="Lato"/>
                <a:sym typeface="Lato"/>
              </a:rPr>
              <a:t>4ª Ola:</a:t>
            </a:r>
            <a:endParaRPr sz="3900" b="0" i="0" u="none" strike="noStrike" cap="none">
              <a:solidFill>
                <a:srgbClr val="BE1622"/>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BE1622"/>
                </a:solidFill>
                <a:latin typeface="Lato"/>
                <a:ea typeface="Lato"/>
                <a:cs typeface="Lato"/>
                <a:sym typeface="Lato"/>
              </a:rPr>
              <a:t>		Salud Mental</a:t>
            </a:r>
            <a:endParaRPr sz="3900" b="1" i="0" u="none" strike="noStrike" cap="none">
              <a:solidFill>
                <a:srgbClr val="BE1622"/>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a:solidFill>
                <a:srgbClr val="000000"/>
              </a:solidFill>
              <a:latin typeface="Lato"/>
              <a:ea typeface="Lato"/>
              <a:cs typeface="Lato"/>
              <a:sym typeface="Lato"/>
            </a:endParaRPr>
          </a:p>
        </p:txBody>
      </p:sp>
      <p:sp>
        <p:nvSpPr>
          <p:cNvPr id="194" name="Google Shape;194;p8"/>
          <p:cNvSpPr txBox="1"/>
          <p:nvPr/>
        </p:nvSpPr>
        <p:spPr>
          <a:xfrm>
            <a:off x="95600" y="12837500"/>
            <a:ext cx="20025600" cy="12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rial"/>
                <a:ea typeface="Arial"/>
                <a:cs typeface="Arial"/>
                <a:sym typeface="Arial"/>
              </a:rPr>
              <a:t>Adaptado de @VectorSting: </a:t>
            </a:r>
            <a:endParaRPr sz="2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FFFFFF"/>
                </a:solidFill>
                <a:latin typeface="Lato"/>
                <a:ea typeface="Lato"/>
                <a:cs typeface="Lato"/>
                <a:sym typeface="Lato"/>
                <a:hlinkClick r:id="rId7"/>
              </a:rPr>
              <a:t>https://twitter.com/VectorSting/status/1244671755781898241?s=20</a:t>
            </a:r>
            <a:endParaRPr sz="2400" b="0" i="0" u="none" strike="noStrike" cap="none">
              <a:solidFill>
                <a:srgbClr val="FFFFFF"/>
              </a:solidFill>
              <a:latin typeface="Lato"/>
              <a:ea typeface="Lato"/>
              <a:cs typeface="Lato"/>
              <a:sym typeface="Lato"/>
            </a:endParaRPr>
          </a:p>
        </p:txBody>
      </p:sp>
      <p:pic>
        <p:nvPicPr>
          <p:cNvPr id="195" name="Google Shape;195;p8"/>
          <p:cNvPicPr preferRelativeResize="0"/>
          <p:nvPr/>
        </p:nvPicPr>
        <p:blipFill rotWithShape="1">
          <a:blip r:embed="rId8">
            <a:alphaModFix/>
          </a:blip>
          <a:srcRect/>
          <a:stretch/>
        </p:blipFill>
        <p:spPr>
          <a:xfrm>
            <a:off x="118963" y="3117475"/>
            <a:ext cx="15496874" cy="9313800"/>
          </a:xfrm>
          <a:prstGeom prst="rect">
            <a:avLst/>
          </a:prstGeom>
          <a:noFill/>
          <a:ln>
            <a:noFill/>
          </a:ln>
        </p:spPr>
      </p:pic>
      <p:sp>
        <p:nvSpPr>
          <p:cNvPr id="2" name="CuadroTexto 1">
            <a:extLst>
              <a:ext uri="{FF2B5EF4-FFF2-40B4-BE49-F238E27FC236}">
                <a16:creationId xmlns:a16="http://schemas.microsoft.com/office/drawing/2014/main" id="{7A303BBE-E67C-440B-8187-8D23F5FB344E}"/>
              </a:ext>
            </a:extLst>
          </p:cNvPr>
          <p:cNvSpPr txBox="1"/>
          <p:nvPr/>
        </p:nvSpPr>
        <p:spPr>
          <a:xfrm>
            <a:off x="16543650" y="2531100"/>
            <a:ext cx="6589475" cy="584775"/>
          </a:xfrm>
          <a:prstGeom prst="rect">
            <a:avLst/>
          </a:prstGeom>
          <a:noFill/>
        </p:spPr>
        <p:txBody>
          <a:bodyPr wrap="square" rtlCol="0">
            <a:spAutoFit/>
          </a:bodyPr>
          <a:lstStyle/>
          <a:p>
            <a:r>
              <a:rPr lang="es-CL" sz="3200" dirty="0">
                <a:latin typeface="Lato" panose="020B0604020202020204" charset="0"/>
              </a:rPr>
              <a:t>Oportunidades para Telemedicina:</a:t>
            </a:r>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731</Words>
  <Application>Microsoft Office PowerPoint</Application>
  <PresentationFormat>Personalizado</PresentationFormat>
  <Paragraphs>112</Paragraphs>
  <Slides>12</Slides>
  <Notes>12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Helvetica Neue</vt:lpstr>
      <vt:lpstr>Calibri</vt:lpstr>
      <vt:lpstr>Arial</vt:lpstr>
      <vt:lpstr>Lato</vt:lpstr>
      <vt:lpstr>White</vt:lpstr>
      <vt:lpstr>Telemedicina en Tiempos de COVID-19  ¿Tendencia o Nueva Realidad?   Dr. Camilo Erazo CEO  Centro Nacional en Sistemas de Información en Salud  3 de junio 2020  cens.cl/telemedicinaguia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Telemedicina en Tiempos de COVID-19  ¿Tendencia o Nueva Realidad?   Dr. Camilo Erazo CEO  Centro Nacional en Sistemas de Información en Salud  3 de junio 2020  cens.cl/telemedicinaguia</dc:title>
  <dc:creator>VIVIANA PAREDES</dc:creator>
  <cp:lastModifiedBy>VIVIANA PAREDES</cp:lastModifiedBy>
  <cp:revision>4</cp:revision>
  <dcterms:modified xsi:type="dcterms:W3CDTF">2020-06-04T00:15:22Z</dcterms:modified>
</cp:coreProperties>
</file>