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9" r:id="rId2"/>
    <p:sldId id="256" r:id="rId3"/>
    <p:sldId id="1650" r:id="rId4"/>
    <p:sldId id="1649" r:id="rId5"/>
    <p:sldId id="1648" r:id="rId6"/>
    <p:sldId id="1647" r:id="rId7"/>
    <p:sldId id="1645" r:id="rId8"/>
    <p:sldId id="1646" r:id="rId9"/>
    <p:sldId id="1640" r:id="rId10"/>
    <p:sldId id="1641" r:id="rId11"/>
    <p:sldId id="1642" r:id="rId12"/>
    <p:sldId id="1643" r:id="rId13"/>
    <p:sldId id="1644" r:id="rId14"/>
    <p:sldId id="1621" r:id="rId15"/>
    <p:sldId id="1622" r:id="rId16"/>
    <p:sldId id="1623" r:id="rId17"/>
    <p:sldId id="1624" r:id="rId18"/>
    <p:sldId id="1625" r:id="rId19"/>
    <p:sldId id="1626" r:id="rId20"/>
    <p:sldId id="1627" r:id="rId21"/>
    <p:sldId id="1628" r:id="rId22"/>
    <p:sldId id="1629" r:id="rId23"/>
    <p:sldId id="1630" r:id="rId24"/>
    <p:sldId id="1631" r:id="rId25"/>
    <p:sldId id="1632" r:id="rId26"/>
    <p:sldId id="1633" r:id="rId2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carloszunigasanmartin\Dropbox\RESEARCH%20ICloud\TRABAJOS%20DE%20INVESTIGACIO&#769;N\PUBLICACION%20TELENEFROLOGIA%20REGION%20BIO%20BIO\Table%20and%20graph%20Changes%20in%20waiting%20days%20Telenephrology%20in%20PHC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bencisterna\Desktop\Trabajo%2002%20marco\Tablas%20C&#233;lula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znasabando\Desktop\tiempos%20de%20respuesta%20celula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arloszunigasanmartin\Dropbox\RESEARCH%20ICloud\TELE%20MEDICINA\TELEMEDICINA%20EN%20COVID\TABLA%20DE%20TELECONSULTAS%20EN%20COVI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arloszunigasanmartin\Dropbox\RESEARCH%20ICloud\TELE%20MEDICINA\TELEMEDICINA%20EN%20COVID\TABLA%20DE%20TELECONSULTAS%20EN%20COVID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arloszunigasanmartin\Dropbox\RESEARCH%20ICloud\TELE%20MEDICINA\TELEMEDICINA%20EN%20COVID\TABLA%20DE%20TELECONSULTAS%20EN%20COVI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883205974355587E-2"/>
          <c:y val="2.7387065903393255E-2"/>
          <c:w val="0.90020552916687702"/>
          <c:h val="0.83166245234368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Hosp 1 *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gradFill>
                <a:gsLst>
                  <a:gs pos="0">
                    <a:schemeClr val="bg1">
                      <a:lumMod val="6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c:spPr>
          <c:invertIfNegative val="0"/>
          <c:dLbls>
            <c:dLbl>
              <c:idx val="0"/>
              <c:layout>
                <c:manualLayout>
                  <c:x val="-7.7027023748583792E-3"/>
                  <c:y val="-4.26804494007869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8C-B349-9EC9-9251889EB728}"/>
                </c:ext>
              </c:extLst>
            </c:dLbl>
            <c:dLbl>
              <c:idx val="1"/>
              <c:layout>
                <c:manualLayout>
                  <c:x val="-7.7027023748583792E-3"/>
                  <c:y val="1.8331113435496295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/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639761794434485E-2"/>
                      <c:h val="4.08109244637141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68C-B349-9EC9-9251889EB728}"/>
                </c:ext>
              </c:extLst>
            </c:dLbl>
            <c:dLbl>
              <c:idx val="2"/>
              <c:layout>
                <c:manualLayout>
                  <c:x val="-7.70270237485837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8C-B349-9EC9-9251889EB7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Hoja1!$A$5:$A$11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cat>
          <c:val>
            <c:numRef>
              <c:f>Hoja1!$B$5:$B$11</c:f>
              <c:numCache>
                <c:formatCode>General</c:formatCode>
                <c:ptCount val="7"/>
                <c:pt idx="0">
                  <c:v>257</c:v>
                </c:pt>
                <c:pt idx="1">
                  <c:v>168</c:v>
                </c:pt>
                <c:pt idx="2">
                  <c:v>137</c:v>
                </c:pt>
                <c:pt idx="3">
                  <c:v>81</c:v>
                </c:pt>
                <c:pt idx="4">
                  <c:v>63</c:v>
                </c:pt>
                <c:pt idx="5">
                  <c:v>37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8C-B349-9EC9-9251889EB728}"/>
            </c:ext>
          </c:extLst>
        </c:ser>
        <c:ser>
          <c:idx val="1"/>
          <c:order val="1"/>
          <c:tx>
            <c:strRef>
              <c:f>Hoja1!$C$4</c:f>
              <c:strCache>
                <c:ptCount val="1"/>
                <c:pt idx="0">
                  <c:v>Hosp 2 **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0250795398645232E-4"/>
                  <c:y val="-4.19699896003566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8C-B349-9EC9-9251889EB7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Hoja1!$A$5:$A$11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cat>
          <c:val>
            <c:numRef>
              <c:f>Hoja1!$C$5:$C$11</c:f>
              <c:numCache>
                <c:formatCode>General</c:formatCode>
                <c:ptCount val="7"/>
                <c:pt idx="0">
                  <c:v>321</c:v>
                </c:pt>
                <c:pt idx="1">
                  <c:v>222</c:v>
                </c:pt>
                <c:pt idx="2">
                  <c:v>189</c:v>
                </c:pt>
                <c:pt idx="3">
                  <c:v>149</c:v>
                </c:pt>
                <c:pt idx="4">
                  <c:v>101</c:v>
                </c:pt>
                <c:pt idx="5">
                  <c:v>69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8C-B349-9EC9-9251889EB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250944"/>
        <c:axId val="205252480"/>
      </c:barChart>
      <c:catAx>
        <c:axId val="205250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s-ES_tradnl" sz="1400" dirty="0"/>
                  <a:t>T I M E  (MONTHS)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CL"/>
          </a:p>
        </c:txPr>
        <c:crossAx val="205252480"/>
        <c:crosses val="autoZero"/>
        <c:auto val="1"/>
        <c:lblAlgn val="ctr"/>
        <c:lblOffset val="100"/>
        <c:noMultiLvlLbl val="0"/>
      </c:catAx>
      <c:valAx>
        <c:axId val="2052524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s-ES_tradnl" sz="1400" dirty="0"/>
                  <a:t>W</a:t>
                </a:r>
                <a:r>
                  <a:rPr lang="es-ES_tradnl" sz="1400" baseline="0" dirty="0"/>
                  <a:t> A I T I N G    D A Y S</a:t>
                </a:r>
                <a:endParaRPr lang="es-ES_tradnl" sz="1400" dirty="0"/>
              </a:p>
            </c:rich>
          </c:tx>
          <c:layout>
            <c:manualLayout>
              <c:xMode val="edge"/>
              <c:yMode val="edge"/>
              <c:x val="0"/>
              <c:y val="0.309971974715231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CL"/>
          </a:p>
        </c:txPr>
        <c:crossAx val="205250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734657341619084"/>
          <c:y val="0.16939794223665611"/>
          <c:w val="0.20279820375406665"/>
          <c:h val="0.12120634369379255"/>
        </c:manualLayout>
      </c:layout>
      <c:overlay val="0"/>
      <c:txPr>
        <a:bodyPr/>
        <a:lstStyle/>
        <a:p>
          <a:pPr>
            <a:defRPr sz="1600" b="1"/>
          </a:pPr>
          <a:endParaRPr lang="es-C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/>
              <a:t> TELECONSULTAS  MENSUALES DE NEFROLOGÍA  </a:t>
            </a:r>
          </a:p>
          <a:p>
            <a:pPr>
              <a:defRPr/>
            </a:pPr>
            <a:r>
              <a:rPr lang="en-US" sz="2000" b="1" baseline="0" dirty="0"/>
              <a:t>ENERO 2019  - ENERO 2020 </a:t>
            </a:r>
            <a:endParaRPr lang="en-US" sz="2000" b="1" dirty="0"/>
          </a:p>
        </c:rich>
      </c:tx>
      <c:layout>
        <c:manualLayout>
          <c:xMode val="edge"/>
          <c:yMode val="edge"/>
          <c:x val="0.20484669635820246"/>
          <c:y val="1.1716400703093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12264733371743168"/>
          <c:y val="0.15241421371852773"/>
          <c:w val="0.8600978170411625"/>
          <c:h val="0.67875690217661622"/>
        </c:manualLayout>
      </c:layout>
      <c:lineChart>
        <c:grouping val="standard"/>
        <c:varyColors val="0"/>
        <c:ser>
          <c:idx val="0"/>
          <c:order val="0"/>
          <c:tx>
            <c:strRef>
              <c:f>'Total IC (Frecuencia Absoluta)'!$A$96</c:f>
              <c:strCache>
                <c:ptCount val="1"/>
                <c:pt idx="0">
                  <c:v>Contestada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'Total IC (Frecuencia Absoluta)'!$B$94:$N$94</c:f>
              <c:numCache>
                <c:formatCode>mmm\-yy</c:formatCode>
                <c:ptCount val="13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</c:numCache>
            </c:numRef>
          </c:cat>
          <c:val>
            <c:numRef>
              <c:f>'Total IC (Frecuencia Absoluta)'!$B$96:$N$96</c:f>
              <c:numCache>
                <c:formatCode>General</c:formatCode>
                <c:ptCount val="13"/>
                <c:pt idx="0">
                  <c:v>209</c:v>
                </c:pt>
                <c:pt idx="1">
                  <c:v>375</c:v>
                </c:pt>
                <c:pt idx="2">
                  <c:v>481</c:v>
                </c:pt>
                <c:pt idx="3">
                  <c:v>523</c:v>
                </c:pt>
                <c:pt idx="4">
                  <c:v>646</c:v>
                </c:pt>
                <c:pt idx="5">
                  <c:v>794</c:v>
                </c:pt>
                <c:pt idx="6">
                  <c:v>839</c:v>
                </c:pt>
                <c:pt idx="7">
                  <c:v>604</c:v>
                </c:pt>
                <c:pt idx="8">
                  <c:v>586</c:v>
                </c:pt>
                <c:pt idx="9">
                  <c:v>599</c:v>
                </c:pt>
                <c:pt idx="10">
                  <c:v>276</c:v>
                </c:pt>
                <c:pt idx="11">
                  <c:v>477</c:v>
                </c:pt>
                <c:pt idx="12">
                  <c:v>644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EFB-1743-A17D-32F187CF72FD}"/>
            </c:ext>
          </c:extLst>
        </c:ser>
        <c:ser>
          <c:idx val="2"/>
          <c:order val="2"/>
          <c:tx>
            <c:strRef>
              <c:f>'Total IC (Frecuencia Absoluta)'!$A$95</c:f>
              <c:strCache>
                <c:ptCount val="1"/>
                <c:pt idx="0">
                  <c:v>Recibida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'Total IC (Frecuencia Absoluta)'!$B$95:$N$95</c:f>
              <c:numCache>
                <c:formatCode>General</c:formatCode>
                <c:ptCount val="13"/>
                <c:pt idx="0">
                  <c:v>224</c:v>
                </c:pt>
                <c:pt idx="1">
                  <c:v>386</c:v>
                </c:pt>
                <c:pt idx="2">
                  <c:v>475</c:v>
                </c:pt>
                <c:pt idx="3">
                  <c:v>560</c:v>
                </c:pt>
                <c:pt idx="4">
                  <c:v>685</c:v>
                </c:pt>
                <c:pt idx="5">
                  <c:v>724</c:v>
                </c:pt>
                <c:pt idx="6">
                  <c:v>896</c:v>
                </c:pt>
                <c:pt idx="7">
                  <c:v>634</c:v>
                </c:pt>
                <c:pt idx="8">
                  <c:v>567</c:v>
                </c:pt>
                <c:pt idx="9">
                  <c:v>578</c:v>
                </c:pt>
                <c:pt idx="10">
                  <c:v>290</c:v>
                </c:pt>
                <c:pt idx="11">
                  <c:v>489</c:v>
                </c:pt>
                <c:pt idx="12">
                  <c:v>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FB-1743-A17D-32F187CF7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0845856"/>
        <c:axId val="1687008176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'Total IC (Frecuencia Absoluta)'!$A$98</c15:sqref>
                        </c15:formulaRef>
                      </c:ext>
                    </c:extLst>
                    <c:strCache>
                      <c:ptCount val="1"/>
                      <c:pt idx="0">
                        <c:v>Pendiente</c:v>
                      </c:pt>
                    </c:strCache>
                  </c:strRef>
                </c:tx>
                <c:spPr>
                  <a:ln w="28575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FF0000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'Total IC (Frecuencia Absoluta)'!$B$98:$N$98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15</c:v>
                      </c:pt>
                      <c:pt idx="1">
                        <c:v>11</c:v>
                      </c:pt>
                      <c:pt idx="2">
                        <c:v>-6</c:v>
                      </c:pt>
                      <c:pt idx="3">
                        <c:v>37</c:v>
                      </c:pt>
                      <c:pt idx="4">
                        <c:v>39</c:v>
                      </c:pt>
                      <c:pt idx="5">
                        <c:v>-70</c:v>
                      </c:pt>
                      <c:pt idx="6">
                        <c:v>57</c:v>
                      </c:pt>
                      <c:pt idx="7">
                        <c:v>30</c:v>
                      </c:pt>
                      <c:pt idx="8">
                        <c:v>-19</c:v>
                      </c:pt>
                      <c:pt idx="9">
                        <c:v>-21</c:v>
                      </c:pt>
                      <c:pt idx="10">
                        <c:v>14</c:v>
                      </c:pt>
                      <c:pt idx="11">
                        <c:v>12</c:v>
                      </c:pt>
                      <c:pt idx="12">
                        <c:v>75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BEFB-1743-A17D-32F187CF72FD}"/>
                  </c:ext>
                </c:extLst>
              </c15:ser>
            </c15:filteredLineSeries>
          </c:ext>
        </c:extLst>
      </c:lineChart>
      <c:dateAx>
        <c:axId val="183084585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687008176"/>
        <c:crosses val="autoZero"/>
        <c:auto val="1"/>
        <c:lblOffset val="100"/>
        <c:baseTimeUnit val="months"/>
      </c:dateAx>
      <c:valAx>
        <c:axId val="168700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308458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5400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Tiempo</a:t>
            </a:r>
            <a:r>
              <a:rPr lang="en-US" baseline="0"/>
              <a:t> de respuesta desde la asignación en horas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6.71940010605305E-2"/>
          <c:y val="9.2574883318885318E-2"/>
          <c:w val="0.92382484486588556"/>
          <c:h val="0.86418524060634083"/>
        </c:manualLayout>
      </c:layout>
      <c:lineChart>
        <c:grouping val="standard"/>
        <c:varyColors val="0"/>
        <c:ser>
          <c:idx val="1"/>
          <c:order val="1"/>
          <c:tx>
            <c:strRef>
              <c:f>Nefrología!$C$18</c:f>
              <c:strCache>
                <c:ptCount val="1"/>
                <c:pt idx="0">
                  <c:v>hora</c:v>
                </c:pt>
              </c:strCache>
            </c:strRef>
          </c:tx>
          <c:spPr>
            <a:ln w="28575" cap="rnd">
              <a:solidFill>
                <a:schemeClr val="accent6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tint val="77000"/>
                </a:schemeClr>
              </a:solidFill>
              <a:ln w="9525">
                <a:solidFill>
                  <a:schemeClr val="accent6">
                    <a:tint val="77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Nefrología!$A$19:$A$31</c:f>
              <c:numCache>
                <c:formatCode>mmm\-yy</c:formatCode>
                <c:ptCount val="13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</c:numCache>
            </c:numRef>
          </c:cat>
          <c:val>
            <c:numRef>
              <c:f>Nefrología!$C$19:$C$31</c:f>
              <c:numCache>
                <c:formatCode>0.00</c:formatCode>
                <c:ptCount val="13"/>
                <c:pt idx="0">
                  <c:v>19.151219512195123</c:v>
                </c:pt>
                <c:pt idx="1">
                  <c:v>16.666666666666668</c:v>
                </c:pt>
                <c:pt idx="2">
                  <c:v>16.684959349593495</c:v>
                </c:pt>
                <c:pt idx="3">
                  <c:v>24.492452830188679</c:v>
                </c:pt>
                <c:pt idx="4">
                  <c:v>23.549382716049383</c:v>
                </c:pt>
                <c:pt idx="5">
                  <c:v>40.30413016270338</c:v>
                </c:pt>
                <c:pt idx="6">
                  <c:v>28.397633136094676</c:v>
                </c:pt>
                <c:pt idx="7">
                  <c:v>39.588138385502468</c:v>
                </c:pt>
                <c:pt idx="8">
                  <c:v>64.91836734693878</c:v>
                </c:pt>
                <c:pt idx="9">
                  <c:v>68.338308457711449</c:v>
                </c:pt>
                <c:pt idx="10">
                  <c:v>73.341726618705039</c:v>
                </c:pt>
                <c:pt idx="11">
                  <c:v>125.32985386221294</c:v>
                </c:pt>
                <c:pt idx="12">
                  <c:v>74.884080370942812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D0D-1846-9C7D-50C3604FB0D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1361728"/>
        <c:axId val="35136566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Nefrología!$B$18</c15:sqref>
                        </c15:formulaRef>
                      </c:ext>
                    </c:extLst>
                    <c:strCache>
                      <c:ptCount val="1"/>
                      <c:pt idx="0">
                        <c:v>N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shade val="76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shade val="76000"/>
                      </a:schemeClr>
                    </a:solidFill>
                    <a:ln w="9525">
                      <a:solidFill>
                        <a:schemeClr val="accent6">
                          <a:shade val="76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Nefrología!$A$19:$A$31</c15:sqref>
                        </c15:formulaRef>
                      </c:ext>
                    </c:extLst>
                    <c:numCache>
                      <c:formatCode>mmm\-yy</c:formatCode>
                      <c:ptCount val="13"/>
                      <c:pt idx="0">
                        <c:v>43466</c:v>
                      </c:pt>
                      <c:pt idx="1">
                        <c:v>43497</c:v>
                      </c:pt>
                      <c:pt idx="2">
                        <c:v>43525</c:v>
                      </c:pt>
                      <c:pt idx="3">
                        <c:v>43556</c:v>
                      </c:pt>
                      <c:pt idx="4">
                        <c:v>43586</c:v>
                      </c:pt>
                      <c:pt idx="5">
                        <c:v>43617</c:v>
                      </c:pt>
                      <c:pt idx="6">
                        <c:v>43647</c:v>
                      </c:pt>
                      <c:pt idx="7">
                        <c:v>43678</c:v>
                      </c:pt>
                      <c:pt idx="8">
                        <c:v>43709</c:v>
                      </c:pt>
                      <c:pt idx="9">
                        <c:v>43739</c:v>
                      </c:pt>
                      <c:pt idx="10">
                        <c:v>43770</c:v>
                      </c:pt>
                      <c:pt idx="11">
                        <c:v>43800</c:v>
                      </c:pt>
                      <c:pt idx="12">
                        <c:v>43831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Nefrología!$B$19:$B$31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205</c:v>
                      </c:pt>
                      <c:pt idx="1">
                        <c:v>378</c:v>
                      </c:pt>
                      <c:pt idx="2">
                        <c:v>492</c:v>
                      </c:pt>
                      <c:pt idx="3">
                        <c:v>530</c:v>
                      </c:pt>
                      <c:pt idx="4">
                        <c:v>648</c:v>
                      </c:pt>
                      <c:pt idx="5">
                        <c:v>799</c:v>
                      </c:pt>
                      <c:pt idx="6">
                        <c:v>845</c:v>
                      </c:pt>
                      <c:pt idx="7">
                        <c:v>607</c:v>
                      </c:pt>
                      <c:pt idx="8">
                        <c:v>588</c:v>
                      </c:pt>
                      <c:pt idx="9">
                        <c:v>603</c:v>
                      </c:pt>
                      <c:pt idx="10">
                        <c:v>278</c:v>
                      </c:pt>
                      <c:pt idx="11">
                        <c:v>479</c:v>
                      </c:pt>
                      <c:pt idx="12">
                        <c:v>647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1D0D-1846-9C7D-50C3604FB0DF}"/>
                  </c:ext>
                </c:extLst>
              </c15:ser>
            </c15:filteredLineSeries>
          </c:ext>
        </c:extLst>
      </c:lineChart>
      <c:dateAx>
        <c:axId val="3513617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51365664"/>
        <c:crosses val="autoZero"/>
        <c:auto val="1"/>
        <c:lblOffset val="100"/>
        <c:baseTimeUnit val="months"/>
      </c:dateAx>
      <c:valAx>
        <c:axId val="35136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5136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5400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US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Nº</a:t>
            </a:r>
            <a:r>
              <a:rPr lang="en-US" sz="20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Teleconsultas x Mes </a:t>
            </a:r>
            <a:endParaRPr lang="en-US" sz="20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Hoja1!$B$10</c:f>
              <c:strCache>
                <c:ptCount val="1"/>
                <c:pt idx="0">
                  <c:v>nº pactes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Hoja1!$A$11:$A$14</c:f>
              <c:strCache>
                <c:ptCount val="4"/>
                <c:pt idx="0">
                  <c:v>MARZO</c:v>
                </c:pt>
                <c:pt idx="1">
                  <c:v>ABRIL</c:v>
                </c:pt>
                <c:pt idx="2">
                  <c:v>MAYO</c:v>
                </c:pt>
                <c:pt idx="3">
                  <c:v>TOTAL</c:v>
                </c:pt>
              </c:strCache>
            </c:strRef>
          </c:cat>
          <c:val>
            <c:numRef>
              <c:f>Hoja1!$B$11:$B$14</c:f>
              <c:numCache>
                <c:formatCode>General</c:formatCode>
                <c:ptCount val="4"/>
                <c:pt idx="0">
                  <c:v>521</c:v>
                </c:pt>
                <c:pt idx="1">
                  <c:v>1037</c:v>
                </c:pt>
                <c:pt idx="2">
                  <c:v>1111</c:v>
                </c:pt>
                <c:pt idx="3">
                  <c:v>2669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49-0D40-8BD7-9A70CE3B8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0627551"/>
        <c:axId val="278488655"/>
      </c:barChart>
      <c:catAx>
        <c:axId val="310627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78488655"/>
        <c:crosses val="autoZero"/>
        <c:auto val="1"/>
        <c:lblAlgn val="ctr"/>
        <c:lblOffset val="100"/>
        <c:noMultiLvlLbl val="0"/>
      </c:catAx>
      <c:valAx>
        <c:axId val="278488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0627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s-ES_tradnl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Nº de Teleconsultas</a:t>
            </a:r>
            <a:r>
              <a:rPr lang="es-ES_tradnl" sz="20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por prestación</a:t>
            </a:r>
            <a:r>
              <a:rPr lang="es-ES_tradnl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Hoja1!$B$21</c:f>
              <c:strCache>
                <c:ptCount val="1"/>
                <c:pt idx="0">
                  <c:v>Marzo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Hoja1!$A$22:$A$25</c:f>
              <c:strCache>
                <c:ptCount val="4"/>
                <c:pt idx="0">
                  <c:v>Hemodialisis</c:v>
                </c:pt>
                <c:pt idx="1">
                  <c:v>Peritoneodial</c:v>
                </c:pt>
                <c:pt idx="2">
                  <c:v>Trasplante</c:v>
                </c:pt>
                <c:pt idx="3">
                  <c:v>UCRA  Prediálisis</c:v>
                </c:pt>
              </c:strCache>
            </c:strRef>
          </c:cat>
          <c:val>
            <c:numRef>
              <c:f>Hoja1!$B$22:$B$25</c:f>
              <c:numCache>
                <c:formatCode>General</c:formatCode>
                <c:ptCount val="4"/>
                <c:pt idx="0">
                  <c:v>359</c:v>
                </c:pt>
                <c:pt idx="1">
                  <c:v>15</c:v>
                </c:pt>
                <c:pt idx="2">
                  <c:v>74</c:v>
                </c:pt>
                <c:pt idx="3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B2-AF43-B96C-FE3F1A67D5DA}"/>
            </c:ext>
          </c:extLst>
        </c:ser>
        <c:ser>
          <c:idx val="1"/>
          <c:order val="1"/>
          <c:tx>
            <c:strRef>
              <c:f>Hoja1!$C$21</c:f>
              <c:strCache>
                <c:ptCount val="1"/>
                <c:pt idx="0">
                  <c:v>Abril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Hoja1!$A$22:$A$25</c:f>
              <c:strCache>
                <c:ptCount val="4"/>
                <c:pt idx="0">
                  <c:v>Hemodialisis</c:v>
                </c:pt>
                <c:pt idx="1">
                  <c:v>Peritoneodial</c:v>
                </c:pt>
                <c:pt idx="2">
                  <c:v>Trasplante</c:v>
                </c:pt>
                <c:pt idx="3">
                  <c:v>UCRA  Prediálisis</c:v>
                </c:pt>
              </c:strCache>
            </c:strRef>
          </c:cat>
          <c:val>
            <c:numRef>
              <c:f>Hoja1!$C$22:$C$25</c:f>
              <c:numCache>
                <c:formatCode>General</c:formatCode>
                <c:ptCount val="4"/>
                <c:pt idx="0">
                  <c:v>540</c:v>
                </c:pt>
                <c:pt idx="1">
                  <c:v>96</c:v>
                </c:pt>
                <c:pt idx="2">
                  <c:v>194</c:v>
                </c:pt>
                <c:pt idx="3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B2-AF43-B96C-FE3F1A67D5DA}"/>
            </c:ext>
          </c:extLst>
        </c:ser>
        <c:ser>
          <c:idx val="2"/>
          <c:order val="2"/>
          <c:tx>
            <c:strRef>
              <c:f>Hoja1!$D$21</c:f>
              <c:strCache>
                <c:ptCount val="1"/>
                <c:pt idx="0">
                  <c:v>Mayo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Hoja1!$A$22:$A$25</c:f>
              <c:strCache>
                <c:ptCount val="4"/>
                <c:pt idx="0">
                  <c:v>Hemodialisis</c:v>
                </c:pt>
                <c:pt idx="1">
                  <c:v>Peritoneodial</c:v>
                </c:pt>
                <c:pt idx="2">
                  <c:v>Trasplante</c:v>
                </c:pt>
                <c:pt idx="3">
                  <c:v>UCRA  Prediálisis</c:v>
                </c:pt>
              </c:strCache>
            </c:strRef>
          </c:cat>
          <c:val>
            <c:numRef>
              <c:f>Hoja1!$D$22:$D$25</c:f>
              <c:numCache>
                <c:formatCode>General</c:formatCode>
                <c:ptCount val="4"/>
                <c:pt idx="0">
                  <c:v>40</c:v>
                </c:pt>
                <c:pt idx="1">
                  <c:v>284</c:v>
                </c:pt>
                <c:pt idx="2">
                  <c:v>94</c:v>
                </c:pt>
                <c:pt idx="3">
                  <c:v>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B2-AF43-B96C-FE3F1A67D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784895"/>
        <c:axId val="282513183"/>
      </c:barChart>
      <c:catAx>
        <c:axId val="163784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82513183"/>
        <c:crosses val="autoZero"/>
        <c:auto val="1"/>
        <c:lblAlgn val="ctr"/>
        <c:lblOffset val="100"/>
        <c:noMultiLvlLbl val="0"/>
      </c:catAx>
      <c:valAx>
        <c:axId val="282513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3784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2400" b="1"/>
              <a:t>Nº Teleconsultas</a:t>
            </a:r>
            <a:r>
              <a:rPr lang="es-ES_tradnl" sz="2400" b="1" baseline="0"/>
              <a:t> </a:t>
            </a:r>
            <a:r>
              <a:rPr lang="es-ES_tradnl" sz="2400" b="1"/>
              <a:t> por Prestador </a:t>
            </a:r>
          </a:p>
        </c:rich>
      </c:tx>
      <c:layout>
        <c:manualLayout>
          <c:xMode val="edge"/>
          <c:yMode val="edge"/>
          <c:x val="0.23129757982523788"/>
          <c:y val="3.4478370336783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Hoja1!$B$34</c:f>
              <c:strCache>
                <c:ptCount val="1"/>
                <c:pt idx="0">
                  <c:v>Marzo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21-DA43-8BE3-9031678823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Hoja1!$A$35:$A$37</c:f>
              <c:strCache>
                <c:ptCount val="3"/>
                <c:pt idx="0">
                  <c:v>Enfermera</c:v>
                </c:pt>
                <c:pt idx="1">
                  <c:v>Nefrologo</c:v>
                </c:pt>
                <c:pt idx="2">
                  <c:v>Nutricionista</c:v>
                </c:pt>
              </c:strCache>
            </c:strRef>
          </c:cat>
          <c:val>
            <c:numRef>
              <c:f>Hoja1!$B$35:$B$37</c:f>
              <c:numCache>
                <c:formatCode>General</c:formatCode>
                <c:ptCount val="3"/>
                <c:pt idx="0">
                  <c:v>514</c:v>
                </c:pt>
                <c:pt idx="1">
                  <c:v>0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21-DA43-8BE3-903167882359}"/>
            </c:ext>
          </c:extLst>
        </c:ser>
        <c:ser>
          <c:idx val="1"/>
          <c:order val="1"/>
          <c:tx>
            <c:strRef>
              <c:f>Hoja1!$C$34</c:f>
              <c:strCache>
                <c:ptCount val="1"/>
                <c:pt idx="0">
                  <c:v>Abril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Hoja1!$A$35:$A$37</c:f>
              <c:strCache>
                <c:ptCount val="3"/>
                <c:pt idx="0">
                  <c:v>Enfermera</c:v>
                </c:pt>
                <c:pt idx="1">
                  <c:v>Nefrologo</c:v>
                </c:pt>
                <c:pt idx="2">
                  <c:v>Nutricionista</c:v>
                </c:pt>
              </c:strCache>
            </c:strRef>
          </c:cat>
          <c:val>
            <c:numRef>
              <c:f>Hoja1!$C$35:$C$37</c:f>
              <c:numCache>
                <c:formatCode>General</c:formatCode>
                <c:ptCount val="3"/>
                <c:pt idx="0">
                  <c:v>892</c:v>
                </c:pt>
                <c:pt idx="1">
                  <c:v>125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21-DA43-8BE3-903167882359}"/>
            </c:ext>
          </c:extLst>
        </c:ser>
        <c:ser>
          <c:idx val="2"/>
          <c:order val="2"/>
          <c:tx>
            <c:strRef>
              <c:f>Hoja1!$D$34</c:f>
              <c:strCache>
                <c:ptCount val="1"/>
                <c:pt idx="0">
                  <c:v>Mayo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Hoja1!$A$35:$A$37</c:f>
              <c:strCache>
                <c:ptCount val="3"/>
                <c:pt idx="0">
                  <c:v>Enfermera</c:v>
                </c:pt>
                <c:pt idx="1">
                  <c:v>Nefrologo</c:v>
                </c:pt>
                <c:pt idx="2">
                  <c:v>Nutricionista</c:v>
                </c:pt>
              </c:strCache>
            </c:strRef>
          </c:cat>
          <c:val>
            <c:numRef>
              <c:f>Hoja1!$D$35:$D$37</c:f>
              <c:numCache>
                <c:formatCode>General</c:formatCode>
                <c:ptCount val="3"/>
                <c:pt idx="0">
                  <c:v>600</c:v>
                </c:pt>
                <c:pt idx="1">
                  <c:v>239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21-DA43-8BE3-903167882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9259807"/>
        <c:axId val="259747071"/>
      </c:barChart>
      <c:catAx>
        <c:axId val="259259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9747071"/>
        <c:crosses val="autoZero"/>
        <c:auto val="1"/>
        <c:lblAlgn val="ctr"/>
        <c:lblOffset val="100"/>
        <c:noMultiLvlLbl val="0"/>
      </c:catAx>
      <c:valAx>
        <c:axId val="259747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9259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0.8941</cdr:x>
      <cdr:y>0.5</cdr:y>
    </cdr:from>
    <cdr:to>
      <cdr:x>1</cdr:x>
      <cdr:y>0.65641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5B526B2E-E194-284F-90DF-02162D166582}"/>
            </a:ext>
          </a:extLst>
        </cdr:cNvPr>
        <cdr:cNvSpPr txBox="1"/>
      </cdr:nvSpPr>
      <cdr:spPr>
        <a:xfrm xmlns:a="http://schemas.openxmlformats.org/drawingml/2006/main">
          <a:off x="7719935" y="29230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CL" sz="2400" b="1" dirty="0"/>
            <a:t>719</a:t>
          </a:r>
        </a:p>
      </cdr:txBody>
    </cdr:sp>
  </cdr:relSizeAnchor>
  <cdr:relSizeAnchor xmlns:cdr="http://schemas.openxmlformats.org/drawingml/2006/chartDrawing">
    <cdr:from>
      <cdr:x>0.5</cdr:x>
      <cdr:y>0.34615</cdr:y>
    </cdr:from>
    <cdr:to>
      <cdr:x>0.6059</cdr:x>
      <cdr:y>0.43269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979F7D4C-9F82-0540-91DD-AD0876364F56}"/>
            </a:ext>
          </a:extLst>
        </cdr:cNvPr>
        <cdr:cNvSpPr txBox="1"/>
      </cdr:nvSpPr>
      <cdr:spPr>
        <a:xfrm xmlns:a="http://schemas.openxmlformats.org/drawingml/2006/main">
          <a:off x="4317167" y="2023672"/>
          <a:ext cx="914400" cy="5059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CL" sz="2400" b="1" dirty="0"/>
            <a:t>896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0.82862</cdr:x>
      <cdr:y>0.56571</cdr:y>
    </cdr:from>
    <cdr:to>
      <cdr:x>0.9768</cdr:x>
      <cdr:y>0.63124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1F53D719-0E23-4941-8434-FD227C3A6825}"/>
            </a:ext>
          </a:extLst>
        </cdr:cNvPr>
        <cdr:cNvSpPr txBox="1"/>
      </cdr:nvSpPr>
      <cdr:spPr>
        <a:xfrm xmlns:a="http://schemas.openxmlformats.org/drawingml/2006/main">
          <a:off x="7030388" y="3188520"/>
          <a:ext cx="125721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CL" sz="2000" b="1" dirty="0"/>
            <a:t>ENERO 2020</a:t>
          </a:r>
        </a:p>
      </cdr:txBody>
    </cdr:sp>
  </cdr:relSizeAnchor>
  <cdr:relSizeAnchor xmlns:cdr="http://schemas.openxmlformats.org/drawingml/2006/chartDrawing">
    <cdr:from>
      <cdr:x>0.38266</cdr:x>
      <cdr:y>0.35654</cdr:y>
    </cdr:from>
    <cdr:to>
      <cdr:x>0.60071</cdr:x>
      <cdr:y>0.42753</cdr:y>
    </cdr:to>
    <cdr:sp macro="" textlink="">
      <cdr:nvSpPr>
        <cdr:cNvPr id="5" name="CuadroTexto 4">
          <a:extLst xmlns:a="http://schemas.openxmlformats.org/drawingml/2006/main">
            <a:ext uri="{FF2B5EF4-FFF2-40B4-BE49-F238E27FC236}">
              <a16:creationId xmlns:a16="http://schemas.microsoft.com/office/drawing/2014/main" id="{74DD1957-0B13-D147-A16A-36E090E5B1E1}"/>
            </a:ext>
          </a:extLst>
        </cdr:cNvPr>
        <cdr:cNvSpPr txBox="1"/>
      </cdr:nvSpPr>
      <cdr:spPr>
        <a:xfrm xmlns:a="http://schemas.openxmlformats.org/drawingml/2006/main">
          <a:off x="3246621" y="2009559"/>
          <a:ext cx="1850034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CL" sz="2000" b="1" dirty="0"/>
            <a:t>PROMEDIO  47 HRS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0.75678</cdr:x>
      <cdr:y>0.85037</cdr:y>
    </cdr:from>
    <cdr:to>
      <cdr:x>0.98258</cdr:x>
      <cdr:y>0.93017</cdr:y>
    </cdr:to>
    <cdr:sp macro="" textlink="">
      <cdr:nvSpPr>
        <cdr:cNvPr id="2" name="Elipse 1">
          <a:extLst xmlns:a="http://schemas.openxmlformats.org/drawingml/2006/main">
            <a:ext uri="{FF2B5EF4-FFF2-40B4-BE49-F238E27FC236}">
              <a16:creationId xmlns:a16="http://schemas.microsoft.com/office/drawing/2014/main" id="{6B72B866-85AA-9144-A93E-0D3CB1B68FEB}"/>
            </a:ext>
          </a:extLst>
        </cdr:cNvPr>
        <cdr:cNvSpPr/>
      </cdr:nvSpPr>
      <cdr:spPr>
        <a:xfrm xmlns:a="http://schemas.openxmlformats.org/drawingml/2006/main">
          <a:off x="6511560" y="5111646"/>
          <a:ext cx="1942892" cy="47968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L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662F5-1B85-964D-B1A0-0A5B0C50DB9B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31C98-4E5E-1C4E-9086-26BEC31C8B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63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99D73-B880-41C4-9065-0B436E9FC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3B72AB-1AEA-4714-B5FA-1C96E552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69493-7662-479E-9CD3-8EFA2B82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E9CC9F-2B48-47C8-9968-7F960C70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3AC1A9-F8B4-424F-97BF-E379D414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295FA2-150C-4ADE-92D3-619122174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80"/>
          <a:stretch/>
        </p:blipFill>
        <p:spPr>
          <a:xfrm rot="16200000">
            <a:off x="-3010295" y="2992296"/>
            <a:ext cx="6876000" cy="8554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2" y="6003231"/>
            <a:ext cx="1865158" cy="8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4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5DB71-6E45-470B-ADE5-294332EC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1A667F-0A10-42DB-8F89-F0A1402D1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15B291-B96C-44B2-9324-3C372C81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6889BF-828A-4D64-8C11-1068A7D0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30FC2D-B078-4D9D-9F9C-8D21E297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893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A50316-C5D9-4F6B-B0A0-03647C171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5699C-D931-4B99-93E9-23210D6D1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0B2E2C-B651-43B6-B2C3-2105571D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5C1B73-DF91-42A1-984C-48BDAADD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118410-B1CC-400B-B2CD-8B63C509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815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75625-AC24-4913-8E4E-8C1340E3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D5022F-5D52-4950-8DBD-039D8E66E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CCE11E-1908-4F04-A4F4-CBBFBA66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6307E6-F58E-4417-BC43-7C0BA7DA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16ECF3-27BE-4544-9F64-10CAD751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497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9937A-B567-45D0-A46B-0CE85A38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4CE146-1C3B-4E38-B362-AB35887A0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42DCAA-52C6-4446-B147-B00536AF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695E80-4412-4463-8D2F-D5CF69E2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CB86EC-6CD6-47FB-A585-238779B7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088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9C10D-A905-4466-A02E-B0FE2C3F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2569CD-F27D-41AB-9A30-53D662D4B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7511EE-8F8F-4483-99F7-4F2DD9E58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0A805D-1DC6-42D0-B4A2-5C0BB9C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9B75CF-18A2-4A01-938E-6335C2EB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323691-D93B-42E4-838B-ECFC3AA0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016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BE8ED-7CB9-49AF-BC42-CB47064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E2D7E-1810-42B2-8B67-1FACFA678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C6096D-316A-4C65-BE7E-0176B285F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B7E02B-C276-4F52-9AEA-2CD984A2F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D03C5E-43DA-4E96-A1F1-F3FC6B722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4FF4C9-3B20-47DD-8B9F-4438C909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B5C85A-706B-4168-A80B-A0D8FA50F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DF20EB-BA6E-4B84-AD10-D4995DCE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898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B90BE4-2A34-4988-A2B9-F62034FC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2267B3-9430-401F-9D5D-7E0C00FE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225695-7B59-4F83-BF35-E96A7F07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D5300-F72C-42F7-B950-0FBB3786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521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0796A7-71B0-497B-9405-E7F2CCA1A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CD3191D-9E12-438B-A52C-B3FDF248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BE236B-4AE7-482C-987C-211E5C8A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935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1AE57-B10C-4C24-9B90-9E958F8D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43EEB-A433-4257-A9E6-BEA104820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335025-92C8-4EAE-8DB7-6ADDDC875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48F50A-1805-4200-A6F1-091FDE29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20086E-8E38-4104-AD37-08A7B2D9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0A7845-DBBB-4321-B827-4F648153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11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C1801-3B0C-4BAC-9C24-0A5C10A3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6C6CFC-EA3F-42B8-A527-BEBA20114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07B389-F765-4D10-BD0A-011A3544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3708F3-D37E-4DA6-BC11-7D0A6DB6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3F029B-1453-4987-A7B8-C1F5DB76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89CA58-0930-4F63-872E-0B1CDBD0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15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C850F9-F09C-44E6-B353-20568F3A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F02A41-40D9-4244-BA6C-16C65BF5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BE4A32-C745-4FF7-9FB0-EE7E42478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A01C4-D6E7-4443-97E8-6E3FB6DA5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E2A5E2-0D56-474A-BFD1-694E9511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995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313" y="1400175"/>
            <a:ext cx="7115175" cy="1728153"/>
          </a:xfrm>
        </p:spPr>
        <p:txBody>
          <a:bodyPr>
            <a:normAutofit fontScale="90000"/>
          </a:bodyPr>
          <a:lstStyle/>
          <a:p>
            <a:r>
              <a:rPr lang="es-ES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TELENEFROLOGÍA EN TIEMPOS </a:t>
            </a:r>
            <a:br>
              <a:rPr lang="es-E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DE COVID-19</a:t>
            </a:r>
            <a:br>
              <a:rPr lang="es-E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CL" sz="4000" b="1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2CF782A-EDD6-430D-9487-D614A62C9503}"/>
              </a:ext>
            </a:extLst>
          </p:cNvPr>
          <p:cNvSpPr txBox="1">
            <a:spLocks/>
          </p:cNvSpPr>
          <p:nvPr/>
        </p:nvSpPr>
        <p:spPr>
          <a:xfrm>
            <a:off x="6096000" y="306131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08" y="5882502"/>
            <a:ext cx="2128592" cy="9754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86224" cy="6858000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9E1D8EF3-49E1-1C4F-8B03-3BC7EEC77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472" y="4620618"/>
            <a:ext cx="4595936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800" dirty="0">
                <a:latin typeface="Tahoma" charset="0"/>
              </a:rPr>
              <a:t>     </a:t>
            </a:r>
            <a:r>
              <a:rPr lang="es-ES" sz="2000" b="1" dirty="0">
                <a:latin typeface="Tahoma" charset="0"/>
              </a:rPr>
              <a:t>DR.  CARLOS ZÚÑIGA S.M.</a:t>
            </a:r>
          </a:p>
          <a:p>
            <a:pPr eaLnBrk="1" hangingPunct="1">
              <a:defRPr/>
            </a:pPr>
            <a:r>
              <a:rPr lang="es-ES" sz="2000" b="1" dirty="0">
                <a:latin typeface="Tahoma" charset="0"/>
              </a:rPr>
              <a:t>      </a:t>
            </a:r>
            <a:r>
              <a:rPr lang="es-ES" sz="1800" b="1" dirty="0">
                <a:latin typeface="Tahoma" charset="0"/>
              </a:rPr>
              <a:t>Facultad de Medicina </a:t>
            </a:r>
            <a:r>
              <a:rPr lang="es-ES" sz="1800" b="1" dirty="0" err="1">
                <a:latin typeface="Tahoma" charset="0"/>
              </a:rPr>
              <a:t>UdeC</a:t>
            </a:r>
            <a:endParaRPr lang="es-ES" sz="1800" b="1" dirty="0">
              <a:latin typeface="Tahoma" charset="0"/>
            </a:endParaRPr>
          </a:p>
          <a:p>
            <a:pPr eaLnBrk="1" hangingPunct="1">
              <a:defRPr/>
            </a:pPr>
            <a:r>
              <a:rPr lang="es-ES" sz="1800" b="1" dirty="0" err="1">
                <a:latin typeface="Tahoma" charset="0"/>
              </a:rPr>
              <a:t>Telenefrología</a:t>
            </a:r>
            <a:r>
              <a:rPr lang="es-ES" sz="1800" b="1" dirty="0">
                <a:latin typeface="Tahoma" charset="0"/>
              </a:rPr>
              <a:t>. Salud Digital - </a:t>
            </a:r>
            <a:r>
              <a:rPr lang="es-ES" sz="1800" b="1" dirty="0" err="1">
                <a:latin typeface="Tahoma" charset="0"/>
              </a:rPr>
              <a:t>Minsal</a:t>
            </a:r>
            <a:endParaRPr lang="es-ES" sz="1800" b="1" dirty="0">
              <a:latin typeface="Tahoma" charset="0"/>
            </a:endParaRPr>
          </a:p>
          <a:p>
            <a:pPr eaLnBrk="1" hangingPunct="1">
              <a:defRPr/>
            </a:pPr>
            <a:endParaRPr lang="es-ES" sz="1800" b="1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2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BEE776C-8574-EB4F-A4AF-2A469D7FC25D}"/>
              </a:ext>
            </a:extLst>
          </p:cNvPr>
          <p:cNvSpPr/>
          <p:nvPr/>
        </p:nvSpPr>
        <p:spPr>
          <a:xfrm>
            <a:off x="4529530" y="1042627"/>
            <a:ext cx="575622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Cambios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tiempos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espera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atención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presencial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ambos </a:t>
            </a:r>
          </a:p>
          <a:p>
            <a:pPr defTabSz="685800"/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hospitales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primeros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meses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telenefrologia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CL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2 Gráfico">
            <a:extLst>
              <a:ext uri="{FF2B5EF4-FFF2-40B4-BE49-F238E27FC236}">
                <a16:creationId xmlns:a16="http://schemas.microsoft.com/office/drawing/2014/main" id="{864DAA8C-4C1B-D748-AFEE-773552B81311}"/>
              </a:ext>
            </a:extLst>
          </p:cNvPr>
          <p:cNvGraphicFramePr>
            <a:graphicFrameLocks/>
          </p:cNvGraphicFramePr>
          <p:nvPr/>
        </p:nvGraphicFramePr>
        <p:xfrm>
          <a:off x="1658912" y="1603614"/>
          <a:ext cx="8836702" cy="5176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05949F22-213B-3E44-A65A-904243D4C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913" y="77990"/>
            <a:ext cx="1730323" cy="5905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3B87A2-0E29-BC47-AA92-F4D730509E46}"/>
              </a:ext>
            </a:extLst>
          </p:cNvPr>
          <p:cNvSpPr txBox="1"/>
          <p:nvPr/>
        </p:nvSpPr>
        <p:spPr>
          <a:xfrm>
            <a:off x="1658912" y="668541"/>
            <a:ext cx="275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/>
              <a:t>C Zuniga et al. In press May 2020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D908517-94C3-D448-AB92-D59C9C9C9E2C}"/>
              </a:ext>
            </a:extLst>
          </p:cNvPr>
          <p:cNvSpPr/>
          <p:nvPr/>
        </p:nvSpPr>
        <p:spPr>
          <a:xfrm>
            <a:off x="3532684" y="77991"/>
            <a:ext cx="6962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USING TELENEPHROLOGY TO IMPROVE </a:t>
            </a: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ACCESS TO NEPHROLOGIST AND GLOBAL KIDNEY MANAGEMENT OF CKD PRIMARY CARE PATIENTS</a:t>
            </a:r>
            <a:endParaRPr lang="es-C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7D8EFDD7-2EE6-D94B-846E-7B8A2A11A2B6}"/>
              </a:ext>
            </a:extLst>
          </p:cNvPr>
          <p:cNvCxnSpPr/>
          <p:nvPr/>
        </p:nvCxnSpPr>
        <p:spPr>
          <a:xfrm>
            <a:off x="4132289" y="2128604"/>
            <a:ext cx="5756222" cy="2833141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5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106CDFD-B9FA-F94C-9698-9F865FD9D7D3}"/>
              </a:ext>
            </a:extLst>
          </p:cNvPr>
          <p:cNvSpPr/>
          <p:nvPr/>
        </p:nvSpPr>
        <p:spPr>
          <a:xfrm>
            <a:off x="1657350" y="557214"/>
            <a:ext cx="8739188" cy="923925"/>
          </a:xfrm>
          <a:prstGeom prst="rect">
            <a:avLst/>
          </a:prstGeom>
          <a:solidFill>
            <a:srgbClr val="FFFF00">
              <a:alpha val="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solidFill>
                  <a:srgbClr val="000000"/>
                </a:solidFill>
                <a:latin typeface="Calibri"/>
              </a:rPr>
              <a:t> 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  <a:cs typeface="Verdana"/>
              </a:rPr>
              <a:t>RESULTADOS:    TELENEPROLOGIA </a:t>
            </a:r>
            <a:r>
              <a:rPr lang="es-CL" sz="2000" b="1" dirty="0">
                <a:solidFill>
                  <a:srgbClr val="000000"/>
                </a:solidFill>
                <a:latin typeface="Verdana"/>
                <a:cs typeface="Verdana"/>
              </a:rPr>
              <a:t>DESDE  </a:t>
            </a:r>
            <a:r>
              <a:rPr lang="es-ES" sz="2000" b="1" dirty="0">
                <a:solidFill>
                  <a:srgbClr val="000000"/>
                </a:solidFill>
                <a:latin typeface="Verdana"/>
                <a:cs typeface="Verdana"/>
              </a:rPr>
              <a:t>ATENCIÓN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solidFill>
                  <a:srgbClr val="000000"/>
                </a:solidFill>
                <a:latin typeface="Verdana"/>
                <a:cs typeface="Verdana"/>
              </a:rPr>
              <a:t>                             PRIMARIA </a:t>
            </a:r>
            <a:r>
              <a:rPr lang="es-ES" sz="2000" b="1" dirty="0">
                <a:solidFill>
                  <a:srgbClr val="000000"/>
                </a:solidFill>
                <a:latin typeface="Tahoma"/>
                <a:cs typeface="Tahoma"/>
              </a:rPr>
              <a:t>AL  NEFRÓLOGO HOSPITAL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solidFill>
                  <a:srgbClr val="000000"/>
                </a:solidFill>
                <a:latin typeface="Tahoma"/>
                <a:cs typeface="Tahoma"/>
              </a:rPr>
              <a:t>                           </a:t>
            </a:r>
            <a:r>
              <a:rPr lang="es-ES" sz="2000" b="1" dirty="0">
                <a:solidFill>
                  <a:srgbClr val="000000"/>
                </a:solidFill>
                <a:latin typeface="Calibri"/>
              </a:rPr>
              <a:t>                                     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E6D3B38-BBE3-5644-BE63-40F93CE71DE0}"/>
              </a:ext>
            </a:extLst>
          </p:cNvPr>
          <p:cNvSpPr/>
          <p:nvPr/>
        </p:nvSpPr>
        <p:spPr>
          <a:xfrm>
            <a:off x="4314822" y="1698626"/>
            <a:ext cx="6231357" cy="4380687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000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285750" indent="-285750" defTabSz="457200">
              <a:lnSpc>
                <a:spcPct val="120000"/>
              </a:lnSpc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s-ES" sz="2000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A los </a:t>
            </a:r>
            <a:r>
              <a:rPr lang="es-ES_tradnl" sz="2000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seis meses </a:t>
            </a:r>
            <a:r>
              <a:rPr lang="es-ES" sz="2000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se</a:t>
            </a:r>
            <a:r>
              <a:rPr lang="es-ES_tradnl" sz="2000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 logró reducir el </a:t>
            </a:r>
            <a:r>
              <a:rPr lang="es-ES_tradnl" sz="2000" dirty="0" err="1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tpo</a:t>
            </a:r>
            <a:r>
              <a:rPr lang="es-ES_tradnl" sz="2000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. de espera: </a:t>
            </a:r>
            <a:r>
              <a:rPr lang="es-ES" sz="2000" b="1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225 días </a:t>
            </a:r>
            <a:r>
              <a:rPr lang="es-ES" sz="2000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modalidad convencional a</a:t>
            </a:r>
            <a:r>
              <a:rPr lang="es-ES" sz="2000" b="1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 2,5 días por </a:t>
            </a:r>
            <a:r>
              <a:rPr lang="es-ES" sz="2000" b="1" dirty="0" err="1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teleconsulta</a:t>
            </a:r>
            <a:r>
              <a:rPr lang="es-ES" sz="2000" b="1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.</a:t>
            </a:r>
          </a:p>
          <a:p>
            <a:pPr defTabSz="4572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es-ES" sz="2000" b="1" dirty="0">
              <a:solidFill>
                <a:prstClr val="black"/>
              </a:solidFill>
              <a:latin typeface="Verdana"/>
              <a:ea typeface="ＭＳ Ｐゴシック" panose="020B0600070205080204" pitchFamily="34" charset="-128"/>
              <a:cs typeface="Verdana"/>
            </a:endParaRPr>
          </a:p>
          <a:p>
            <a:pPr marL="285750" indent="-285750" defTabSz="4572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s-ES" sz="2000" b="1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57,3%  </a:t>
            </a:r>
            <a:r>
              <a:rPr lang="es-ES" sz="2000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de las TN se resolvieron online sin requerir atención presencial</a:t>
            </a:r>
          </a:p>
          <a:p>
            <a:pPr marL="285750" indent="-285750" defTabSz="4572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v"/>
              <a:defRPr/>
            </a:pPr>
            <a:endParaRPr lang="es-ES" sz="2000" dirty="0">
              <a:solidFill>
                <a:prstClr val="black"/>
              </a:solidFill>
              <a:latin typeface="Verdana"/>
              <a:ea typeface="ＭＳ Ｐゴシック" panose="020B0600070205080204" pitchFamily="34" charset="-128"/>
              <a:cs typeface="Verdana"/>
            </a:endParaRPr>
          </a:p>
          <a:p>
            <a:pPr marL="285750" indent="-285750" defTabSz="457200">
              <a:lnSpc>
                <a:spcPct val="120000"/>
              </a:lnSpc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s-ES" sz="2000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Tiempo de espera para atención presencial por nefrólogo (</a:t>
            </a:r>
            <a:r>
              <a:rPr lang="es-ES" sz="2000" b="1" dirty="0">
                <a:solidFill>
                  <a:prstClr val="black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máximo 30 días).</a:t>
            </a:r>
          </a:p>
          <a:p>
            <a:pPr defTabSz="4572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es-ES" sz="2000" dirty="0">
              <a:solidFill>
                <a:prstClr val="black"/>
              </a:solidFill>
              <a:latin typeface="Verdana"/>
              <a:ea typeface="ＭＳ Ｐゴシック" panose="020B0600070205080204" pitchFamily="34" charset="-128"/>
              <a:cs typeface="Verdana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9C8227-8C5D-E242-A906-FB322FE82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2101433"/>
            <a:ext cx="2325038" cy="3190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3D46FF-A56C-9444-8033-C95200C81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6128921"/>
            <a:ext cx="1730323" cy="5905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4C0DFCF-371C-614A-8C47-581F0B871A30}"/>
              </a:ext>
            </a:extLst>
          </p:cNvPr>
          <p:cNvSpPr txBox="1"/>
          <p:nvPr/>
        </p:nvSpPr>
        <p:spPr>
          <a:xfrm>
            <a:off x="3655208" y="6424196"/>
            <a:ext cx="325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/>
              <a:t>C Zuniga et al. In press May 2020</a:t>
            </a:r>
          </a:p>
        </p:txBody>
      </p:sp>
    </p:spTree>
    <p:extLst>
      <p:ext uri="{BB962C8B-B14F-4D97-AF65-F5344CB8AC3E}">
        <p14:creationId xmlns:p14="http://schemas.microsoft.com/office/powerpoint/2010/main" val="28068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F389FCB-B214-9645-8197-BBE3F0159A33}"/>
              </a:ext>
            </a:extLst>
          </p:cNvPr>
          <p:cNvSpPr/>
          <p:nvPr/>
        </p:nvSpPr>
        <p:spPr>
          <a:xfrm>
            <a:off x="1657350" y="164729"/>
            <a:ext cx="9010650" cy="778247"/>
          </a:xfrm>
          <a:prstGeom prst="rect">
            <a:avLst/>
          </a:prstGeom>
          <a:solidFill>
            <a:srgbClr val="FFFF00">
              <a:alpha val="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Verdana"/>
                <a:cs typeface="Verdana"/>
              </a:rPr>
              <a:t>IMPACTO EN LA SALUD RENAL DE LA RED: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¿ </a:t>
            </a:r>
            <a:r>
              <a:rPr lang="en-US" sz="1600" b="1" dirty="0" err="1">
                <a:solidFill>
                  <a:srgbClr val="000000"/>
                </a:solidFill>
                <a:latin typeface="Verdana"/>
                <a:cs typeface="Verdana"/>
              </a:rPr>
              <a:t>Qué</a:t>
            </a: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/>
                <a:cs typeface="Verdana"/>
              </a:rPr>
              <a:t>sucedió</a:t>
            </a: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 con </a:t>
            </a:r>
            <a:r>
              <a:rPr lang="en-US" sz="1600" b="1" dirty="0" err="1">
                <a:solidFill>
                  <a:srgbClr val="000000"/>
                </a:solidFill>
                <a:latin typeface="Verdana"/>
                <a:cs typeface="Verdana"/>
              </a:rPr>
              <a:t>pacientes</a:t>
            </a: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 ERC 4-5 </a:t>
            </a:r>
            <a:r>
              <a:rPr lang="en-US" sz="1600" b="1" dirty="0" err="1">
                <a:solidFill>
                  <a:srgbClr val="000000"/>
                </a:solidFill>
                <a:latin typeface="Verdana"/>
                <a:cs typeface="Verdana"/>
              </a:rPr>
              <a:t>enviados</a:t>
            </a: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/>
                <a:cs typeface="Verdana"/>
              </a:rPr>
              <a:t>desde</a:t>
            </a: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/>
                <a:cs typeface="Verdana"/>
              </a:rPr>
              <a:t>Telenefro</a:t>
            </a: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 a UCRA? </a:t>
            </a:r>
            <a:endParaRPr lang="es-ES" sz="16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E596B70-D0AA-1C4E-ADAE-A4314ABA3946}"/>
              </a:ext>
            </a:extLst>
          </p:cNvPr>
          <p:cNvSpPr/>
          <p:nvPr/>
        </p:nvSpPr>
        <p:spPr>
          <a:xfrm>
            <a:off x="4025241" y="785813"/>
            <a:ext cx="7904822" cy="52383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>
              <a:lnSpc>
                <a:spcPct val="120000"/>
              </a:lnSpc>
              <a:buClr>
                <a:srgbClr val="FF0000"/>
              </a:buClr>
              <a:defRPr/>
            </a:pPr>
            <a:endParaRPr lang="es-ES_tradnl" sz="2000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285750" indent="-2857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s-ES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Permitió  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consensuar la opción de tratamiento: 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 </a:t>
            </a:r>
            <a:r>
              <a:rPr lang="es-ES_tradnl" sz="20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Hemo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o </a:t>
            </a:r>
            <a:r>
              <a:rPr lang="es-ES_tradnl" sz="20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Peritoneodiálisis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;  Trasplante renal , </a:t>
            </a:r>
            <a:r>
              <a:rPr lang="es-ES_tradnl" sz="20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Tto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Conservador no 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 dialítico.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es-CL" sz="2000" b="1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285750" indent="-2857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altLang="es-CL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74.7%  </a:t>
            </a:r>
            <a:r>
              <a:rPr lang="en-US" altLang="es-CL" sz="20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eligieron</a:t>
            </a:r>
            <a:r>
              <a:rPr lang="en-US" alt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s-CL" sz="20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diálisis</a:t>
            </a:r>
            <a:r>
              <a:rPr lang="en-US" alt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en-US" altLang="es-CL" sz="20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trasplante</a:t>
            </a:r>
            <a:r>
              <a:rPr lang="en-US" alt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y  </a:t>
            </a:r>
            <a:r>
              <a:rPr lang="en-US" altLang="es-CL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25.3%</a:t>
            </a:r>
            <a:r>
              <a:rPr lang="en-US" alt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altLang="es-CL" sz="20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Tto</a:t>
            </a:r>
            <a:r>
              <a:rPr lang="en-US" alt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en-US" altLang="es-CL" sz="20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Conservador</a:t>
            </a:r>
            <a:r>
              <a:rPr lang="en-US" alt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No </a:t>
            </a:r>
            <a:r>
              <a:rPr lang="en-US" altLang="es-CL" sz="20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dialítico</a:t>
            </a:r>
            <a:r>
              <a:rPr lang="en-US" alt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 </a:t>
            </a:r>
            <a:r>
              <a:rPr lang="en-US" altLang="es-CL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UCRA</a:t>
            </a:r>
            <a:endParaRPr lang="es-CL" sz="2000" b="1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285750" indent="-2857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v"/>
              <a:defRPr/>
            </a:pPr>
            <a:endParaRPr lang="es-CL" sz="2000" b="1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285750" indent="-2857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La </a:t>
            </a:r>
            <a:r>
              <a:rPr lang="es-CL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peritoneodiálisis</a:t>
            </a:r>
            <a:r>
              <a:rPr 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aumentó como opción dialítica de</a:t>
            </a:r>
            <a:r>
              <a:rPr lang="es-CL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5% </a:t>
            </a:r>
            <a:r>
              <a:rPr 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 </a:t>
            </a:r>
            <a:r>
              <a:rPr lang="es-CL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16,3%. 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es-CL" sz="2000" b="1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285750" indent="-2857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El ingreso a HD con </a:t>
            </a:r>
            <a:r>
              <a:rPr lang="es-CL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Fístula AV </a:t>
            </a:r>
            <a:r>
              <a:rPr lang="es-CL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subió de </a:t>
            </a:r>
            <a:r>
              <a:rPr lang="es-CL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28,3 a 55,2 %.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es-CL" sz="2000" b="1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285750" indent="-2857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s-CL" sz="2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Verdana"/>
              </a:rPr>
              <a:t>El ingreso de pacientes ERC 5 por diálisis de urgencia fue sólo 2/93 al año (</a:t>
            </a:r>
            <a:r>
              <a:rPr lang="es-CL" sz="20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Verdana"/>
              </a:rPr>
              <a:t>2,1 %</a:t>
            </a:r>
            <a:r>
              <a:rPr lang="es-CL" sz="2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Verdana"/>
              </a:rPr>
              <a:t>).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B31598-1C9C-0940-BD00-C235767C7E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785893"/>
            <a:ext cx="225359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FD6E9E-D685-F84A-8DEE-FF662ABF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6469146"/>
            <a:ext cx="1673121" cy="3888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F47304C-7B48-754A-BB66-D37394EDF935}"/>
              </a:ext>
            </a:extLst>
          </p:cNvPr>
          <p:cNvSpPr txBox="1"/>
          <p:nvPr/>
        </p:nvSpPr>
        <p:spPr>
          <a:xfrm>
            <a:off x="3655208" y="6514395"/>
            <a:ext cx="3145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/>
              <a:t>C Zuniga et al. In press May 2020</a:t>
            </a:r>
          </a:p>
        </p:txBody>
      </p:sp>
    </p:spTree>
    <p:extLst>
      <p:ext uri="{BB962C8B-B14F-4D97-AF65-F5344CB8AC3E}">
        <p14:creationId xmlns:p14="http://schemas.microsoft.com/office/powerpoint/2010/main" val="374573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>
            <a:extLst>
              <a:ext uri="{FF2B5EF4-FFF2-40B4-BE49-F238E27FC236}">
                <a16:creationId xmlns:a16="http://schemas.microsoft.com/office/drawing/2014/main" id="{DB8A091A-287D-BC4A-87AD-BC51A23F3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6" y="187326"/>
            <a:ext cx="9128125" cy="2924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CL" sz="3200" b="1">
                <a:solidFill>
                  <a:prstClr val="black"/>
                </a:solidFill>
              </a:rPr>
              <a:t>          </a:t>
            </a:r>
            <a:r>
              <a:rPr lang="es-ES" altLang="es-CL" sz="3600" b="1">
                <a:solidFill>
                  <a:srgbClr val="FF0000"/>
                </a:solidFill>
              </a:rPr>
              <a:t>Pacientes ERC etapa 5 :  107 </a:t>
            </a:r>
            <a:r>
              <a:rPr lang="es-ES" altLang="es-CL" sz="3200" b="1">
                <a:solidFill>
                  <a:srgbClr val="FF0000"/>
                </a:solidFill>
              </a:rPr>
              <a:t>.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CL" sz="3200" b="1">
                <a:solidFill>
                  <a:prstClr val="black"/>
                </a:solidFill>
              </a:rPr>
              <a:t>   El modelo de salud renal postergó el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CL" sz="3200" b="1">
                <a:solidFill>
                  <a:prstClr val="black"/>
                </a:solidFill>
              </a:rPr>
              <a:t>   ingreso a diálisis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3200" b="1">
              <a:solidFill>
                <a:prstClr val="black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3200" b="1">
              <a:solidFill>
                <a:prstClr val="black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882E76D-F104-6444-BFEA-A8FB008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1585913"/>
            <a:ext cx="2171700" cy="1270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s-ES" sz="2800" b="1" dirty="0">
                <a:solidFill>
                  <a:prstClr val="white"/>
                </a:solidFill>
                <a:latin typeface="Verdana"/>
                <a:ea typeface="ＭＳ Ｐゴシック" panose="020B0600070205080204" pitchFamily="34" charset="-128"/>
                <a:cs typeface="Verdana"/>
              </a:rPr>
              <a:t>1023 MESES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CFCB4E1-2602-4D4D-A2F2-0479F6E9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763" y="3298825"/>
            <a:ext cx="2647950" cy="3124200"/>
          </a:xfrm>
          <a:prstGeom prst="rect">
            <a:avLst/>
          </a:prstGeom>
          <a:solidFill>
            <a:srgbClr val="CCFFCC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2800" b="1">
              <a:solidFill>
                <a:prstClr val="black"/>
              </a:solidFill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CL" sz="2000" b="1">
                <a:solidFill>
                  <a:prstClr val="black"/>
                </a:solidFill>
              </a:rPr>
              <a:t>El COSTO DEL TRATAMIENTO CONSERVADOR NO DIALÍTICO</a:t>
            </a:r>
            <a:endParaRPr lang="es-ES" altLang="es-CL" sz="1800" b="1">
              <a:solidFill>
                <a:prstClr val="black"/>
              </a:solidFill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CL" sz="3600" b="1">
                <a:solidFill>
                  <a:srgbClr val="FF0000"/>
                </a:solidFill>
              </a:rPr>
              <a:t>USD 66.495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1800" b="1">
              <a:solidFill>
                <a:prstClr val="black"/>
              </a:solidFill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1800" b="1">
              <a:solidFill>
                <a:prstClr val="black"/>
              </a:solidFill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1800" b="1">
              <a:solidFill>
                <a:prstClr val="black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5132CF3-949A-984B-A110-066E88721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475" y="3298825"/>
            <a:ext cx="2844800" cy="3411538"/>
          </a:xfrm>
          <a:prstGeom prst="rect">
            <a:avLst/>
          </a:prstGeom>
          <a:solidFill>
            <a:srgbClr val="CCFFCC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2800" b="1">
              <a:solidFill>
                <a:prstClr val="black"/>
              </a:solidFill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s-IS" altLang="es-CL" sz="2000" b="1">
              <a:solidFill>
                <a:prstClr val="black"/>
              </a:solidFill>
            </a:endParaRP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s-IS" altLang="es-CL" sz="2000" b="1">
                <a:solidFill>
                  <a:prstClr val="black"/>
                </a:solidFill>
              </a:rPr>
              <a:t>SI ELLOS HUBIERAN RECIBIDO TRATAMIENTO DE DIÁLISIS, EL COSTO HABRÍA SIDO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s-IS" altLang="es-CL" sz="2000" b="1">
                <a:solidFill>
                  <a:prstClr val="black"/>
                </a:solidFill>
              </a:rPr>
              <a:t> </a:t>
            </a:r>
            <a:r>
              <a:rPr lang="es-ES" altLang="es-CL" sz="3600" b="1">
                <a:solidFill>
                  <a:srgbClr val="FF0000"/>
                </a:solidFill>
              </a:rPr>
              <a:t>USD 1.107.909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1800" b="1">
              <a:solidFill>
                <a:prstClr val="black"/>
              </a:solidFill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1800" b="1">
              <a:solidFill>
                <a:prstClr val="black"/>
              </a:solidFill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CL" sz="1800" b="1">
              <a:solidFill>
                <a:prstClr val="black"/>
              </a:solidFill>
            </a:endParaRP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DE5D2CB5-7CB9-E64E-B707-2FFB452F0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3150" y="18510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s-CL" altLang="es-C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6">
            <a:extLst>
              <a:ext uri="{FF2B5EF4-FFF2-40B4-BE49-F238E27FC236}">
                <a16:creationId xmlns:a16="http://schemas.microsoft.com/office/drawing/2014/main" id="{ABB99C3F-09D1-054E-B640-A8329A8BD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32" y="706439"/>
            <a:ext cx="3775868" cy="14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7C29F0-B785-5E41-8EBF-34510C1A3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2" y="1000145"/>
            <a:ext cx="4940300" cy="39846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14FAD4-FF17-3F4B-A23F-301D4C4ED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667" y="4283277"/>
            <a:ext cx="3775868" cy="2005013"/>
          </a:xfrm>
          <a:prstGeom prst="rect">
            <a:avLst/>
          </a:prstGeom>
        </p:spPr>
      </p:pic>
      <p:sp>
        <p:nvSpPr>
          <p:cNvPr id="7" name="Flecha abajo 6">
            <a:extLst>
              <a:ext uri="{FF2B5EF4-FFF2-40B4-BE49-F238E27FC236}">
                <a16:creationId xmlns:a16="http://schemas.microsoft.com/office/drawing/2014/main" id="{4C68C163-4AE7-8145-AC77-0629DFE3E684}"/>
              </a:ext>
            </a:extLst>
          </p:cNvPr>
          <p:cNvSpPr/>
          <p:nvPr/>
        </p:nvSpPr>
        <p:spPr>
          <a:xfrm>
            <a:off x="3468690" y="2557314"/>
            <a:ext cx="671512" cy="1360986"/>
          </a:xfrm>
          <a:prstGeom prst="downArrow">
            <a:avLst/>
          </a:prstGeom>
          <a:solidFill>
            <a:srgbClr val="4C60E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3069F6-8601-844A-BF50-B9F23F3E03E7}"/>
              </a:ext>
            </a:extLst>
          </p:cNvPr>
          <p:cNvSpPr txBox="1"/>
          <p:nvPr/>
        </p:nvSpPr>
        <p:spPr>
          <a:xfrm>
            <a:off x="1660686" y="2266952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sz="24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2012 -2018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1D6DD80-9F0A-FD4C-8144-9F09FC93A262}"/>
              </a:ext>
            </a:extLst>
          </p:cNvPr>
          <p:cNvSpPr txBox="1"/>
          <p:nvPr/>
        </p:nvSpPr>
        <p:spPr>
          <a:xfrm>
            <a:off x="5854703" y="548966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sz="28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7237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CB7A28-E9FF-E548-9CC8-DAD76800F669}"/>
              </a:ext>
            </a:extLst>
          </p:cNvPr>
          <p:cNvGraphicFramePr/>
          <p:nvPr/>
        </p:nvGraphicFramePr>
        <p:xfrm>
          <a:off x="1748853" y="644577"/>
          <a:ext cx="8634335" cy="584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AC8BE62-29E6-C54E-90C0-C2BA9F56116D}"/>
              </a:ext>
            </a:extLst>
          </p:cNvPr>
          <p:cNvSpPr txBox="1"/>
          <p:nvPr/>
        </p:nvSpPr>
        <p:spPr>
          <a:xfrm>
            <a:off x="2873115" y="491677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/>
              <a:t>224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653410-9919-8A46-9DA5-8C31291E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991"/>
            <a:ext cx="1673580" cy="12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D2BCD48-316B-B643-9198-8839CEFF0224}"/>
              </a:ext>
            </a:extLst>
          </p:cNvPr>
          <p:cNvGraphicFramePr/>
          <p:nvPr/>
        </p:nvGraphicFramePr>
        <p:xfrm>
          <a:off x="1835046" y="1057606"/>
          <a:ext cx="8484433" cy="576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AB2E1AD2-D3E5-E842-8F19-FFA51A0AB32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68172" y="26194"/>
            <a:ext cx="2943225" cy="5339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80E213-E81B-AA4C-A5A7-C629BC6FBB3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27" y="7496"/>
            <a:ext cx="674557" cy="552685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3B521E7B-10B8-664A-AC7F-55FB739C4FFE}"/>
              </a:ext>
            </a:extLst>
          </p:cNvPr>
          <p:cNvSpPr txBox="1"/>
          <p:nvPr/>
        </p:nvSpPr>
        <p:spPr>
          <a:xfrm>
            <a:off x="5174105" y="202367"/>
            <a:ext cx="3552669" cy="23984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b="1" dirty="0"/>
              <a:t>TIEMPO DE RESPUESTA DESDE LA </a:t>
            </a:r>
          </a:p>
          <a:p>
            <a:r>
              <a:rPr lang="es-CL" sz="2400" b="1" dirty="0"/>
              <a:t>          ASIGNACIÓN DE HORA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8DB91EF-4658-B641-ABF7-634AC3501958}"/>
              </a:ext>
            </a:extLst>
          </p:cNvPr>
          <p:cNvSpPr/>
          <p:nvPr/>
        </p:nvSpPr>
        <p:spPr>
          <a:xfrm>
            <a:off x="4139783" y="1019331"/>
            <a:ext cx="3874958" cy="53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6283AB-1176-274C-AFCE-CB6FFC3D844F}"/>
              </a:ext>
            </a:extLst>
          </p:cNvPr>
          <p:cNvSpPr txBox="1"/>
          <p:nvPr/>
        </p:nvSpPr>
        <p:spPr>
          <a:xfrm>
            <a:off x="2873116" y="4467069"/>
            <a:ext cx="1552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/>
              <a:t>ENERO 2019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60C76D-C5A7-AD44-BC36-40776F333C98}"/>
              </a:ext>
            </a:extLst>
          </p:cNvPr>
          <p:cNvSpPr txBox="1"/>
          <p:nvPr/>
        </p:nvSpPr>
        <p:spPr>
          <a:xfrm>
            <a:off x="2873116" y="523619"/>
            <a:ext cx="187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TELENEFROLOGÍA</a:t>
            </a:r>
          </a:p>
        </p:txBody>
      </p:sp>
    </p:spTree>
    <p:extLst>
      <p:ext uri="{BB962C8B-B14F-4D97-AF65-F5344CB8AC3E}">
        <p14:creationId xmlns:p14="http://schemas.microsoft.com/office/powerpoint/2010/main" val="417313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01A3ECC-C49D-2A4A-96CA-4FA20327B226}"/>
              </a:ext>
            </a:extLst>
          </p:cNvPr>
          <p:cNvSpPr/>
          <p:nvPr/>
        </p:nvSpPr>
        <p:spPr>
          <a:xfrm>
            <a:off x="1612150" y="1676985"/>
            <a:ext cx="9558338" cy="4342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endParaRPr lang="es-ES" dirty="0">
              <a:solidFill>
                <a:prstClr val="black"/>
              </a:solidFill>
              <a:ea typeface="ＭＳ Ｐゴシック" panose="020B0600070205080204" pitchFamily="34" charset="-128"/>
              <a:cs typeface="Verdana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dirty="0">
                <a:solidFill>
                  <a:prstClr val="black"/>
                </a:solidFill>
                <a:ea typeface="ＭＳ Ｐゴシック" panose="020B0600070205080204" pitchFamily="34" charset="-128"/>
                <a:cs typeface="Verdana"/>
              </a:rPr>
              <a:t>  </a:t>
            </a:r>
            <a:r>
              <a:rPr lang="es-E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s-E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Telenefrología</a:t>
            </a:r>
            <a:r>
              <a:rPr lang="es-E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facilita el acceso a una atención nefrológica  </a:t>
            </a:r>
          </a:p>
          <a:p>
            <a:pPr defTabSz="45720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r>
              <a:rPr lang="es-E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oportuna y de calidad. Disminuye listas de espera </a:t>
            </a:r>
          </a:p>
          <a:p>
            <a:pPr marL="171450" indent="-171450" defTabSz="45720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Homologa la atención de pacientes para todo el país. </a:t>
            </a:r>
            <a:r>
              <a:rPr lang="es-E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Equidad.</a:t>
            </a:r>
          </a:p>
          <a:p>
            <a:pPr marL="171450" indent="-171450" defTabSz="45720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Mayor impacto es zonas con compleja geografía y alta ruralidad.</a:t>
            </a: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defRPr/>
            </a:pPr>
            <a:endParaRPr lang="es-E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Fortalece  la educación continua e integración entre </a:t>
            </a:r>
            <a:r>
              <a:rPr lang="es-CL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atención    </a:t>
            </a:r>
          </a:p>
          <a:p>
            <a:pPr lvl="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r>
              <a:rPr lang="es-CL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primaria y la nefrología.</a:t>
            </a:r>
            <a:endParaRPr lang="es-ES_tradnl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_tradnl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Optimiza el </a:t>
            </a:r>
            <a:r>
              <a:rPr lang="es-E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escaso recurso  de especialistas en nefrología.</a:t>
            </a:r>
          </a:p>
          <a:p>
            <a:pPr marL="171450" indent="-17145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Mejora la monitorización continua de pacientes</a:t>
            </a:r>
          </a:p>
          <a:p>
            <a:pPr marL="171450" indent="-171450" defTabSz="45720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endParaRPr lang="es-ES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Verdana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5712C33-9282-C842-B09B-572768AB4C1C}"/>
              </a:ext>
            </a:extLst>
          </p:cNvPr>
          <p:cNvSpPr/>
          <p:nvPr/>
        </p:nvSpPr>
        <p:spPr>
          <a:xfrm>
            <a:off x="1870639" y="838159"/>
            <a:ext cx="2181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s-ES" sz="2800" b="1" dirty="0">
                <a:solidFill>
                  <a:prstClr val="black"/>
                </a:solidFill>
                <a:ea typeface="ＭＳ Ｐゴシック" panose="020B0600070205080204" pitchFamily="34" charset="-128"/>
                <a:cs typeface="Verdana"/>
              </a:rPr>
              <a:t>EN RESUMEN</a:t>
            </a:r>
            <a:endParaRPr lang="es-ES" sz="2800" dirty="0">
              <a:solidFill>
                <a:prstClr val="black"/>
              </a:solidFill>
              <a:ea typeface="ＭＳ Ｐゴシック" panose="020B0600070205080204" pitchFamily="34" charset="-128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671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889CF65-F74C-4F49-86A7-AA4FAD3FFE26}"/>
              </a:ext>
            </a:extLst>
          </p:cNvPr>
          <p:cNvSpPr/>
          <p:nvPr/>
        </p:nvSpPr>
        <p:spPr>
          <a:xfrm>
            <a:off x="2911101" y="3729986"/>
            <a:ext cx="7484224" cy="1514132"/>
          </a:xfrm>
          <a:prstGeom prst="rect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b="1" dirty="0">
                <a:latin typeface="Tahoma"/>
                <a:cs typeface="Tahoma"/>
              </a:rPr>
              <a:t>TELENEFROLOGÍA EN TIEMPOS DE COVID-19</a:t>
            </a:r>
          </a:p>
          <a:p>
            <a:pPr>
              <a:lnSpc>
                <a:spcPct val="120000"/>
              </a:lnSpc>
            </a:pPr>
            <a:r>
              <a:rPr lang="es-ES" sz="2800" b="1" dirty="0">
                <a:latin typeface="Tahoma"/>
                <a:cs typeface="Tahoma"/>
              </a:rPr>
              <a:t>   Experiencia Hospital Las Higueras.</a:t>
            </a:r>
          </a:p>
          <a:p>
            <a:pPr>
              <a:lnSpc>
                <a:spcPct val="120000"/>
              </a:lnSpc>
            </a:pPr>
            <a:r>
              <a:rPr lang="es-ES" sz="2800" b="1" dirty="0">
                <a:latin typeface="Tahoma"/>
                <a:cs typeface="Tahoma"/>
              </a:rPr>
              <a:t>           Resultados preliminares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5E7FC6-335A-4840-93C5-87B2EAA11C2C}"/>
              </a:ext>
            </a:extLst>
          </p:cNvPr>
          <p:cNvSpPr txBox="1"/>
          <p:nvPr/>
        </p:nvSpPr>
        <p:spPr>
          <a:xfrm>
            <a:off x="4532410" y="64172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82C1B8-122B-0848-AA08-E4790EEA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46" y="411226"/>
            <a:ext cx="2447529" cy="196215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85094CD-052A-DF44-83DB-4C39643AAFFB}"/>
              </a:ext>
            </a:extLst>
          </p:cNvPr>
          <p:cNvSpPr/>
          <p:nvPr/>
        </p:nvSpPr>
        <p:spPr>
          <a:xfrm>
            <a:off x="2119963" y="2485438"/>
            <a:ext cx="3081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UNIVERSIDAD DE CONCEPCIÓN</a:t>
            </a:r>
          </a:p>
        </p:txBody>
      </p:sp>
    </p:spTree>
    <p:extLst>
      <p:ext uri="{BB962C8B-B14F-4D97-AF65-F5344CB8AC3E}">
        <p14:creationId xmlns:p14="http://schemas.microsoft.com/office/powerpoint/2010/main" val="566157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0649D4A-D78A-1E4C-AB9D-DA4488894034}"/>
              </a:ext>
            </a:extLst>
          </p:cNvPr>
          <p:cNvSpPr/>
          <p:nvPr/>
        </p:nvSpPr>
        <p:spPr>
          <a:xfrm>
            <a:off x="4723720" y="263937"/>
            <a:ext cx="6114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/>
              <a:t>LAS CONSECUENCIAS DE LA ENFERMEDAD POR CORONAVIRUS: </a:t>
            </a:r>
          </a:p>
          <a:p>
            <a:r>
              <a:rPr lang="es-CL" b="1" dirty="0">
                <a:solidFill>
                  <a:srgbClr val="FF0000"/>
                </a:solidFill>
              </a:rPr>
              <a:t>¿ DEVASTACIÓN O NUEVO AMANECER PARA LA NEFROLOGIA 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75E81A-CF36-454B-820B-6C0597F19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105" y="1688651"/>
            <a:ext cx="8241450" cy="484993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A6B568E-4F92-D644-9F5E-CA279BB4BCA2}"/>
              </a:ext>
            </a:extLst>
          </p:cNvPr>
          <p:cNvSpPr/>
          <p:nvPr/>
        </p:nvSpPr>
        <p:spPr>
          <a:xfrm>
            <a:off x="1833106" y="1047715"/>
            <a:ext cx="1419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>
                <a:solidFill>
                  <a:srgbClr val="0120A5"/>
                </a:solidFill>
                <a:latin typeface="+mj-lt"/>
              </a:rPr>
              <a:t>Rajiv Agarwal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41968704-576B-F04A-AFB8-A91696AD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93" y="239125"/>
            <a:ext cx="1151104" cy="58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EFDBE0D-F258-0243-8F77-659ED9C62A83}"/>
              </a:ext>
            </a:extLst>
          </p:cNvPr>
          <p:cNvSpPr/>
          <p:nvPr/>
        </p:nvSpPr>
        <p:spPr>
          <a:xfrm>
            <a:off x="1818116" y="862306"/>
            <a:ext cx="2411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b="1" dirty="0"/>
              <a:t>Nephrol Dial Transplant (2020) 1–4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22A1A4D-03E0-7C4E-9A94-49832ABAA7E9}"/>
              </a:ext>
            </a:extLst>
          </p:cNvPr>
          <p:cNvSpPr/>
          <p:nvPr/>
        </p:nvSpPr>
        <p:spPr>
          <a:xfrm>
            <a:off x="7781061" y="3425253"/>
            <a:ext cx="2293494" cy="10530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790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5 Grupo">
            <a:extLst>
              <a:ext uri="{FF2B5EF4-FFF2-40B4-BE49-F238E27FC236}">
                <a16:creationId xmlns:a16="http://schemas.microsoft.com/office/drawing/2014/main" id="{45222F44-9B0B-564B-BDCE-D14F75DF19F4}"/>
              </a:ext>
            </a:extLst>
          </p:cNvPr>
          <p:cNvGrpSpPr>
            <a:grpSpLocks/>
          </p:cNvGrpSpPr>
          <p:nvPr/>
        </p:nvGrpSpPr>
        <p:grpSpPr bwMode="auto">
          <a:xfrm>
            <a:off x="1224366" y="325463"/>
            <a:ext cx="10430359" cy="5703377"/>
            <a:chOff x="0" y="0"/>
            <a:chExt cx="7772400" cy="4114800"/>
          </a:xfrm>
        </p:grpSpPr>
        <p:sp>
          <p:nvSpPr>
            <p:cNvPr id="4" name="12 Rectángulo">
              <a:extLst>
                <a:ext uri="{FF2B5EF4-FFF2-40B4-BE49-F238E27FC236}">
                  <a16:creationId xmlns:a16="http://schemas.microsoft.com/office/drawing/2014/main" id="{3136E796-36A3-F44E-8670-F99E2A9EAC18}"/>
                </a:ext>
              </a:extLst>
            </p:cNvPr>
            <p:cNvSpPr/>
            <p:nvPr/>
          </p:nvSpPr>
          <p:spPr>
            <a:xfrm>
              <a:off x="0" y="0"/>
              <a:ext cx="7772400" cy="4114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13 Rectángulo">
              <a:extLst>
                <a:ext uri="{FF2B5EF4-FFF2-40B4-BE49-F238E27FC236}">
                  <a16:creationId xmlns:a16="http://schemas.microsoft.com/office/drawing/2014/main" id="{85334D78-5DDC-B347-9146-823A162C1FAE}"/>
                </a:ext>
              </a:extLst>
            </p:cNvPr>
            <p:cNvSpPr/>
            <p:nvPr/>
          </p:nvSpPr>
          <p:spPr>
            <a:xfrm>
              <a:off x="0" y="0"/>
              <a:ext cx="7772400" cy="2222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41376" tIns="341376" rIns="341376" bIns="341376" anchor="ctr"/>
            <a:lstStyle>
              <a:lvl1pPr defTabSz="2133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2133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2133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2133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2133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2133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2133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2133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2133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s-CL" altLang="es-CL" sz="4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Enfermedad Renal Crónica actualmente es:</a:t>
              </a: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6CCA8612-9668-B043-96DD-6129EE900920}"/>
              </a:ext>
            </a:extLst>
          </p:cNvPr>
          <p:cNvGrpSpPr>
            <a:grpSpLocks/>
          </p:cNvGrpSpPr>
          <p:nvPr/>
        </p:nvGrpSpPr>
        <p:grpSpPr bwMode="auto">
          <a:xfrm>
            <a:off x="2271712" y="3319827"/>
            <a:ext cx="3886200" cy="1892300"/>
            <a:chOff x="0" y="2139695"/>
            <a:chExt cx="3886199" cy="1892808"/>
          </a:xfrm>
        </p:grpSpPr>
        <p:sp>
          <p:nvSpPr>
            <p:cNvPr id="8" name="10 Rectángulo">
              <a:extLst>
                <a:ext uri="{FF2B5EF4-FFF2-40B4-BE49-F238E27FC236}">
                  <a16:creationId xmlns:a16="http://schemas.microsoft.com/office/drawing/2014/main" id="{24DBC8BD-E533-124B-B9C1-7D667161FBF1}"/>
                </a:ext>
              </a:extLst>
            </p:cNvPr>
            <p:cNvSpPr/>
            <p:nvPr/>
          </p:nvSpPr>
          <p:spPr>
            <a:xfrm>
              <a:off x="0" y="2139695"/>
              <a:ext cx="3886199" cy="1892808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11 Rectángulo">
              <a:extLst>
                <a:ext uri="{FF2B5EF4-FFF2-40B4-BE49-F238E27FC236}">
                  <a16:creationId xmlns:a16="http://schemas.microsoft.com/office/drawing/2014/main" id="{DB2E15EA-6854-2445-9CA1-1E5D9AA66D71}"/>
                </a:ext>
              </a:extLst>
            </p:cNvPr>
            <p:cNvSpPr/>
            <p:nvPr/>
          </p:nvSpPr>
          <p:spPr>
            <a:xfrm>
              <a:off x="0" y="2139695"/>
              <a:ext cx="3886199" cy="18928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7584" tIns="40640" rIns="227584" bIns="40640" anchor="ctr"/>
            <a:lstStyle>
              <a:lvl1pPr defTabSz="14224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14224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14224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14224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14224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422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422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422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422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s-CL" altLang="es-CL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 problema importante de salud pública nacional y mundial </a:t>
              </a:r>
            </a:p>
          </p:txBody>
        </p:sp>
      </p:grpSp>
      <p:grpSp>
        <p:nvGrpSpPr>
          <p:cNvPr id="10" name="7 Grupo">
            <a:extLst>
              <a:ext uri="{FF2B5EF4-FFF2-40B4-BE49-F238E27FC236}">
                <a16:creationId xmlns:a16="http://schemas.microsoft.com/office/drawing/2014/main" id="{0C1DB2EF-E1AB-254D-B2F6-B389B9C39023}"/>
              </a:ext>
            </a:extLst>
          </p:cNvPr>
          <p:cNvGrpSpPr>
            <a:grpSpLocks/>
          </p:cNvGrpSpPr>
          <p:nvPr/>
        </p:nvGrpSpPr>
        <p:grpSpPr bwMode="auto">
          <a:xfrm>
            <a:off x="6219824" y="3319827"/>
            <a:ext cx="3887788" cy="1892300"/>
            <a:chOff x="3886200" y="2139695"/>
            <a:chExt cx="3886199" cy="1892808"/>
          </a:xfrm>
        </p:grpSpPr>
        <p:sp>
          <p:nvSpPr>
            <p:cNvPr id="11" name="8 Rectángulo">
              <a:extLst>
                <a:ext uri="{FF2B5EF4-FFF2-40B4-BE49-F238E27FC236}">
                  <a16:creationId xmlns:a16="http://schemas.microsoft.com/office/drawing/2014/main" id="{383B888A-C1F6-AA49-B675-DC6E2C4E259E}"/>
                </a:ext>
              </a:extLst>
            </p:cNvPr>
            <p:cNvSpPr/>
            <p:nvPr/>
          </p:nvSpPr>
          <p:spPr>
            <a:xfrm>
              <a:off x="3886200" y="2139695"/>
              <a:ext cx="3886199" cy="1892808"/>
            </a:xfrm>
            <a:prstGeom prst="rect">
              <a:avLst/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9 Rectángulo">
              <a:extLst>
                <a:ext uri="{FF2B5EF4-FFF2-40B4-BE49-F238E27FC236}">
                  <a16:creationId xmlns:a16="http://schemas.microsoft.com/office/drawing/2014/main" id="{CAB24F77-029C-CE45-918B-0959EBF10D4E}"/>
                </a:ext>
              </a:extLst>
            </p:cNvPr>
            <p:cNvSpPr/>
            <p:nvPr/>
          </p:nvSpPr>
          <p:spPr>
            <a:xfrm>
              <a:off x="3886200" y="2139695"/>
              <a:ext cx="3886199" cy="18928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7584" tIns="40640" rIns="227584" bIns="4064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3200" dirty="0">
                  <a:latin typeface="Arial" pitchFamily="34" charset="0"/>
                  <a:cs typeface="Arial" pitchFamily="34" charset="0"/>
                </a:rPr>
                <a:t>Considerada factor de riesgo independiente cardiovascular.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016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8545738-2A9B-8446-BA6C-45021FB066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33301"/>
              </p:ext>
            </p:extLst>
          </p:nvPr>
        </p:nvGraphicFramePr>
        <p:xfrm>
          <a:off x="2018676" y="829242"/>
          <a:ext cx="8484433" cy="590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BAECD112-3423-AA43-9079-25B695D6C8CC}"/>
              </a:ext>
            </a:extLst>
          </p:cNvPr>
          <p:cNvSpPr txBox="1"/>
          <p:nvPr/>
        </p:nvSpPr>
        <p:spPr>
          <a:xfrm>
            <a:off x="1703882" y="122632"/>
            <a:ext cx="869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TELENEFROLOGÍA EN COVID-19. Resultados Preliminares Hosp. Las Higueras. Talcahuano</a:t>
            </a:r>
          </a:p>
        </p:txBody>
      </p:sp>
    </p:spTree>
    <p:extLst>
      <p:ext uri="{BB962C8B-B14F-4D97-AF65-F5344CB8AC3E}">
        <p14:creationId xmlns:p14="http://schemas.microsoft.com/office/powerpoint/2010/main" val="1747346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AFAD3B11-3617-5B48-B328-3969040B7A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6573545"/>
              </p:ext>
            </p:extLst>
          </p:nvPr>
        </p:nvGraphicFramePr>
        <p:xfrm>
          <a:off x="1243014" y="704539"/>
          <a:ext cx="10201274" cy="601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594D01BB-A02D-2D40-A9ED-45B4DA0BEF26}"/>
              </a:ext>
            </a:extLst>
          </p:cNvPr>
          <p:cNvSpPr/>
          <p:nvPr/>
        </p:nvSpPr>
        <p:spPr>
          <a:xfrm>
            <a:off x="1243162" y="142407"/>
            <a:ext cx="1019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/>
              <a:t>TELENEFROLOGÍA EN COVID-19. Resultados Preliminares Hosp. Las Higueras. Talcahuano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340994C-9C34-B54A-B189-F7286CEC79F0}"/>
              </a:ext>
            </a:extLst>
          </p:cNvPr>
          <p:cNvSpPr/>
          <p:nvPr/>
        </p:nvSpPr>
        <p:spPr>
          <a:xfrm>
            <a:off x="6906846" y="5778707"/>
            <a:ext cx="1670591" cy="5389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9911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A4B78829-65C5-914C-BCD1-B5F7AC9AA42B}"/>
              </a:ext>
            </a:extLst>
          </p:cNvPr>
          <p:cNvGraphicFramePr>
            <a:graphicFrameLocks/>
          </p:cNvGraphicFramePr>
          <p:nvPr/>
        </p:nvGraphicFramePr>
        <p:xfrm>
          <a:off x="1883765" y="914401"/>
          <a:ext cx="8349521" cy="568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6B8E2546-E4B7-0846-8D6C-A34330DF738E}"/>
              </a:ext>
            </a:extLst>
          </p:cNvPr>
          <p:cNvSpPr/>
          <p:nvPr/>
        </p:nvSpPr>
        <p:spPr>
          <a:xfrm>
            <a:off x="1652509" y="262327"/>
            <a:ext cx="8601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/>
              <a:t>TELENEFROLOGÍA EN COVID-19. Resultados Preliminares Hosp. Las Higueras. Talcahuano</a:t>
            </a:r>
          </a:p>
        </p:txBody>
      </p:sp>
    </p:spTree>
    <p:extLst>
      <p:ext uri="{BB962C8B-B14F-4D97-AF65-F5344CB8AC3E}">
        <p14:creationId xmlns:p14="http://schemas.microsoft.com/office/powerpoint/2010/main" val="2380474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4A0CAF-994E-7C46-8AEF-CCBC8ACB8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842" y="0"/>
            <a:ext cx="8664315" cy="75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2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B33F646-09D2-C441-9260-8E401FE3B73F}"/>
              </a:ext>
            </a:extLst>
          </p:cNvPr>
          <p:cNvSpPr/>
          <p:nvPr/>
        </p:nvSpPr>
        <p:spPr>
          <a:xfrm>
            <a:off x="1785937" y="1579567"/>
            <a:ext cx="8837727" cy="40104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45720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endParaRPr lang="es-ES" dirty="0">
              <a:solidFill>
                <a:prstClr val="black"/>
              </a:solidFill>
              <a:ea typeface="ＭＳ Ｐゴシック" panose="020B0600070205080204" pitchFamily="34" charset="-128"/>
              <a:cs typeface="Verdana"/>
            </a:endParaRPr>
          </a:p>
          <a:p>
            <a:pPr marL="171450" indent="-171450" defTabSz="457200">
              <a:lnSpc>
                <a:spcPct val="15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</a:t>
            </a: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Controlar a distancia, disminuir contagios, favorecer la cuarentena.</a:t>
            </a:r>
          </a:p>
          <a:p>
            <a:pPr marL="171450" indent="-171450" defTabSz="457200">
              <a:lnSpc>
                <a:spcPct val="15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Fortalecer la educación continua del paciente y su familia.</a:t>
            </a:r>
          </a:p>
          <a:p>
            <a:pPr marL="171450" indent="-171450" defTabSz="457200">
              <a:lnSpc>
                <a:spcPct val="15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Verdana"/>
              </a:rPr>
              <a:t>  Promover el autocuidado y responsabilidad del paciente.</a:t>
            </a:r>
          </a:p>
          <a:p>
            <a:pPr marL="171450" indent="-171450" defTabSz="457200">
              <a:lnSpc>
                <a:spcPct val="15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endParaRPr lang="es-ES_tradnl" sz="2400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Verdana"/>
            </a:endParaRPr>
          </a:p>
          <a:p>
            <a:pPr marL="171450" indent="-171450" defTabSz="457200">
              <a:lnSpc>
                <a:spcPct val="15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_tradnl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Verdana"/>
              </a:rPr>
              <a:t>  Optimizar el </a:t>
            </a: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escaso recurso  de especialistas en nefrología.</a:t>
            </a:r>
          </a:p>
          <a:p>
            <a:pPr marL="171450" indent="-171450" defTabSz="457200">
              <a:lnSpc>
                <a:spcPct val="15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Fortalecer  la continuidad en el cuidado de los pacientes.</a:t>
            </a:r>
          </a:p>
          <a:p>
            <a:pPr defTabSz="45720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r>
              <a:rPr lang="es-CL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endParaRPr lang="es-ES_tradnl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Verdana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30BFC3F-FA7F-7F47-8F1C-54F161D8AE25}"/>
              </a:ext>
            </a:extLst>
          </p:cNvPr>
          <p:cNvSpPr/>
          <p:nvPr/>
        </p:nvSpPr>
        <p:spPr>
          <a:xfrm>
            <a:off x="1785938" y="246064"/>
            <a:ext cx="883772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s-ES" sz="28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Verdana"/>
              </a:rPr>
              <a:t>RESUMEN:  EL USO DE TELENEFROLOGÍA EN PANDEMIA  NOS HA PERMITIDO…</a:t>
            </a:r>
            <a:endParaRPr lang="es-ES" sz="2800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9650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9C404B8-ECFE-3141-BBF5-34C0805186B5}"/>
              </a:ext>
            </a:extLst>
          </p:cNvPr>
          <p:cNvSpPr/>
          <p:nvPr/>
        </p:nvSpPr>
        <p:spPr>
          <a:xfrm>
            <a:off x="1655763" y="993827"/>
            <a:ext cx="8880475" cy="4947188"/>
          </a:xfrm>
          <a:prstGeom prst="rect">
            <a:avLst/>
          </a:prstGeom>
          <a:ln>
            <a:solidFill>
              <a:srgbClr val="B9CDE5"/>
            </a:solidFill>
          </a:ln>
        </p:spPr>
        <p:txBody>
          <a:bodyPr>
            <a:spAutoFit/>
          </a:bodyPr>
          <a:lstStyle/>
          <a:p>
            <a:pPr defTabSz="45720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endParaRPr lang="es-ES" sz="2400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Verdana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El paciente debe asumir la responsabilidad  en su salud y el    </a:t>
            </a:r>
          </a:p>
          <a:p>
            <a:pPr defTabSz="45720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 autocuidado.</a:t>
            </a:r>
          </a:p>
          <a:p>
            <a:pPr marL="171450" indent="-17145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El modelo </a:t>
            </a:r>
            <a:r>
              <a:rPr lang="es-ES" sz="24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telemédico</a:t>
            </a: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es un valioso recurso de </a:t>
            </a:r>
            <a:r>
              <a:rPr lang="es-CL" sz="2400" b="1" i="1" dirty="0">
                <a:solidFill>
                  <a:srgbClr val="FF0000"/>
                </a:solidFill>
                <a:cs typeface="Tahoma" charset="0"/>
              </a:rPr>
              <a:t>prevención,  </a:t>
            </a:r>
          </a:p>
          <a:p>
            <a:pPr lvl="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r>
              <a:rPr lang="es-CL" sz="2400" b="1" i="1" dirty="0">
                <a:solidFill>
                  <a:srgbClr val="FF0000"/>
                </a:solidFill>
                <a:cs typeface="Tahoma" charset="0"/>
              </a:rPr>
              <a:t>     diagnóstico, tratamiento , rehabilitación, investigación  y </a:t>
            </a:r>
          </a:p>
          <a:p>
            <a:pPr lvl="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r>
              <a:rPr lang="es-CL" sz="2400" b="1" i="1" dirty="0">
                <a:solidFill>
                  <a:srgbClr val="FF0000"/>
                </a:solidFill>
                <a:cs typeface="Tahoma" charset="0"/>
              </a:rPr>
              <a:t>     administración en salud.</a:t>
            </a:r>
          </a:p>
          <a:p>
            <a:pPr lvl="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endParaRPr lang="es-ES_tradnl" sz="2400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Verdana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Verdana"/>
              </a:rPr>
              <a:t>  La necesidad de individualizar las terapias</a:t>
            </a: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(medicina de precisión / </a:t>
            </a:r>
          </a:p>
          <a:p>
            <a:pPr defTabSz="45720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 personalizada).</a:t>
            </a:r>
          </a:p>
          <a:p>
            <a:pPr marL="171450" indent="-171450" defTabSz="457200">
              <a:lnSpc>
                <a:spcPct val="110000"/>
              </a:lnSpc>
              <a:buClr>
                <a:srgbClr val="FF0000"/>
              </a:buClr>
              <a:buSzPct val="70000"/>
              <a:buFont typeface="Wingdings" charset="2"/>
              <a:buChar char="v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La continuidad en el cuidado de los pacientes más allá de la </a:t>
            </a:r>
          </a:p>
          <a:p>
            <a:pPr defTabSz="45720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 atención presencial en los centros de salud.</a:t>
            </a:r>
          </a:p>
          <a:p>
            <a:pPr defTabSz="457200">
              <a:lnSpc>
                <a:spcPct val="110000"/>
              </a:lnSpc>
              <a:buClr>
                <a:srgbClr val="FF0000"/>
              </a:buClr>
              <a:buSzPct val="70000"/>
              <a:defRPr/>
            </a:pPr>
            <a:r>
              <a:rPr lang="es-CL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endParaRPr lang="es-ES_tradnl" sz="2400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Verdana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D06E005-BAC7-F442-8AF0-E034AAAF6FF9}"/>
              </a:ext>
            </a:extLst>
          </p:cNvPr>
          <p:cNvSpPr/>
          <p:nvPr/>
        </p:nvSpPr>
        <p:spPr>
          <a:xfrm>
            <a:off x="1655762" y="186103"/>
            <a:ext cx="844734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s-ES" sz="28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Verdana"/>
              </a:rPr>
              <a:t>En esta pandemia ¿ Qué estamos aprendiendo ?</a:t>
            </a:r>
            <a:endParaRPr lang="es-ES" sz="2800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572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9F4CE8B-89E9-C84B-9B86-1085E12E5F49}"/>
              </a:ext>
            </a:extLst>
          </p:cNvPr>
          <p:cNvSpPr txBox="1"/>
          <p:nvPr/>
        </p:nvSpPr>
        <p:spPr>
          <a:xfrm>
            <a:off x="4003772" y="66317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3C8A8F-98B8-B449-84C0-42D370B7E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208" y="625762"/>
            <a:ext cx="2447529" cy="196215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2D5B1A5-2B3B-9448-99CA-C04569F5F1C6}"/>
              </a:ext>
            </a:extLst>
          </p:cNvPr>
          <p:cNvSpPr/>
          <p:nvPr/>
        </p:nvSpPr>
        <p:spPr>
          <a:xfrm>
            <a:off x="1591325" y="2699974"/>
            <a:ext cx="3081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UNIVERSIDAD DE CONCEPCIÓN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DE694F-6ADD-914D-8087-E01DCA7B1892}"/>
              </a:ext>
            </a:extLst>
          </p:cNvPr>
          <p:cNvSpPr/>
          <p:nvPr/>
        </p:nvSpPr>
        <p:spPr>
          <a:xfrm>
            <a:off x="4672618" y="3469915"/>
            <a:ext cx="3625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altLang="es-CL" sz="3600" i="1" dirty="0"/>
              <a:t>… </a:t>
            </a:r>
            <a:r>
              <a:rPr lang="es-ES_tradnl" altLang="es-CL" sz="3600" b="1" i="1" dirty="0"/>
              <a:t>Gracias  por </a:t>
            </a:r>
          </a:p>
          <a:p>
            <a:pPr>
              <a:spcBef>
                <a:spcPct val="0"/>
              </a:spcBef>
            </a:pPr>
            <a:r>
              <a:rPr lang="es-ES_tradnl" altLang="es-CL" sz="3600" b="1" i="1" dirty="0"/>
              <a:t>su asistencia…</a:t>
            </a:r>
            <a:r>
              <a:rPr lang="es-ES_tradnl" altLang="es-CL" sz="3600" dirty="0"/>
              <a:t>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8A74060-D01C-F44C-AD03-807DFFF83E07}"/>
              </a:ext>
            </a:extLst>
          </p:cNvPr>
          <p:cNvSpPr/>
          <p:nvPr/>
        </p:nvSpPr>
        <p:spPr>
          <a:xfrm>
            <a:off x="4853873" y="5457139"/>
            <a:ext cx="3625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s-MX" altLang="es-CL" sz="2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Dr. Carlos  Zúñiga  S.M.</a:t>
            </a:r>
          </a:p>
        </p:txBody>
      </p:sp>
    </p:spTree>
    <p:extLst>
      <p:ext uri="{BB962C8B-B14F-4D97-AF65-F5344CB8AC3E}">
        <p14:creationId xmlns:p14="http://schemas.microsoft.com/office/powerpoint/2010/main" val="65961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3804E5-0EFB-C242-ABFC-E83247F32953}"/>
              </a:ext>
            </a:extLst>
          </p:cNvPr>
          <p:cNvSpPr txBox="1"/>
          <p:nvPr/>
        </p:nvSpPr>
        <p:spPr>
          <a:xfrm>
            <a:off x="514350" y="31432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&lt;</a:t>
            </a:r>
          </a:p>
        </p:txBody>
      </p:sp>
      <p:sp>
        <p:nvSpPr>
          <p:cNvPr id="4" name="CuadroTexto 10">
            <a:extLst>
              <a:ext uri="{FF2B5EF4-FFF2-40B4-BE49-F238E27FC236}">
                <a16:creationId xmlns:a16="http://schemas.microsoft.com/office/drawing/2014/main" id="{F900442D-C1A3-6D4E-8840-2D325975E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350" y="2793592"/>
            <a:ext cx="1463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Pesquisa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Factores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de riesgo</a:t>
            </a:r>
          </a:p>
        </p:txBody>
      </p:sp>
      <p:sp>
        <p:nvSpPr>
          <p:cNvPr id="5" name="CuadroTexto 11">
            <a:extLst>
              <a:ext uri="{FF2B5EF4-FFF2-40B4-BE49-F238E27FC236}">
                <a16:creationId xmlns:a16="http://schemas.microsoft.com/office/drawing/2014/main" id="{8BCC8BCF-0DC5-7441-8595-2C62CDA79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191" y="3484012"/>
            <a:ext cx="1596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ETAPAS ERC</a:t>
            </a: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A586319E-6361-AF46-BB90-740E53B97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479" y="2978285"/>
            <a:ext cx="1709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8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1  2   3  </a:t>
            </a:r>
            <a:r>
              <a:rPr lang="es-ES" sz="1800" b="1" dirty="0">
                <a:solidFill>
                  <a:srgbClr val="FF0000"/>
                </a:solidFill>
                <a:latin typeface="Verdana" charset="0"/>
                <a:cs typeface="Verdana" charset="0"/>
              </a:rPr>
              <a:t>4</a:t>
            </a:r>
            <a:r>
              <a:rPr lang="es-ES" sz="18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</a:t>
            </a:r>
            <a:r>
              <a:rPr lang="es-ES" sz="1800" b="1" dirty="0">
                <a:solidFill>
                  <a:srgbClr val="FF0000"/>
                </a:solidFill>
                <a:latin typeface="Verdana" charset="0"/>
                <a:cs typeface="Verdana" charset="0"/>
              </a:rPr>
              <a:t>5</a:t>
            </a:r>
          </a:p>
        </p:txBody>
      </p:sp>
      <p:sp>
        <p:nvSpPr>
          <p:cNvPr id="8" name="Rectángulo 9">
            <a:extLst>
              <a:ext uri="{FF2B5EF4-FFF2-40B4-BE49-F238E27FC236}">
                <a16:creationId xmlns:a16="http://schemas.microsoft.com/office/drawing/2014/main" id="{882A1DD8-F9D8-F242-B254-321C6D928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621" y="2584571"/>
            <a:ext cx="21209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Verdana" charset="0"/>
                <a:ea typeface="ＭＳ Ｐゴシック" panose="020B0600070205080204" pitchFamily="34" charset="-128"/>
                <a:cs typeface="Verdana" charset="0"/>
              </a:rPr>
              <a:t>Hemodiálisis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 err="1">
                <a:solidFill>
                  <a:prstClr val="black"/>
                </a:solidFill>
                <a:latin typeface="Verdana" charset="0"/>
                <a:ea typeface="ＭＳ Ｐゴシック" panose="020B0600070205080204" pitchFamily="34" charset="-128"/>
                <a:cs typeface="Verdana" charset="0"/>
              </a:rPr>
              <a:t>Peritoneodiálisis</a:t>
            </a:r>
            <a:endParaRPr lang="es-ES" sz="1400" b="1" dirty="0">
              <a:solidFill>
                <a:prstClr val="black"/>
              </a:solidFill>
              <a:latin typeface="Verdana" charset="0"/>
              <a:ea typeface="ＭＳ Ｐゴシック" panose="020B0600070205080204" pitchFamily="34" charset="-128"/>
              <a:cs typeface="Verdana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Verdana" charset="0"/>
                <a:ea typeface="ＭＳ Ｐゴシック" panose="020B0600070205080204" pitchFamily="34" charset="-128"/>
                <a:cs typeface="Verdana" charset="0"/>
              </a:rPr>
              <a:t>Trasplante Renal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srgbClr val="FF0000"/>
                </a:solidFill>
                <a:latin typeface="Verdana" charset="0"/>
                <a:ea typeface="ＭＳ Ｐゴシック" panose="020B0600070205080204" pitchFamily="34" charset="-128"/>
                <a:cs typeface="Verdana" charset="0"/>
              </a:rPr>
              <a:t>Tratamiento Conservador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srgbClr val="FF0000"/>
                </a:solidFill>
                <a:latin typeface="Verdana" charset="0"/>
                <a:ea typeface="ＭＳ Ｐゴシック" panose="020B0600070205080204" pitchFamily="34" charset="-128"/>
                <a:cs typeface="Verdana" charset="0"/>
              </a:rPr>
              <a:t>Cuidados paliativos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A489034-0E13-CA49-8DCE-940D82F09386}"/>
              </a:ext>
            </a:extLst>
          </p:cNvPr>
          <p:cNvSpPr/>
          <p:nvPr/>
        </p:nvSpPr>
        <p:spPr>
          <a:xfrm>
            <a:off x="2496187" y="5374313"/>
            <a:ext cx="6601215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lnSpc>
                <a:spcPct val="120000"/>
              </a:lnSpc>
              <a:defRPr/>
            </a:pPr>
            <a:r>
              <a:rPr lang="es-ES" sz="2000" b="1" dirty="0">
                <a:solidFill>
                  <a:schemeClr val="tx1"/>
                </a:solidFill>
                <a:latin typeface="Verdana"/>
                <a:cs typeface="Verdana"/>
              </a:rPr>
              <a:t>             NUESTRA PROPUESTA 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s-ES" sz="1400" b="1" dirty="0">
                <a:solidFill>
                  <a:schemeClr val="tx1"/>
                </a:solidFill>
                <a:latin typeface="Verdana"/>
                <a:cs typeface="Verdana"/>
              </a:rPr>
              <a:t> INTEGRACIÓN Y COORDINACIÓN DE SALUD EN LA RED</a:t>
            </a:r>
            <a:endParaRPr lang="es-ES" sz="1400" b="1" dirty="0">
              <a:solidFill>
                <a:schemeClr val="tx1"/>
              </a:solidFill>
              <a:latin typeface="Tahoma"/>
              <a:cs typeface="Tahoma"/>
            </a:endParaRPr>
          </a:p>
          <a:p>
            <a:pPr defTabSz="457200">
              <a:lnSpc>
                <a:spcPct val="120000"/>
              </a:lnSpc>
              <a:defRPr/>
            </a:pPr>
            <a:r>
              <a:rPr lang="es-ES" sz="1400" b="1" dirty="0">
                <a:solidFill>
                  <a:srgbClr val="000000"/>
                </a:solidFill>
                <a:latin typeface="Verdana"/>
                <a:cs typeface="Verdana"/>
              </a:rPr>
              <a:t>          TELENEFROLOGÍA : ROL ARTICULADOR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s-ES" sz="1400" b="1" dirty="0">
                <a:solidFill>
                  <a:srgbClr val="000000"/>
                </a:solidFill>
                <a:latin typeface="Verdana"/>
                <a:cs typeface="Verdana"/>
              </a:rPr>
              <a:t>                     </a:t>
            </a:r>
            <a:r>
              <a:rPr lang="es-ES" b="1" dirty="0">
                <a:solidFill>
                  <a:srgbClr val="000000"/>
                </a:solidFill>
                <a:latin typeface="Verdana"/>
                <a:cs typeface="Verdana"/>
              </a:rPr>
              <a:t>T E L E P R O C E S O S</a:t>
            </a:r>
          </a:p>
        </p:txBody>
      </p:sp>
      <p:sp>
        <p:nvSpPr>
          <p:cNvPr id="10" name="CuadroTexto 1">
            <a:extLst>
              <a:ext uri="{FF2B5EF4-FFF2-40B4-BE49-F238E27FC236}">
                <a16:creationId xmlns:a16="http://schemas.microsoft.com/office/drawing/2014/main" id="{6E4F4299-B283-FE48-8DDE-DCEC7FF17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2853" y="316295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sz="1800">
              <a:solidFill>
                <a:prstClr val="black"/>
              </a:solidFill>
            </a:endParaRPr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8B0BD1DD-67DA-A244-B7A7-CFF6444BB19E}"/>
              </a:ext>
            </a:extLst>
          </p:cNvPr>
          <p:cNvSpPr/>
          <p:nvPr/>
        </p:nvSpPr>
        <p:spPr>
          <a:xfrm>
            <a:off x="9006342" y="2556790"/>
            <a:ext cx="215900" cy="1441450"/>
          </a:xfrm>
          <a:prstGeom prst="rightBrac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5B07C53-47A0-174A-A710-E7E05880B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7669" y="2736616"/>
            <a:ext cx="11652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Unidad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Cuidado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Renal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Avanzado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(UCRA)</a:t>
            </a:r>
          </a:p>
        </p:txBody>
      </p:sp>
      <p:sp>
        <p:nvSpPr>
          <p:cNvPr id="13" name="Título 10">
            <a:extLst>
              <a:ext uri="{FF2B5EF4-FFF2-40B4-BE49-F238E27FC236}">
                <a16:creationId xmlns:a16="http://schemas.microsoft.com/office/drawing/2014/main" id="{D591F506-4016-6643-BDEE-A6A6BED512C8}"/>
              </a:ext>
            </a:extLst>
          </p:cNvPr>
          <p:cNvSpPr txBox="1">
            <a:spLocks/>
          </p:cNvSpPr>
          <p:nvPr/>
        </p:nvSpPr>
        <p:spPr>
          <a:xfrm>
            <a:off x="2853661" y="132092"/>
            <a:ext cx="5717485" cy="6111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400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3100" b="1">
                <a:solidFill>
                  <a:srgbClr val="000000"/>
                </a:solidFill>
                <a:latin typeface="Calibri"/>
                <a:cs typeface="Calibri"/>
              </a:rPr>
              <a:t>MODELO DE SALUD RENAL EN RED</a:t>
            </a:r>
            <a:endParaRPr lang="es-CL" sz="31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58DE2F38-A650-D942-ADF4-C9EFA43EDA20}"/>
              </a:ext>
            </a:extLst>
          </p:cNvPr>
          <p:cNvSpPr/>
          <p:nvPr/>
        </p:nvSpPr>
        <p:spPr>
          <a:xfrm>
            <a:off x="5229044" y="3049181"/>
            <a:ext cx="1557518" cy="434831"/>
          </a:xfrm>
          <a:prstGeom prst="rightArrow">
            <a:avLst/>
          </a:prstGeom>
          <a:pattFill prst="dkDn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CuadroTexto 1">
            <a:extLst>
              <a:ext uri="{FF2B5EF4-FFF2-40B4-BE49-F238E27FC236}">
                <a16:creationId xmlns:a16="http://schemas.microsoft.com/office/drawing/2014/main" id="{CD07F605-996E-B442-9623-A273953A4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656" y="704726"/>
            <a:ext cx="57294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SERV. SALUD THNO. - HOSPITAL LAS HIGUERAS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A0C4A8C-2819-A247-96E5-87A0D3FA5926}"/>
              </a:ext>
            </a:extLst>
          </p:cNvPr>
          <p:cNvSpPr txBox="1"/>
          <p:nvPr/>
        </p:nvSpPr>
        <p:spPr>
          <a:xfrm>
            <a:off x="1998558" y="1800487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/>
              <a:t>ATENCIÓN  PRIMARIA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EFAFF77-7645-C049-BC44-99BD3284FC8E}"/>
              </a:ext>
            </a:extLst>
          </p:cNvPr>
          <p:cNvSpPr/>
          <p:nvPr/>
        </p:nvSpPr>
        <p:spPr>
          <a:xfrm>
            <a:off x="6890621" y="1830951"/>
            <a:ext cx="3509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/>
              <a:t>ATENCIÓN  HOSPITALARIA</a:t>
            </a:r>
          </a:p>
        </p:txBody>
      </p:sp>
      <p:sp>
        <p:nvSpPr>
          <p:cNvPr id="18" name="Flecha izquierda y derecha 17">
            <a:extLst>
              <a:ext uri="{FF2B5EF4-FFF2-40B4-BE49-F238E27FC236}">
                <a16:creationId xmlns:a16="http://schemas.microsoft.com/office/drawing/2014/main" id="{55A7CBD5-91BF-E147-87F5-02B776EF40BD}"/>
              </a:ext>
            </a:extLst>
          </p:cNvPr>
          <p:cNvSpPr/>
          <p:nvPr/>
        </p:nvSpPr>
        <p:spPr>
          <a:xfrm>
            <a:off x="3775245" y="4134917"/>
            <a:ext cx="4145846" cy="1036872"/>
          </a:xfrm>
          <a:prstGeom prst="leftRightArrow">
            <a:avLst/>
          </a:prstGeom>
          <a:pattFill prst="wdUpDiag">
            <a:fgClr>
              <a:srgbClr val="0070C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11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>
            <a:extLst>
              <a:ext uri="{FF2B5EF4-FFF2-40B4-BE49-F238E27FC236}">
                <a16:creationId xmlns:a16="http://schemas.microsoft.com/office/drawing/2014/main" id="{692399C7-2588-4142-83A7-3757DB5CDC97}"/>
              </a:ext>
            </a:extLst>
          </p:cNvPr>
          <p:cNvSpPr txBox="1">
            <a:spLocks/>
          </p:cNvSpPr>
          <p:nvPr/>
        </p:nvSpPr>
        <p:spPr bwMode="auto">
          <a:xfrm>
            <a:off x="2303170" y="331787"/>
            <a:ext cx="7283743" cy="8949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2800" b="1">
                <a:solidFill>
                  <a:srgbClr val="006CB7"/>
                </a:solidFill>
                <a:ea typeface="ヒラギノ角ゴ Pro W3" charset="0"/>
                <a:cs typeface="ヒラギノ角ゴ Pro W3" charset="0"/>
              </a:rPr>
              <a:t>PLATAFORMA DE TELECONSULTA NEFROLOGICA</a:t>
            </a:r>
            <a:endParaRPr lang="es-CL" sz="2800" b="1">
              <a:solidFill>
                <a:srgbClr val="006CB7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72361E64-5F91-6442-89BE-23F38ED33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11476" r="2" b="22951"/>
          <a:stretch>
            <a:fillRect/>
          </a:stretch>
        </p:blipFill>
        <p:spPr bwMode="auto">
          <a:xfrm>
            <a:off x="1271588" y="1396538"/>
            <a:ext cx="10678574" cy="546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496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Rectángulo redondeado">
            <a:extLst>
              <a:ext uri="{FF2B5EF4-FFF2-40B4-BE49-F238E27FC236}">
                <a16:creationId xmlns:a16="http://schemas.microsoft.com/office/drawing/2014/main" id="{180D09F1-A9EC-994C-B438-12EE303331EF}"/>
              </a:ext>
            </a:extLst>
          </p:cNvPr>
          <p:cNvSpPr/>
          <p:nvPr/>
        </p:nvSpPr>
        <p:spPr>
          <a:xfrm>
            <a:off x="3259138" y="47334"/>
            <a:ext cx="5673918" cy="428859"/>
          </a:xfrm>
          <a:prstGeom prst="roundRect">
            <a:avLst/>
          </a:prstGeom>
          <a:solidFill>
            <a:srgbClr val="00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 b="1" dirty="0" err="1">
                <a:solidFill>
                  <a:srgbClr val="FFFFFF"/>
                </a:solidFill>
                <a:latin typeface="Verdana"/>
                <a:cs typeface="Verdana"/>
              </a:rPr>
              <a:t>Telenefrología</a:t>
            </a:r>
            <a:r>
              <a:rPr lang="en-US" sz="2000" b="1" dirty="0">
                <a:solidFill>
                  <a:srgbClr val="FFFFFF"/>
                </a:solidFill>
                <a:latin typeface="Verdana"/>
                <a:cs typeface="Verdana"/>
              </a:rPr>
              <a:t>  -  </a:t>
            </a:r>
            <a:r>
              <a:rPr lang="en-US" sz="2000" b="1" dirty="0" err="1">
                <a:solidFill>
                  <a:srgbClr val="FFFFFF"/>
                </a:solidFill>
                <a:latin typeface="Verdana"/>
                <a:cs typeface="Verdana"/>
              </a:rPr>
              <a:t>Flujograma</a:t>
            </a:r>
            <a:r>
              <a:rPr lang="en-US" sz="2000" b="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endParaRPr lang="es-ES" sz="20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4" name="8 Rectángulo">
            <a:extLst>
              <a:ext uri="{FF2B5EF4-FFF2-40B4-BE49-F238E27FC236}">
                <a16:creationId xmlns:a16="http://schemas.microsoft.com/office/drawing/2014/main" id="{B66DADCA-CBAD-314D-ADC9-F10856A6D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575" y="1541463"/>
            <a:ext cx="1995488" cy="754062"/>
          </a:xfrm>
          <a:prstGeom prst="rect">
            <a:avLst/>
          </a:prstGeom>
          <a:solidFill>
            <a:srgbClr val="008000"/>
          </a:soli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CL" sz="1600" b="1" dirty="0">
                <a:solidFill>
                  <a:prstClr val="white"/>
                </a:solidFill>
                <a:latin typeface="Tahoma"/>
                <a:cs typeface="Tahoma"/>
              </a:rPr>
              <a:t>TELECONSULTA</a:t>
            </a:r>
          </a:p>
        </p:txBody>
      </p:sp>
      <p:sp>
        <p:nvSpPr>
          <p:cNvPr id="5" name="12 Rectángulo">
            <a:extLst>
              <a:ext uri="{FF2B5EF4-FFF2-40B4-BE49-F238E27FC236}">
                <a16:creationId xmlns:a16="http://schemas.microsoft.com/office/drawing/2014/main" id="{A13A2C61-B2B6-2746-9F85-D946D8DF4297}"/>
              </a:ext>
            </a:extLst>
          </p:cNvPr>
          <p:cNvSpPr/>
          <p:nvPr/>
        </p:nvSpPr>
        <p:spPr>
          <a:xfrm>
            <a:off x="5459958" y="1102963"/>
            <a:ext cx="2866638" cy="1192562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s-CL" sz="1600" b="1" dirty="0">
                <a:solidFill>
                  <a:srgbClr val="FFFFFF"/>
                </a:solidFill>
                <a:latin typeface="Tahoma"/>
                <a:ea typeface="MS PGothic" charset="0"/>
                <a:cs typeface="Tahoma"/>
              </a:rPr>
              <a:t>  </a:t>
            </a:r>
          </a:p>
          <a:p>
            <a:pPr eaLnBrk="1" hangingPunct="1">
              <a:defRPr/>
            </a:pPr>
            <a:r>
              <a:rPr lang="es-CL" sz="1600" b="1" dirty="0">
                <a:solidFill>
                  <a:srgbClr val="FFFFFF"/>
                </a:solidFill>
                <a:latin typeface="Tahoma"/>
                <a:ea typeface="MS PGothic" charset="0"/>
                <a:cs typeface="Tahoma"/>
              </a:rPr>
              <a:t> </a:t>
            </a:r>
            <a:r>
              <a:rPr lang="es-CL" sz="1600" b="1" dirty="0">
                <a:latin typeface="Tahoma"/>
                <a:ea typeface="MS PGothic" charset="0"/>
                <a:cs typeface="Tahoma"/>
              </a:rPr>
              <a:t>  Evaluación Nefrólogo</a:t>
            </a:r>
          </a:p>
          <a:p>
            <a:pPr eaLnBrk="1" hangingPunct="1">
              <a:defRPr/>
            </a:pPr>
            <a:r>
              <a:rPr lang="es-CL" sz="1600" b="1" dirty="0">
                <a:latin typeface="Tahoma"/>
                <a:ea typeface="MS PGothic" charset="0"/>
                <a:cs typeface="Tahoma"/>
              </a:rPr>
              <a:t>    Online - Asincrónica</a:t>
            </a:r>
          </a:p>
          <a:p>
            <a:pPr eaLnBrk="1" hangingPunct="1">
              <a:defRPr/>
            </a:pPr>
            <a:endParaRPr lang="es-CL" sz="1600" b="1" dirty="0">
              <a:effectLst>
                <a:outerShdw blurRad="38100" dist="38100" dir="2700000" algn="tl">
                  <a:srgbClr val="DDDDDD"/>
                </a:outerShdw>
              </a:effectLst>
              <a:latin typeface="Tahoma"/>
              <a:cs typeface="Tahoma"/>
            </a:endParaRPr>
          </a:p>
          <a:p>
            <a:pPr eaLnBrk="1" hangingPunct="1">
              <a:defRPr/>
            </a:pPr>
            <a:r>
              <a:rPr lang="es-C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/>
                <a:cs typeface="Tahoma"/>
              </a:rPr>
              <a:t>    TRIAGE /PRIORIDAD</a:t>
            </a:r>
          </a:p>
          <a:p>
            <a:pPr eaLnBrk="1" hangingPunct="1">
              <a:defRPr/>
            </a:pPr>
            <a:endParaRPr lang="es-CL" sz="1600" b="1" dirty="0">
              <a:solidFill>
                <a:srgbClr val="FFFFFF"/>
              </a:solidFill>
              <a:latin typeface="Tahoma"/>
              <a:ea typeface="MS PGothic" charset="0"/>
              <a:cs typeface="Tahoma"/>
            </a:endParaRPr>
          </a:p>
        </p:txBody>
      </p:sp>
      <p:sp>
        <p:nvSpPr>
          <p:cNvPr id="7" name="18 Rectángulo redondeado">
            <a:extLst>
              <a:ext uri="{FF2B5EF4-FFF2-40B4-BE49-F238E27FC236}">
                <a16:creationId xmlns:a16="http://schemas.microsoft.com/office/drawing/2014/main" id="{A5A1E4DD-8340-FB42-8BE2-C37EF879B4BE}"/>
              </a:ext>
            </a:extLst>
          </p:cNvPr>
          <p:cNvSpPr/>
          <p:nvPr/>
        </p:nvSpPr>
        <p:spPr>
          <a:xfrm>
            <a:off x="1630456" y="685173"/>
            <a:ext cx="1571439" cy="680578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CL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Médico Atención Primaria</a:t>
            </a:r>
          </a:p>
        </p:txBody>
      </p:sp>
      <p:cxnSp>
        <p:nvCxnSpPr>
          <p:cNvPr id="8" name="31 Conector recto de flecha">
            <a:extLst>
              <a:ext uri="{FF2B5EF4-FFF2-40B4-BE49-F238E27FC236}">
                <a16:creationId xmlns:a16="http://schemas.microsoft.com/office/drawing/2014/main" id="{98192FB3-8790-AB41-B9E1-298E1D091B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66926" y="1485901"/>
            <a:ext cx="627063" cy="3476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38 Conector recto de flecha">
            <a:extLst>
              <a:ext uri="{FF2B5EF4-FFF2-40B4-BE49-F238E27FC236}">
                <a16:creationId xmlns:a16="http://schemas.microsoft.com/office/drawing/2014/main" id="{1BAE1C4F-6CD6-4C40-B0B4-3C41ED5C6D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76801" y="1895475"/>
            <a:ext cx="5445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71 Conector recto de flecha">
            <a:extLst>
              <a:ext uri="{FF2B5EF4-FFF2-40B4-BE49-F238E27FC236}">
                <a16:creationId xmlns:a16="http://schemas.microsoft.com/office/drawing/2014/main" id="{43A50D9F-47DD-9147-A382-C0F3E0B831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65975" y="4078289"/>
            <a:ext cx="0" cy="592137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33 Conector recto">
            <a:extLst>
              <a:ext uri="{FF2B5EF4-FFF2-40B4-BE49-F238E27FC236}">
                <a16:creationId xmlns:a16="http://schemas.microsoft.com/office/drawing/2014/main" id="{BC367B4F-2945-E14E-98CB-440B213C23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99313" y="2397125"/>
            <a:ext cx="0" cy="693738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ash"/>
            <a:round/>
            <a:headEnd/>
            <a:tailEnd type="arrow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14 Rectángulo">
            <a:extLst>
              <a:ext uri="{FF2B5EF4-FFF2-40B4-BE49-F238E27FC236}">
                <a16:creationId xmlns:a16="http://schemas.microsoft.com/office/drawing/2014/main" id="{FC3355B2-4566-0C4C-83E8-5390E5877FE0}"/>
              </a:ext>
            </a:extLst>
          </p:cNvPr>
          <p:cNvSpPr/>
          <p:nvPr/>
        </p:nvSpPr>
        <p:spPr>
          <a:xfrm>
            <a:off x="2030910" y="3122891"/>
            <a:ext cx="1932043" cy="159833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es-CL" sz="1800" b="1" dirty="0">
              <a:solidFill>
                <a:srgbClr val="000000"/>
              </a:solidFill>
              <a:latin typeface="Verdana"/>
              <a:cs typeface="Verdana"/>
            </a:endParaRPr>
          </a:p>
          <a:p>
            <a:pPr>
              <a:defRPr/>
            </a:pPr>
            <a:r>
              <a:rPr lang="es-CL" sz="1800" b="1" dirty="0">
                <a:solidFill>
                  <a:srgbClr val="000000"/>
                </a:solidFill>
                <a:latin typeface="Verdana"/>
                <a:cs typeface="Verdana"/>
              </a:rPr>
              <a:t>REFERIDO A  NEFROLOGÍA HOSPITAL</a:t>
            </a:r>
          </a:p>
          <a:p>
            <a:pPr>
              <a:defRPr/>
            </a:pPr>
            <a:r>
              <a:rPr lang="es-CL" sz="1800" b="1" dirty="0">
                <a:solidFill>
                  <a:srgbClr val="FF0000"/>
                </a:solidFill>
                <a:latin typeface="Verdana"/>
                <a:cs typeface="Verdana"/>
              </a:rPr>
              <a:t>(Atencón </a:t>
            </a:r>
          </a:p>
          <a:p>
            <a:pPr>
              <a:defRPr/>
            </a:pPr>
            <a:r>
              <a:rPr lang="es-CL" sz="1800" b="1" dirty="0">
                <a:solidFill>
                  <a:srgbClr val="FF0000"/>
                </a:solidFill>
                <a:latin typeface="Verdana"/>
                <a:cs typeface="Verdana"/>
              </a:rPr>
              <a:t>  Prioritaria)</a:t>
            </a:r>
          </a:p>
          <a:p>
            <a:pPr>
              <a:defRPr/>
            </a:pPr>
            <a:endParaRPr lang="es-CL" sz="1800" b="1" dirty="0">
              <a:solidFill>
                <a:srgbClr val="FF0000"/>
              </a:solidFill>
              <a:latin typeface="Verdana"/>
              <a:cs typeface="Verdana"/>
            </a:endParaRPr>
          </a:p>
          <a:p>
            <a:pPr>
              <a:defRPr/>
            </a:pPr>
            <a:endParaRPr lang="es-CL" sz="1800" b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3" name="15 Rectángulo">
            <a:extLst>
              <a:ext uri="{FF2B5EF4-FFF2-40B4-BE49-F238E27FC236}">
                <a16:creationId xmlns:a16="http://schemas.microsoft.com/office/drawing/2014/main" id="{4B663560-4755-594E-A358-264487800FE6}"/>
              </a:ext>
            </a:extLst>
          </p:cNvPr>
          <p:cNvSpPr/>
          <p:nvPr/>
        </p:nvSpPr>
        <p:spPr>
          <a:xfrm>
            <a:off x="4777280" y="5338468"/>
            <a:ext cx="1212541" cy="878226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CL" sz="1600" b="1" dirty="0">
                <a:solidFill>
                  <a:srgbClr val="000000"/>
                </a:solidFill>
                <a:latin typeface="Calibri" charset="0"/>
              </a:rPr>
              <a:t>Requiere estudios adicionales</a:t>
            </a:r>
          </a:p>
        </p:txBody>
      </p:sp>
      <p:sp>
        <p:nvSpPr>
          <p:cNvPr id="14" name="16 Rectángulo">
            <a:extLst>
              <a:ext uri="{FF2B5EF4-FFF2-40B4-BE49-F238E27FC236}">
                <a16:creationId xmlns:a16="http://schemas.microsoft.com/office/drawing/2014/main" id="{0CF4B7A6-E4E1-7A4C-8690-FE37E0269042}"/>
              </a:ext>
            </a:extLst>
          </p:cNvPr>
          <p:cNvSpPr/>
          <p:nvPr/>
        </p:nvSpPr>
        <p:spPr>
          <a:xfrm>
            <a:off x="8542433" y="5208354"/>
            <a:ext cx="1885876" cy="1383531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CL" sz="1600" b="1" dirty="0">
                <a:solidFill>
                  <a:srgbClr val="000000"/>
                </a:solidFill>
              </a:rPr>
              <a:t>Monitorización y Tto. continua en Aten. Primaria con  recomendaciones del nefrólogo.</a:t>
            </a:r>
          </a:p>
        </p:txBody>
      </p:sp>
      <p:sp>
        <p:nvSpPr>
          <p:cNvPr id="15" name="17 Rectángulo">
            <a:extLst>
              <a:ext uri="{FF2B5EF4-FFF2-40B4-BE49-F238E27FC236}">
                <a16:creationId xmlns:a16="http://schemas.microsoft.com/office/drawing/2014/main" id="{7487E0EC-400A-6147-8618-112877FD102B}"/>
              </a:ext>
            </a:extLst>
          </p:cNvPr>
          <p:cNvSpPr/>
          <p:nvPr/>
        </p:nvSpPr>
        <p:spPr>
          <a:xfrm>
            <a:off x="6473292" y="5338468"/>
            <a:ext cx="1451904" cy="878226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1600" b="1" dirty="0">
                <a:solidFill>
                  <a:srgbClr val="000000"/>
                </a:solidFill>
              </a:rPr>
              <a:t>Información clínica incompleta</a:t>
            </a:r>
          </a:p>
        </p:txBody>
      </p:sp>
      <p:cxnSp>
        <p:nvCxnSpPr>
          <p:cNvPr id="16" name="67 Conector recto">
            <a:extLst>
              <a:ext uri="{FF2B5EF4-FFF2-40B4-BE49-F238E27FC236}">
                <a16:creationId xmlns:a16="http://schemas.microsoft.com/office/drawing/2014/main" id="{596CD26F-DD34-054F-B704-7B8E5FCE0E0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16526" y="4637089"/>
            <a:ext cx="4460875" cy="33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69 Conector recto de flecha">
            <a:extLst>
              <a:ext uri="{FF2B5EF4-FFF2-40B4-BE49-F238E27FC236}">
                <a16:creationId xmlns:a16="http://schemas.microsoft.com/office/drawing/2014/main" id="{D49DDD65-9887-824F-A84E-84CCC3DA0AC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1313" y="4721225"/>
            <a:ext cx="0" cy="5667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69 Conector recto de flecha">
            <a:extLst>
              <a:ext uri="{FF2B5EF4-FFF2-40B4-BE49-F238E27FC236}">
                <a16:creationId xmlns:a16="http://schemas.microsoft.com/office/drawing/2014/main" id="{1714BD4E-E7F1-584F-836B-C701650024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51725" y="4721226"/>
            <a:ext cx="0" cy="4873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69 Conector recto de flecha">
            <a:extLst>
              <a:ext uri="{FF2B5EF4-FFF2-40B4-BE49-F238E27FC236}">
                <a16:creationId xmlns:a16="http://schemas.microsoft.com/office/drawing/2014/main" id="{BE658A52-E43B-7247-B527-EC46D6F31A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85313" y="4656139"/>
            <a:ext cx="0" cy="523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69 Conector recto de flecha">
            <a:extLst>
              <a:ext uri="{FF2B5EF4-FFF2-40B4-BE49-F238E27FC236}">
                <a16:creationId xmlns:a16="http://schemas.microsoft.com/office/drawing/2014/main" id="{DEC9A772-9FD7-A442-B4B6-BD64901934E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68776" y="2397126"/>
            <a:ext cx="1820863" cy="1306513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prstDash val="sysDash"/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18 Rectángulo redondeado">
            <a:extLst>
              <a:ext uri="{FF2B5EF4-FFF2-40B4-BE49-F238E27FC236}">
                <a16:creationId xmlns:a16="http://schemas.microsoft.com/office/drawing/2014/main" id="{55EBA32F-FAF6-E245-82BD-C0C70AEF3F67}"/>
              </a:ext>
            </a:extLst>
          </p:cNvPr>
          <p:cNvSpPr/>
          <p:nvPr/>
        </p:nvSpPr>
        <p:spPr>
          <a:xfrm>
            <a:off x="6219306" y="3122890"/>
            <a:ext cx="1959876" cy="936104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1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REFERIDO A ATENCIÓN PRIMARIA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2B7B469-841B-F048-882F-595294FBA802}"/>
              </a:ext>
            </a:extLst>
          </p:cNvPr>
          <p:cNvSpPr/>
          <p:nvPr/>
        </p:nvSpPr>
        <p:spPr>
          <a:xfrm>
            <a:off x="8326596" y="1102963"/>
            <a:ext cx="25843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i="1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s-ES_tradnl" sz="1600" b="1" i="1" dirty="0" err="1">
                <a:solidFill>
                  <a:schemeClr val="accent2">
                    <a:lumMod val="75000"/>
                  </a:schemeClr>
                </a:solidFill>
              </a:rPr>
              <a:t>iempo</a:t>
            </a:r>
            <a:r>
              <a:rPr lang="es-ES_tradnl" sz="1600" b="1" i="1" dirty="0">
                <a:solidFill>
                  <a:schemeClr val="accent2">
                    <a:lumMod val="75000"/>
                  </a:schemeClr>
                </a:solidFill>
              </a:rPr>
              <a:t> asignado de </a:t>
            </a:r>
          </a:p>
          <a:p>
            <a:r>
              <a:rPr lang="es-ES_tradnl" sz="1600" b="1" i="1" dirty="0">
                <a:solidFill>
                  <a:schemeClr val="accent2">
                    <a:lumMod val="75000"/>
                  </a:schemeClr>
                </a:solidFill>
              </a:rPr>
              <a:t>evaluación 10 minutos</a:t>
            </a:r>
          </a:p>
          <a:p>
            <a:r>
              <a:rPr lang="es-ES_tradnl" sz="1600" b="1" i="1" dirty="0">
                <a:solidFill>
                  <a:schemeClr val="accent2">
                    <a:lumMod val="75000"/>
                  </a:schemeClr>
                </a:solidFill>
              </a:rPr>
              <a:t> (50% menor que</a:t>
            </a:r>
          </a:p>
          <a:p>
            <a:r>
              <a:rPr lang="es-ES_tradnl" sz="1600" b="1" i="1" dirty="0">
                <a:solidFill>
                  <a:schemeClr val="accent2">
                    <a:lumMod val="75000"/>
                  </a:schemeClr>
                </a:solidFill>
              </a:rPr>
              <a:t>la modalidad presencial) </a:t>
            </a:r>
            <a:endParaRPr lang="es-CL" sz="1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108BE12-2331-2740-A659-C67A20D9BAD7}"/>
              </a:ext>
            </a:extLst>
          </p:cNvPr>
          <p:cNvSpPr/>
          <p:nvPr/>
        </p:nvSpPr>
        <p:spPr>
          <a:xfrm>
            <a:off x="2405688" y="5312154"/>
            <a:ext cx="7442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latin typeface="Helvetica" pitchFamily="2" charset="0"/>
              </a:rPr>
              <a:t>Carlos Zuniga; </a:t>
            </a:r>
            <a:r>
              <a:rPr lang="es-CL" b="1" dirty="0">
                <a:solidFill>
                  <a:srgbClr val="000000"/>
                </a:solidFill>
                <a:latin typeface="Helvetica" pitchFamily="2" charset="0"/>
              </a:rPr>
              <a:t>Cecilia Riquelme; Hans Muller;</a:t>
            </a:r>
            <a:r>
              <a:rPr lang="es-CL" b="1" dirty="0">
                <a:solidFill>
                  <a:srgbClr val="323538"/>
                </a:solidFill>
                <a:latin typeface="Helvetica" pitchFamily="2" charset="0"/>
              </a:rPr>
              <a:t> </a:t>
            </a:r>
            <a:r>
              <a:rPr lang="es-CL" b="1" dirty="0">
                <a:solidFill>
                  <a:srgbClr val="000000"/>
                </a:solidFill>
                <a:latin typeface="Helvetica" pitchFamily="2" charset="0"/>
              </a:rPr>
              <a:t>Gerardo Vergara; </a:t>
            </a:r>
          </a:p>
          <a:p>
            <a:r>
              <a:rPr lang="es-CL" b="1" dirty="0">
                <a:solidFill>
                  <a:srgbClr val="000000"/>
                </a:solidFill>
                <a:latin typeface="Helvetica" pitchFamily="2" charset="0"/>
              </a:rPr>
              <a:t>Camila Astorga;</a:t>
            </a:r>
            <a:r>
              <a:rPr lang="es-CL" b="1" dirty="0">
                <a:solidFill>
                  <a:srgbClr val="323538"/>
                </a:solidFill>
                <a:latin typeface="Helvetica" pitchFamily="2" charset="0"/>
              </a:rPr>
              <a:t> </a:t>
            </a:r>
            <a:r>
              <a:rPr lang="es-CL" b="1" dirty="0">
                <a:solidFill>
                  <a:srgbClr val="000000"/>
                </a:solidFill>
                <a:latin typeface="Helvetica" pitchFamily="2" charset="0"/>
              </a:rPr>
              <a:t>Manuel Espinoza</a:t>
            </a:r>
            <a:endParaRPr lang="es-CL" b="1" dirty="0">
              <a:solidFill>
                <a:srgbClr val="323538"/>
              </a:solidFill>
              <a:latin typeface="Helvetica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770068-2B78-0743-88E1-758489C37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108" y="785840"/>
            <a:ext cx="8199619" cy="379251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FA7F87F-73DD-E94B-A692-7F055C98749A}"/>
              </a:ext>
            </a:extLst>
          </p:cNvPr>
          <p:cNvSpPr/>
          <p:nvPr/>
        </p:nvSpPr>
        <p:spPr>
          <a:xfrm>
            <a:off x="7008742" y="4281221"/>
            <a:ext cx="2640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/>
              <a:t>In press May 2020</a:t>
            </a:r>
          </a:p>
        </p:txBody>
      </p:sp>
    </p:spTree>
    <p:extLst>
      <p:ext uri="{BB962C8B-B14F-4D97-AF65-F5344CB8AC3E}">
        <p14:creationId xmlns:p14="http://schemas.microsoft.com/office/powerpoint/2010/main" val="1917581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C9FA3497-14BF-4740-9BE4-28F90E0BCF53}"/>
              </a:ext>
            </a:extLst>
          </p:cNvPr>
          <p:cNvSpPr txBox="1"/>
          <p:nvPr/>
        </p:nvSpPr>
        <p:spPr>
          <a:xfrm>
            <a:off x="2235928" y="1996218"/>
            <a:ext cx="720725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dirty="0">
                <a:solidFill>
                  <a:prstClr val="black"/>
                </a:solidFill>
                <a:latin typeface="Tahoma" charset="0"/>
              </a:rPr>
              <a:t>                   Post evaluación online.     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dirty="0">
                <a:solidFill>
                  <a:prstClr val="black"/>
                </a:solidFill>
                <a:latin typeface="Tahoma" charset="0"/>
              </a:rPr>
              <a:t>           RESULTADOS     n= 4668 </a:t>
            </a:r>
            <a:r>
              <a:rPr lang="es-ES" b="1" dirty="0" err="1">
                <a:solidFill>
                  <a:prstClr val="black"/>
                </a:solidFill>
                <a:latin typeface="Tahoma" charset="0"/>
              </a:rPr>
              <a:t>teleconsultas</a:t>
            </a:r>
            <a:endParaRPr lang="es-ES" b="1" dirty="0">
              <a:solidFill>
                <a:prstClr val="black"/>
              </a:solidFill>
              <a:latin typeface="Tahoma" charset="0"/>
            </a:endParaRPr>
          </a:p>
        </p:txBody>
      </p:sp>
      <p:graphicFrame>
        <p:nvGraphicFramePr>
          <p:cNvPr id="4" name="9 Tabla">
            <a:extLst>
              <a:ext uri="{FF2B5EF4-FFF2-40B4-BE49-F238E27FC236}">
                <a16:creationId xmlns:a16="http://schemas.microsoft.com/office/drawing/2014/main" id="{6867BD04-AF7A-F247-8085-EBA2920D294B}"/>
              </a:ext>
            </a:extLst>
          </p:cNvPr>
          <p:cNvGraphicFramePr>
            <a:graphicFrameLocks noGrp="1"/>
          </p:cNvGraphicFramePr>
          <p:nvPr/>
        </p:nvGraphicFramePr>
        <p:xfrm>
          <a:off x="2524073" y="3304974"/>
          <a:ext cx="6162675" cy="288448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1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9527" marR="9527" marT="952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/>
                          <a:cs typeface="Verdana"/>
                        </a:rPr>
                        <a:t>%</a:t>
                      </a:r>
                      <a:endParaRPr kumimoji="0" lang="es-CL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/>
                        <a:ea typeface="ＭＳ Ｐゴシック" charset="0"/>
                        <a:cs typeface="Verdana"/>
                      </a:endParaRPr>
                    </a:p>
                  </a:txBody>
                  <a:tcPr marL="9527" marR="9527" marT="9522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04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/>
                          <a:cs typeface="Verdana"/>
                        </a:rPr>
                        <a:t>     A: ATENCIÓN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/>
                          <a:cs typeface="Verdana"/>
                        </a:rPr>
                        <a:t> PRIMARIA </a:t>
                      </a:r>
                    </a:p>
                  </a:txBody>
                  <a:tcPr marL="9527" marR="9527" marT="952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/>
                          <a:cs typeface="Verdana"/>
                        </a:rPr>
                        <a:t>47,8 - 64,6%</a:t>
                      </a:r>
                      <a:endParaRPr kumimoji="0" lang="es-CL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/>
                        <a:ea typeface="ＭＳ Ｐゴシック" charset="0"/>
                        <a:cs typeface="Verdana"/>
                      </a:endParaRPr>
                    </a:p>
                  </a:txBody>
                  <a:tcPr marL="9527" marR="9527" marT="9522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346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0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/>
                        <a:cs typeface="Verdana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/>
                          <a:cs typeface="Verdana"/>
                        </a:rPr>
                        <a:t>A: NEFROLOGÍA 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/>
                          <a:cs typeface="Verdana"/>
                        </a:rPr>
                        <a:t>        HOSPITALARIA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/>
                        <a:ea typeface="ＭＳ Ｐゴシック" charset="0"/>
                        <a:cs typeface="Verdana"/>
                      </a:endParaRPr>
                    </a:p>
                  </a:txBody>
                  <a:tcPr marL="9527" marR="9527" marT="952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800" b="1" u="none" strike="noStrike" cap="none" normalizeH="0" baseline="0" dirty="0">
                        <a:ln>
                          <a:noFill/>
                        </a:ln>
                        <a:effectLst/>
                        <a:latin typeface="Verdana"/>
                        <a:cs typeface="Verdana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Verdana"/>
                          <a:cs typeface="Verdana"/>
                        </a:rPr>
                        <a:t>35,4 – 52,2%</a:t>
                      </a:r>
                      <a:endParaRPr kumimoji="0" lang="es-CL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/>
                        <a:ea typeface="ＭＳ Ｐゴシック" charset="0"/>
                        <a:cs typeface="Verdana"/>
                      </a:endParaRPr>
                    </a:p>
                  </a:txBody>
                  <a:tcPr marL="9527" marR="9527" marT="9522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C9B03678-C71E-8444-A036-0DEF964B9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13" y="77990"/>
            <a:ext cx="1730323" cy="5905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D38AC30-3EFB-CF4A-A5E9-2715817B94D8}"/>
              </a:ext>
            </a:extLst>
          </p:cNvPr>
          <p:cNvSpPr txBox="1"/>
          <p:nvPr/>
        </p:nvSpPr>
        <p:spPr>
          <a:xfrm>
            <a:off x="1658912" y="668541"/>
            <a:ext cx="1730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/>
              <a:t>C Zuniga et al. </a:t>
            </a:r>
          </a:p>
          <a:p>
            <a:r>
              <a:rPr lang="es-CL" sz="1600" b="1" dirty="0"/>
              <a:t>In press May 2020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E9826EA-81BA-1A4D-AFB5-B1852F084A21}"/>
              </a:ext>
            </a:extLst>
          </p:cNvPr>
          <p:cNvSpPr/>
          <p:nvPr/>
        </p:nvSpPr>
        <p:spPr>
          <a:xfrm>
            <a:off x="3562662" y="403397"/>
            <a:ext cx="6970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USING TELENEPHROLOGY TO IMPROVE </a:t>
            </a: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ACCESS TO NEPHROLOGIST AND GLOBAL KIDNEY MANAGEMENT OF CKD PRIMARY CARE PATIENTS</a:t>
            </a:r>
            <a:endParaRPr lang="es-C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67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9">
            <a:extLst>
              <a:ext uri="{FF2B5EF4-FFF2-40B4-BE49-F238E27FC236}">
                <a16:creationId xmlns:a16="http://schemas.microsoft.com/office/drawing/2014/main" id="{FBAB166F-135B-114E-A80D-5CBBD4ACE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326" y="390525"/>
            <a:ext cx="75406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CL" sz="2000" b="1">
                <a:latin typeface="Verdana" charset="0"/>
                <a:cs typeface="Verdana" charset="0"/>
              </a:rPr>
              <a:t>MAPA DE PREVALENCIA ERC EN LA RED - SS THNO.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7EB88720-3B28-1441-835C-2223DD4EF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927100"/>
            <a:ext cx="8932862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12">
            <a:extLst>
              <a:ext uri="{FF2B5EF4-FFF2-40B4-BE49-F238E27FC236}">
                <a16:creationId xmlns:a16="http://schemas.microsoft.com/office/drawing/2014/main" id="{92C50829-B572-B243-AF1A-B302836A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2170113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s-ES" sz="1200" b="1">
              <a:latin typeface="Verdana" charset="0"/>
              <a:cs typeface="Verdana" charset="0"/>
            </a:endParaRPr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961B0169-7860-D14C-9BD1-5B187493B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373189"/>
            <a:ext cx="133985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15">
            <a:extLst>
              <a:ext uri="{FF2B5EF4-FFF2-40B4-BE49-F238E27FC236}">
                <a16:creationId xmlns:a16="http://schemas.microsoft.com/office/drawing/2014/main" id="{16F7B6B1-0E8C-6741-9B5D-20AF85BEF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2555875"/>
            <a:ext cx="1365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b="1"/>
              <a:t>PREVALENCIA</a:t>
            </a:r>
          </a:p>
        </p:txBody>
      </p:sp>
    </p:spTree>
    <p:extLst>
      <p:ext uri="{BB962C8B-B14F-4D97-AF65-F5344CB8AC3E}">
        <p14:creationId xmlns:p14="http://schemas.microsoft.com/office/powerpoint/2010/main" val="338118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3">
            <a:extLst>
              <a:ext uri="{FF2B5EF4-FFF2-40B4-BE49-F238E27FC236}">
                <a16:creationId xmlns:a16="http://schemas.microsoft.com/office/drawing/2014/main" id="{FBE547B3-BF64-2E47-BA46-211159092E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903799"/>
              </p:ext>
            </p:extLst>
          </p:nvPr>
        </p:nvGraphicFramePr>
        <p:xfrm>
          <a:off x="1162373" y="884238"/>
          <a:ext cx="11029627" cy="597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Gráfico" r:id="rId3" imgW="9240772" imgH="6345411" progId="Excel.Chart.8">
                  <p:embed/>
                </p:oleObj>
              </mc:Choice>
              <mc:Fallback>
                <p:oleObj name="Gráfico" r:id="rId3" imgW="9240772" imgH="6345411" progId="Excel.Chart.8">
                  <p:embed/>
                  <p:pic>
                    <p:nvPicPr>
                      <p:cNvPr id="41985" name="Gráfico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373" y="884238"/>
                        <a:ext cx="11029627" cy="597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1">
            <a:extLst>
              <a:ext uri="{FF2B5EF4-FFF2-40B4-BE49-F238E27FC236}">
                <a16:creationId xmlns:a16="http://schemas.microsoft.com/office/drawing/2014/main" id="{96EC8447-BD5D-BB49-99A6-AC0A259FE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5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85AA716-1F9E-E346-98D3-C03B84C8DAA0}"/>
              </a:ext>
            </a:extLst>
          </p:cNvPr>
          <p:cNvSpPr/>
          <p:nvPr/>
        </p:nvSpPr>
        <p:spPr>
          <a:xfrm>
            <a:off x="3746500" y="19050"/>
            <a:ext cx="641985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2400" b="1" i="0" u="none" strike="noStrike" kern="1200" spc="100" baseline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b="1" spc="1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% </a:t>
            </a:r>
            <a:r>
              <a:rPr lang="en-US" sz="2400" b="1" spc="100" dirty="0" err="1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Pacientes</a:t>
            </a:r>
            <a:r>
              <a:rPr lang="en-US" sz="2400" b="1" spc="1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con ERC </a:t>
            </a:r>
            <a:r>
              <a:rPr lang="en-US" sz="2400" b="1" spc="100" dirty="0" err="1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según</a:t>
            </a:r>
            <a:r>
              <a:rPr lang="en-US" sz="2400" b="1" spc="1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Lab </a:t>
            </a:r>
            <a:r>
              <a:rPr lang="en-US" sz="2400" b="1" spc="100" dirty="0" err="1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por</a:t>
            </a:r>
            <a:r>
              <a:rPr lang="en-US" sz="2400" b="1" spc="1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CESFAM</a:t>
            </a:r>
          </a:p>
          <a:p>
            <a:pPr>
              <a:defRPr sz="2400" b="1" i="0" u="none" strike="noStrike" kern="1200" spc="100" baseline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b="1" spc="1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   Red </a:t>
            </a:r>
            <a:r>
              <a:rPr lang="en-US" sz="2400" b="1" spc="100" dirty="0" err="1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Salud</a:t>
            </a:r>
            <a:r>
              <a:rPr lang="en-US" sz="2400" b="1" spc="1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Talcahuano  -    </a:t>
            </a:r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253FCAE7-E69E-844C-9EBD-E180CC867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0" y="2273300"/>
            <a:ext cx="11657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2800" b="1"/>
              <a:t>TOME </a:t>
            </a:r>
            <a:endParaRPr lang="es-ES" sz="2800"/>
          </a:p>
        </p:txBody>
      </p:sp>
      <p:sp>
        <p:nvSpPr>
          <p:cNvPr id="8" name="Rectángulo 6">
            <a:extLst>
              <a:ext uri="{FF2B5EF4-FFF2-40B4-BE49-F238E27FC236}">
                <a16:creationId xmlns:a16="http://schemas.microsoft.com/office/drawing/2014/main" id="{1BF35E83-C977-F54E-8E48-FE5A369C4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213" y="1128713"/>
            <a:ext cx="16610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2800" b="1"/>
              <a:t>HUALPEN</a:t>
            </a:r>
            <a:r>
              <a:rPr lang="es-ES" b="1"/>
              <a:t> </a:t>
            </a:r>
            <a:endParaRPr lang="es-ES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1AF2D436-B064-2643-8E42-5FD6D34BB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275" y="1042989"/>
            <a:ext cx="2298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2800" b="1"/>
              <a:t>TALCAHUANO</a:t>
            </a:r>
            <a:r>
              <a:rPr lang="es-ES" b="1"/>
              <a:t>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6718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Webin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Webinar" id="{AF8BBE13-CD8E-44B3-A00E-686DA31FFCD7}" vid="{23FEAD4D-3485-46B6-96B4-D4134E02B87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TemaWebinar</Template>
  <TotalTime>72</TotalTime>
  <Words>961</Words>
  <Application>Microsoft Office PowerPoint</Application>
  <PresentationFormat>Panorámica</PresentationFormat>
  <Paragraphs>186</Paragraphs>
  <Slides>26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9" baseType="lpstr">
      <vt:lpstr>MS PGothic</vt:lpstr>
      <vt:lpstr>MS PGothic</vt:lpstr>
      <vt:lpstr>Arial</vt:lpstr>
      <vt:lpstr>Calibri</vt:lpstr>
      <vt:lpstr>Calibri Light</vt:lpstr>
      <vt:lpstr>Helvetica</vt:lpstr>
      <vt:lpstr>Tahoma</vt:lpstr>
      <vt:lpstr>Times New Roman</vt:lpstr>
      <vt:lpstr>Verdana</vt:lpstr>
      <vt:lpstr>Wingdings</vt:lpstr>
      <vt:lpstr>ヒラギノ角ゴ Pro W3</vt:lpstr>
      <vt:lpstr>TemaWebinar</vt:lpstr>
      <vt:lpstr>Gráfico</vt:lpstr>
      <vt:lpstr>    TELENEFROLOGÍA EN TIEMPOS                  DE COVID-19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Usuario</dc:creator>
  <cp:lastModifiedBy>VIVIANA PAREDES</cp:lastModifiedBy>
  <cp:revision>24</cp:revision>
  <dcterms:created xsi:type="dcterms:W3CDTF">2020-05-15T20:40:41Z</dcterms:created>
  <dcterms:modified xsi:type="dcterms:W3CDTF">2020-06-04T00:08:29Z</dcterms:modified>
</cp:coreProperties>
</file>