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9" r:id="rId2"/>
    <p:sldId id="256" r:id="rId3"/>
    <p:sldId id="270" r:id="rId4"/>
    <p:sldId id="269" r:id="rId5"/>
    <p:sldId id="268" r:id="rId6"/>
    <p:sldId id="272" r:id="rId7"/>
    <p:sldId id="271" r:id="rId8"/>
    <p:sldId id="274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345146369483128E-2"/>
          <c:y val="0.32926097313019115"/>
          <c:w val="0.88343705648108817"/>
          <c:h val="0.44755187914892092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PTF s/ minería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2670417920381311E-2"/>
                  <c:y val="-3.051066932480528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2,3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08-4490-B28E-024A59D12B0D}"/>
                </c:ext>
              </c:extLst>
            </c:dLbl>
            <c:dLbl>
              <c:idx val="1"/>
              <c:layout>
                <c:manualLayout>
                  <c:x val="-3.2932196373529656E-2"/>
                  <c:y val="-1.779789043946978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2,4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08-4490-B28E-024A59D12B0D}"/>
                </c:ext>
              </c:extLst>
            </c:dLbl>
            <c:dLbl>
              <c:idx val="2"/>
              <c:layout>
                <c:manualLayout>
                  <c:x val="-3.2932164052967491E-2"/>
                  <c:y val="-4.068089243307372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0,9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08-4490-B28E-024A59D12B0D}"/>
                </c:ext>
              </c:extLst>
            </c:dLbl>
            <c:dLbl>
              <c:idx val="3"/>
              <c:layout>
                <c:manualLayout>
                  <c:x val="-2.8006542716018403E-2"/>
                  <c:y val="-2.034044621653686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0,7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08-4490-B28E-024A59D12B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1990-2000</c:v>
                </c:pt>
                <c:pt idx="1">
                  <c:v>2000-2005</c:v>
                </c:pt>
                <c:pt idx="2">
                  <c:v>2005-2010</c:v>
                </c:pt>
                <c:pt idx="3">
                  <c:v>2010-2017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2.4</c:v>
                </c:pt>
                <c:pt idx="2">
                  <c:v>0.9</c:v>
                </c:pt>
                <c:pt idx="3">
                  <c:v>0.70000000000000062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908-4490-B28E-024A59D12B0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PTF c/ minería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6364658163514635E-2"/>
                  <c:y val="2.796811354773819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2,3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08-4490-B28E-024A59D12B0D}"/>
                </c:ext>
              </c:extLst>
            </c:dLbl>
            <c:dLbl>
              <c:idx val="1"/>
              <c:layout>
                <c:manualLayout>
                  <c:x val="-3.7857850031040696E-2"/>
                  <c:y val="3.051066932480528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1,2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08-4490-B28E-024A59D12B0D}"/>
                </c:ext>
              </c:extLst>
            </c:dLbl>
            <c:dLbl>
              <c:idx val="2"/>
              <c:layout>
                <c:manualLayout>
                  <c:x val="-2.7731430091787808E-2"/>
                  <c:y val="1.525533466240268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-0,6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08-4490-B28E-024A59D12B0D}"/>
                </c:ext>
              </c:extLst>
            </c:dLbl>
            <c:dLbl>
              <c:idx val="3"/>
              <c:layout>
                <c:manualLayout>
                  <c:x val="-3.2657083749299015E-2"/>
                  <c:y val="2.034044621653686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-0,3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908-4490-B28E-024A59D12B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1990-2000</c:v>
                </c:pt>
                <c:pt idx="1">
                  <c:v>2000-2005</c:v>
                </c:pt>
                <c:pt idx="2">
                  <c:v>2005-2010</c:v>
                </c:pt>
                <c:pt idx="3">
                  <c:v>2010-2017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1.2</c:v>
                </c:pt>
                <c:pt idx="2">
                  <c:v>-0.60000000000000064</c:v>
                </c:pt>
                <c:pt idx="3">
                  <c:v>-0.30000000000000032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908-4490-B28E-024A59D12B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32356096"/>
        <c:axId val="232372480"/>
      </c:lineChart>
      <c:catAx>
        <c:axId val="232356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 dirty="0">
                    <a:solidFill>
                      <a:schemeClr val="tx2">
                        <a:lumMod val="25000"/>
                      </a:schemeClr>
                    </a:solidFill>
                  </a:rPr>
                  <a:t>Periodo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372480"/>
        <c:crosses val="autoZero"/>
        <c:auto val="1"/>
        <c:lblAlgn val="ctr"/>
        <c:lblOffset val="100"/>
        <c:noMultiLvlLbl val="0"/>
      </c:catAx>
      <c:valAx>
        <c:axId val="23237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 dirty="0">
                    <a:solidFill>
                      <a:schemeClr val="tx2">
                        <a:lumMod val="25000"/>
                      </a:schemeClr>
                    </a:solidFill>
                  </a:rPr>
                  <a:t>Variación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35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B992E-EF08-49A8-A99B-27E86417E9C3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11912-35B5-4D62-9CEF-71D36A1C53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491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99D73-B880-41C4-9065-0B436E9FC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3B72AB-1AEA-4714-B5FA-1C96E552C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69493-7662-479E-9CD3-8EFA2B82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E9CC9F-2B48-47C8-9968-7F960C70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3AC1A9-F8B4-424F-97BF-E379D414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1295FA2-150C-4ADE-92D3-619122174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80"/>
          <a:stretch/>
        </p:blipFill>
        <p:spPr>
          <a:xfrm rot="16200000">
            <a:off x="-3010295" y="2992296"/>
            <a:ext cx="6876000" cy="8554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842" y="6003231"/>
            <a:ext cx="1865158" cy="85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4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5DB71-6E45-470B-ADE5-294332EC5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1A667F-0A10-42DB-8F89-F0A1402D1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15B291-B96C-44B2-9324-3C372C817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6889BF-828A-4D64-8C11-1068A7D0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30FC2D-B078-4D9D-9F9C-8D21E297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893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A50316-C5D9-4F6B-B0A0-03647C171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25699C-D931-4B99-93E9-23210D6D1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0B2E2C-B651-43B6-B2C3-2105571D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5C1B73-DF91-42A1-984C-48BDAADD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118410-B1CC-400B-B2CD-8B63C509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815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75625-AC24-4913-8E4E-8C1340E3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D5022F-5D52-4950-8DBD-039D8E66E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CCE11E-1908-4F04-A4F4-CBBFBA66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6307E6-F58E-4417-BC43-7C0BA7DA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16ECF3-27BE-4544-9F64-10CAD7515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497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9937A-B567-45D0-A46B-0CE85A38A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4CE146-1C3B-4E38-B362-AB35887A0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2DCAA-52C6-4446-B147-B00536AF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695E80-4412-4463-8D2F-D5CF69E2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CB86EC-6CD6-47FB-A585-238779B7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088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9C10D-A905-4466-A02E-B0FE2C3F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2569CD-F27D-41AB-9A30-53D662D4B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7511EE-8F8F-4483-99F7-4F2DD9E58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0A805D-1DC6-42D0-B4A2-5C0BB9C7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9B75CF-18A2-4A01-938E-6335C2EB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323691-D93B-42E4-838B-ECFC3AA0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016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BE8ED-7CB9-49AF-BC42-CB47064C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2E2D7E-1810-42B2-8B67-1FACFA678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C6096D-316A-4C65-BE7E-0176B285F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B7E02B-C276-4F52-9AEA-2CD984A2F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D03C5E-43DA-4E96-A1F1-F3FC6B722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4FF4C9-3B20-47DD-8B9F-4438C909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B5C85A-706B-4168-A80B-A0D8FA50F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BDF20EB-BA6E-4B84-AD10-D4995DCE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898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B90BE4-2A34-4988-A2B9-F62034FC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2267B3-9430-401F-9D5D-7E0C00FE0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225695-7B59-4F83-BF35-E96A7F07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4AD5300-F72C-42F7-B950-0FBB3786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521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F0796A7-71B0-497B-9405-E7F2CCA1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D3191D-9E12-438B-A52C-B3FDF248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BE236B-4AE7-482C-987C-211E5C8A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935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1AE57-B10C-4C24-9B90-9E958F8DD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843EEB-A433-4257-A9E6-BEA10482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335025-92C8-4EAE-8DB7-6ADDDC875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48F50A-1805-4200-A6F1-091FDE29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20086E-8E38-4104-AD37-08A7B2D9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0A7845-DBBB-4321-B827-4F648153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11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C1801-3B0C-4BAC-9C24-0A5C10A30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6C6CFC-EA3F-42B8-A527-BEBA20114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07B389-F765-4D10-BD0A-011A35444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3708F3-D37E-4DA6-BC11-7D0A6DB65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3F029B-1453-4987-A7B8-C1F5DB76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89CA58-0930-4F63-872E-0B1CDBD0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157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C850F9-F09C-44E6-B353-20568F3A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F02A41-40D9-4244-BA6C-16C65BF57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BE4A32-C745-4FF7-9FB0-EE7E42478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6F9E0-9D26-4917-AE24-67A70BAB463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3A01C4-D6E7-4443-97E8-6E3FB6DA5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E2A5E2-0D56-474A-BFD1-694E95110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995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52CF782A-EDD6-430D-9487-D614A62C9503}"/>
              </a:ext>
            </a:extLst>
          </p:cNvPr>
          <p:cNvSpPr txBox="1">
            <a:spLocks/>
          </p:cNvSpPr>
          <p:nvPr/>
        </p:nvSpPr>
        <p:spPr>
          <a:xfrm>
            <a:off x="6096000" y="306131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408" y="5882502"/>
            <a:ext cx="2128592" cy="97549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5913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7F2C04B-D7A6-476B-AE1F-D053CA671CF9}"/>
              </a:ext>
            </a:extLst>
          </p:cNvPr>
          <p:cNvSpPr/>
          <p:nvPr/>
        </p:nvSpPr>
        <p:spPr>
          <a:xfrm>
            <a:off x="5922372" y="1931544"/>
            <a:ext cx="560505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0070C0"/>
              </a:buClr>
              <a:buSzPts val="4800"/>
            </a:pPr>
            <a:r>
              <a:rPr lang="es-C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RECUPERACIÓN SOSTENIBLE EN LOS TIEMPOS DEL COVID-19.</a:t>
            </a:r>
          </a:p>
          <a:p>
            <a:pPr algn="ctr">
              <a:lnSpc>
                <a:spcPct val="90000"/>
              </a:lnSpc>
              <a:buClr>
                <a:srgbClr val="0070C0"/>
              </a:buClr>
              <a:buSzPts val="4800"/>
            </a:pPr>
            <a:endParaRPr lang="es-CL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algn="ctr">
              <a:lnSpc>
                <a:spcPct val="90000"/>
              </a:lnSpc>
              <a:buClr>
                <a:srgbClr val="0070C0"/>
              </a:buClr>
              <a:buSzPts val="4800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DB7D7C0-D9BC-4877-A56C-0D0E4D776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0950" y="-170669"/>
            <a:ext cx="2365453" cy="207891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29149CD-9234-4076-825F-9F3C7BD390D5}"/>
              </a:ext>
            </a:extLst>
          </p:cNvPr>
          <p:cNvSpPr/>
          <p:nvPr/>
        </p:nvSpPr>
        <p:spPr>
          <a:xfrm>
            <a:off x="6492240" y="3716757"/>
            <a:ext cx="4600357" cy="2439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133"/>
              </a:spcAft>
            </a:pPr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Helvetica Neue" charset="0"/>
                <a:cs typeface="Helvetica Neue" charset="0"/>
              </a:rPr>
              <a:t>Eduardo Bitran</a:t>
            </a:r>
          </a:p>
          <a:p>
            <a:pPr algn="ctr">
              <a:spcAft>
                <a:spcPts val="2133"/>
              </a:spcAft>
            </a:pP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Helvetica Neue" charset="0"/>
                <a:cs typeface="Helvetica Neue" charset="0"/>
              </a:rPr>
              <a:t>Académico Facultad de Ingeniería y Ciencias Universidad  Adolfo Ibáñez </a:t>
            </a:r>
          </a:p>
          <a:p>
            <a:pPr algn="ctr">
              <a:spcAft>
                <a:spcPts val="2133"/>
              </a:spcAft>
            </a:pP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Helvetica Neue" charset="0"/>
                <a:cs typeface="Helvetica Neue" charset="0"/>
              </a:rPr>
              <a:t>Presidente Club de Innovación </a:t>
            </a:r>
          </a:p>
          <a:p>
            <a:pPr algn="ctr">
              <a:spcAft>
                <a:spcPts val="2133"/>
              </a:spcAft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29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1384663" y="490118"/>
            <a:ext cx="10228217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2400"/>
              <a:defRPr/>
            </a:pPr>
            <a:r>
              <a:rPr lang="es-CL" sz="2800" b="1" dirty="0" smtClean="0">
                <a:solidFill>
                  <a:schemeClr val="accent1">
                    <a:lumMod val="75000"/>
                  </a:schemeClr>
                </a:solidFill>
              </a:rPr>
              <a:t>Histéresis  Organizacional y Socio-Económica:  cómo enfrentamos  y nos adaptamos al mundo actual con Covid-19 - Impacto largo plazo</a:t>
            </a:r>
          </a:p>
          <a:p>
            <a:pPr>
              <a:buSzPts val="2400"/>
              <a:defRPr/>
            </a:pPr>
            <a:endParaRPr lang="es-CL" sz="2800" b="1" dirty="0" smtClean="0"/>
          </a:p>
          <a:p>
            <a:pPr>
              <a:buSzPts val="2400"/>
              <a:defRPr/>
            </a:pPr>
            <a:endParaRPr lang="es-CL" sz="2800" b="1" dirty="0" smtClean="0"/>
          </a:p>
          <a:p>
            <a:pPr marL="508000" indent="-457200" algn="l">
              <a:lnSpc>
                <a:spcPct val="120000"/>
              </a:lnSpc>
              <a:spcAft>
                <a:spcPts val="600"/>
              </a:spcAft>
              <a:buSzPts val="2400"/>
              <a:buFont typeface="Arial" panose="020B0604020202020204" pitchFamily="34" charset="0"/>
              <a:buChar char="•"/>
              <a:defRPr/>
            </a:pPr>
            <a:r>
              <a:rPr lang="es-CL" sz="2800" dirty="0" smtClean="0"/>
              <a:t> </a:t>
            </a:r>
            <a:r>
              <a:rPr lang="es-CL" dirty="0" smtClean="0"/>
              <a:t>Profundidad de la crisis económica y tipo de recuperación V o L </a:t>
            </a:r>
          </a:p>
          <a:p>
            <a:pPr marL="508000" indent="-457200" algn="l">
              <a:lnSpc>
                <a:spcPct val="120000"/>
              </a:lnSpc>
              <a:spcAft>
                <a:spcPts val="600"/>
              </a:spcAft>
              <a:buSzPts val="2400"/>
              <a:buFont typeface="Arial" panose="020B0604020202020204" pitchFamily="34" charset="0"/>
              <a:buChar char="•"/>
              <a:defRPr/>
            </a:pPr>
            <a:r>
              <a:rPr lang="es-CL" dirty="0" smtClean="0"/>
              <a:t> Impacto en Pobreza y cohesión social.  </a:t>
            </a:r>
          </a:p>
          <a:p>
            <a:pPr marL="508000" indent="-457200" algn="l">
              <a:lnSpc>
                <a:spcPct val="120000"/>
              </a:lnSpc>
              <a:spcAft>
                <a:spcPts val="600"/>
              </a:spcAft>
              <a:buSzPts val="2400"/>
              <a:buFont typeface="Arial" panose="020B0604020202020204" pitchFamily="34" charset="0"/>
              <a:buChar char="•"/>
              <a:defRPr/>
            </a:pPr>
            <a:r>
              <a:rPr lang="es-CL" dirty="0" smtClean="0"/>
              <a:t>Impacto en capital social organizacional.  </a:t>
            </a:r>
          </a:p>
          <a:p>
            <a:pPr marL="508000" indent="-457200" algn="l">
              <a:lnSpc>
                <a:spcPct val="120000"/>
              </a:lnSpc>
              <a:spcAft>
                <a:spcPts val="600"/>
              </a:spcAft>
              <a:buSzPts val="2400"/>
              <a:buFont typeface="Arial" panose="020B0604020202020204" pitchFamily="34" charset="0"/>
              <a:buChar char="•"/>
              <a:defRPr/>
            </a:pPr>
            <a:r>
              <a:rPr lang="es-CL" dirty="0" smtClean="0"/>
              <a:t>Efectos asimétricos en las empresas/sectores y dependencia de estilo de liderazgo  </a:t>
            </a:r>
          </a:p>
          <a:p>
            <a:pPr marL="508000" indent="-457200" algn="l">
              <a:lnSpc>
                <a:spcPct val="120000"/>
              </a:lnSpc>
              <a:spcAft>
                <a:spcPts val="600"/>
              </a:spcAft>
              <a:buSzPts val="2400"/>
              <a:buFont typeface="Arial" panose="020B0604020202020204" pitchFamily="34" charset="0"/>
              <a:buChar char="•"/>
              <a:defRPr/>
            </a:pPr>
            <a:r>
              <a:rPr lang="es-CL" dirty="0" smtClean="0"/>
              <a:t>Además se une a estancamiento estructural y baja innovación </a:t>
            </a:r>
            <a:r>
              <a:rPr lang="es-CL" dirty="0"/>
              <a:t>e</a:t>
            </a:r>
            <a:r>
              <a:rPr lang="es-CL" dirty="0" smtClean="0"/>
              <a:t>mpresarial. </a:t>
            </a:r>
          </a:p>
          <a:p>
            <a:pPr marL="508000" indent="-457200" algn="l">
              <a:lnSpc>
                <a:spcPct val="120000"/>
              </a:lnSpc>
              <a:spcAft>
                <a:spcPts val="600"/>
              </a:spcAft>
              <a:buSzPts val="2400"/>
              <a:buFont typeface="Arial" panose="020B0604020202020204" pitchFamily="34" charset="0"/>
              <a:buChar char="•"/>
              <a:defRPr/>
            </a:pPr>
            <a:endParaRPr lang="es-CL" sz="2800" dirty="0" smtClean="0"/>
          </a:p>
        </p:txBody>
      </p:sp>
    </p:spTree>
    <p:extLst>
      <p:ext uri="{BB962C8B-B14F-4D97-AF65-F5344CB8AC3E}">
        <p14:creationId xmlns:p14="http://schemas.microsoft.com/office/powerpoint/2010/main" val="161901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F03846C-4F98-4944-81A7-448EEB50D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4784591"/>
              </p:ext>
            </p:extLst>
          </p:nvPr>
        </p:nvGraphicFramePr>
        <p:xfrm>
          <a:off x="911424" y="260648"/>
          <a:ext cx="10313352" cy="499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20C8BFB0-4283-45F7-A96D-9DEAAD299536}"/>
              </a:ext>
            </a:extLst>
          </p:cNvPr>
          <p:cNvSpPr/>
          <p:nvPr/>
        </p:nvSpPr>
        <p:spPr>
          <a:xfrm>
            <a:off x="1583499" y="525562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050" dirty="0"/>
              <a:t>Datos de Informe Productividad 2017 Comisión Nacional de Productividad  </a:t>
            </a:r>
          </a:p>
        </p:txBody>
      </p:sp>
      <p:sp>
        <p:nvSpPr>
          <p:cNvPr id="4" name="9 CuadroTexto"/>
          <p:cNvSpPr txBox="1"/>
          <p:nvPr/>
        </p:nvSpPr>
        <p:spPr>
          <a:xfrm>
            <a:off x="2172482" y="5988979"/>
            <a:ext cx="807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>
                <a:solidFill>
                  <a:schemeClr val="accent1">
                    <a:lumMod val="50000"/>
                  </a:schemeClr>
                </a:solidFill>
              </a:rPr>
              <a:t>Innovación: talón de Aquiles, Sofisticación y Diversificación   </a:t>
            </a:r>
            <a:endParaRPr lang="es-CL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75062" y="338416"/>
            <a:ext cx="115693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28" b="1" i="0" u="none" strike="noStrike" kern="1200" baseline="0">
                <a:solidFill>
                  <a:srgbClr val="4472C4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CL" sz="2800" dirty="0" smtClean="0">
                <a:solidFill>
                  <a:schemeClr val="accent1">
                    <a:lumMod val="75000"/>
                  </a:schemeClr>
                </a:solidFill>
              </a:rPr>
              <a:t>LA CRISIS ACTUAL SE SUPERPONE A CRISIS DE CRECIMIENTO ESTRUCTURAL:  DECRECIMIENTO PRODUCTIVIDAD TOTAL DE FACTORES (PTF) </a:t>
            </a:r>
            <a:endParaRPr lang="es-CL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1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1200151" y="162172"/>
            <a:ext cx="10455245" cy="849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Geometria ExtraBold"/>
                <a:cs typeface="Geometria ExtraBold"/>
              </a:rPr>
              <a:t>CHILE</a:t>
            </a:r>
            <a:r>
              <a:rPr lang="es-CL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Geometria"/>
                <a:cs typeface="Geometria"/>
              </a:rPr>
              <a:t> EL PAÍS CON MENOR PORCENTAJE DE EMPRESAS </a:t>
            </a:r>
            <a:r>
              <a:rPr lang="es-CL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Geometria ExtraBold"/>
                <a:cs typeface="Geometria ExtraBold"/>
              </a:rPr>
              <a:t>INNOVANDO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600626" y="1676895"/>
            <a:ext cx="10515600" cy="4605867"/>
            <a:chOff x="1600626" y="1676895"/>
            <a:chExt cx="10515600" cy="4605867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600626" y="1676895"/>
              <a:ext cx="10515600" cy="4605867"/>
            </a:xfrm>
            <a:prstGeom prst="rect">
              <a:avLst/>
            </a:prstGeom>
          </p:spPr>
        </p:pic>
        <p:sp>
          <p:nvSpPr>
            <p:cNvPr id="4" name="5 Flecha abajo"/>
            <p:cNvSpPr/>
            <p:nvPr/>
          </p:nvSpPr>
          <p:spPr>
            <a:xfrm>
              <a:off x="10067493" y="3979828"/>
              <a:ext cx="646176" cy="9784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" name="6 CuadroTexto"/>
            <p:cNvSpPr txBox="1"/>
            <p:nvPr/>
          </p:nvSpPr>
          <p:spPr>
            <a:xfrm>
              <a:off x="10067493" y="3672051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 smtClean="0"/>
                <a:t>CHILE</a:t>
              </a:r>
              <a:endParaRPr lang="es-CL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0416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1822625" y="377033"/>
            <a:ext cx="9647809" cy="7667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CL" altLang="es-CL" sz="28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/>
              </a:rPr>
              <a:t>CHILE: SOFISTICACIÓN EXPORTADORA BAJA Y DECLINANTE EN EL SÚPER CICLO DE LOS RECURSOS NATURALES.</a:t>
            </a:r>
          </a:p>
        </p:txBody>
      </p:sp>
      <p:grpSp>
        <p:nvGrpSpPr>
          <p:cNvPr id="3" name="35 Grupo"/>
          <p:cNvGrpSpPr>
            <a:grpSpLocks/>
          </p:cNvGrpSpPr>
          <p:nvPr/>
        </p:nvGrpSpPr>
        <p:grpSpPr bwMode="auto">
          <a:xfrm>
            <a:off x="1291789" y="2718615"/>
            <a:ext cx="5041174" cy="3216275"/>
            <a:chOff x="347663" y="1637676"/>
            <a:chExt cx="8194675" cy="4865819"/>
          </a:xfrm>
        </p:grpSpPr>
        <p:sp>
          <p:nvSpPr>
            <p:cNvPr id="4" name="CuadroTexto 9"/>
            <p:cNvSpPr txBox="1">
              <a:spLocks noChangeArrowheads="1"/>
            </p:cNvSpPr>
            <p:nvPr/>
          </p:nvSpPr>
          <p:spPr bwMode="auto">
            <a:xfrm>
              <a:off x="388202" y="1637676"/>
              <a:ext cx="7612651" cy="2925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  <a:defRPr/>
              </a:pPr>
              <a:r>
                <a:rPr lang="es-ES_tradnl" altLang="es-ES" sz="9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  <a:cs typeface="Arial" pitchFamily="34" charset="0"/>
                </a:rPr>
                <a:t>ÍNDICE EXPY: Índice de Sofisticación de las Exportaciones. En puntos.</a:t>
              </a:r>
              <a:endParaRPr lang="es-ES" altLang="es-ES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" name="CuadroTexto 20"/>
            <p:cNvSpPr txBox="1"/>
            <p:nvPr/>
          </p:nvSpPr>
          <p:spPr>
            <a:xfrm>
              <a:off x="4016446" y="6253345"/>
              <a:ext cx="2050117" cy="25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8438">
                <a:defRPr/>
              </a:pPr>
              <a:r>
                <a:rPr lang="es-ES_tradnl" sz="675" spc="10" dirty="0">
                  <a:solidFill>
                    <a:srgbClr val="1F497D"/>
                  </a:solidFill>
                  <a:latin typeface="Arial Narrow"/>
                  <a:ea typeface="ＭＳ Ｐゴシック" charset="0"/>
                  <a:cs typeface="Arial Narrow"/>
                </a:rPr>
                <a:t>FUENTE: Banco Mundial.</a:t>
              </a:r>
              <a:endParaRPr lang="es-ES_tradnl" sz="675" dirty="0">
                <a:solidFill>
                  <a:srgbClr val="1F497D"/>
                </a:solidFill>
                <a:latin typeface="Arial Narrow"/>
                <a:ea typeface="ＭＳ Ｐゴシック" charset="0"/>
                <a:cs typeface="Arial Narrow"/>
              </a:endParaRPr>
            </a:p>
          </p:txBody>
        </p:sp>
        <p:pic>
          <p:nvPicPr>
            <p:cNvPr id="6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63" y="2701926"/>
              <a:ext cx="8194675" cy="344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42 Grupo"/>
            <p:cNvGrpSpPr>
              <a:grpSpLocks/>
            </p:cNvGrpSpPr>
            <p:nvPr/>
          </p:nvGrpSpPr>
          <p:grpSpPr bwMode="auto">
            <a:xfrm>
              <a:off x="579314" y="2012964"/>
              <a:ext cx="2672682" cy="445090"/>
              <a:chOff x="579314" y="1841514"/>
              <a:chExt cx="2672682" cy="445090"/>
            </a:xfrm>
          </p:grpSpPr>
          <p:grpSp>
            <p:nvGrpSpPr>
              <p:cNvPr id="8" name="43 Grupo"/>
              <p:cNvGrpSpPr>
                <a:grpSpLocks/>
              </p:cNvGrpSpPr>
              <p:nvPr/>
            </p:nvGrpSpPr>
            <p:grpSpPr bwMode="auto">
              <a:xfrm>
                <a:off x="579314" y="1841514"/>
                <a:ext cx="2087762" cy="445090"/>
                <a:chOff x="579314" y="1841514"/>
                <a:chExt cx="2087762" cy="445090"/>
              </a:xfrm>
            </p:grpSpPr>
            <p:sp>
              <p:nvSpPr>
                <p:cNvPr id="10" name="Rectángulo 18"/>
                <p:cNvSpPr/>
                <p:nvPr/>
              </p:nvSpPr>
              <p:spPr>
                <a:xfrm>
                  <a:off x="579314" y="1908022"/>
                  <a:ext cx="118722" cy="121040"/>
                </a:xfrm>
                <a:prstGeom prst="rect">
                  <a:avLst/>
                </a:prstGeom>
                <a:solidFill>
                  <a:srgbClr val="0FA6B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CuadroTexto 9"/>
                <p:cNvSpPr txBox="1">
                  <a:spLocks noChangeArrowheads="1"/>
                </p:cNvSpPr>
                <p:nvPr/>
              </p:nvSpPr>
              <p:spPr bwMode="auto">
                <a:xfrm>
                  <a:off x="660392" y="1841450"/>
                  <a:ext cx="1100346" cy="2501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just" eaLnBrk="1" hangingPunct="1">
                    <a:defRPr/>
                  </a:pPr>
                  <a:r>
                    <a:rPr lang="es-ES_tradnl" sz="675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 Narrow" charset="0"/>
                      <a:cs typeface="Arial Narrow" charset="0"/>
                    </a:rPr>
                    <a:t>2000</a:t>
                  </a:r>
                  <a:endParaRPr lang="es-ES" sz="675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 Narrow" charset="0"/>
                    <a:cs typeface="Arial Narrow" charset="0"/>
                  </a:endParaRPr>
                </a:p>
              </p:txBody>
            </p:sp>
            <p:sp>
              <p:nvSpPr>
                <p:cNvPr id="12" name="Rectángulo 22"/>
                <p:cNvSpPr/>
                <p:nvPr/>
              </p:nvSpPr>
              <p:spPr>
                <a:xfrm>
                  <a:off x="579314" y="2113790"/>
                  <a:ext cx="118722" cy="117006"/>
                </a:xfrm>
                <a:prstGeom prst="rect">
                  <a:avLst/>
                </a:prstGeom>
                <a:solidFill>
                  <a:srgbClr val="0F69B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CuadroTexto 9"/>
                <p:cNvSpPr txBox="1">
                  <a:spLocks noChangeArrowheads="1"/>
                </p:cNvSpPr>
                <p:nvPr/>
              </p:nvSpPr>
              <p:spPr bwMode="auto">
                <a:xfrm>
                  <a:off x="660392" y="2037132"/>
                  <a:ext cx="1227754" cy="2501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just" eaLnBrk="1" hangingPunct="1">
                    <a:defRPr/>
                  </a:pPr>
                  <a:r>
                    <a:rPr lang="es-ES_tradnl" sz="675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 Narrow" charset="0"/>
                      <a:cs typeface="Arial Narrow" charset="0"/>
                    </a:rPr>
                    <a:t>2005</a:t>
                  </a:r>
                  <a:endParaRPr lang="es-ES" sz="675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 Narrow" charset="0"/>
                    <a:cs typeface="Arial Narrow" charset="0"/>
                  </a:endParaRPr>
                </a:p>
              </p:txBody>
            </p:sp>
            <p:sp>
              <p:nvSpPr>
                <p:cNvPr id="14" name="Rectángulo 24"/>
                <p:cNvSpPr/>
                <p:nvPr/>
              </p:nvSpPr>
              <p:spPr>
                <a:xfrm>
                  <a:off x="1358244" y="1908022"/>
                  <a:ext cx="121617" cy="121040"/>
                </a:xfrm>
                <a:prstGeom prst="rect">
                  <a:avLst/>
                </a:prstGeom>
                <a:solidFill>
                  <a:srgbClr val="EB3C4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" name="CuadroTexto 9"/>
                <p:cNvSpPr txBox="1">
                  <a:spLocks noChangeArrowheads="1"/>
                </p:cNvSpPr>
                <p:nvPr/>
              </p:nvSpPr>
              <p:spPr bwMode="auto">
                <a:xfrm>
                  <a:off x="1439322" y="1841450"/>
                  <a:ext cx="1100346" cy="2501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just" eaLnBrk="1" hangingPunct="1">
                    <a:defRPr/>
                  </a:pPr>
                  <a:r>
                    <a:rPr lang="es-ES_tradnl" sz="675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 Narrow" charset="0"/>
                      <a:cs typeface="Arial Narrow" charset="0"/>
                    </a:rPr>
                    <a:t>2008</a:t>
                  </a:r>
                  <a:endParaRPr lang="es-ES" sz="675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 Narrow" charset="0"/>
                    <a:cs typeface="Arial Narrow" charset="0"/>
                  </a:endParaRPr>
                </a:p>
              </p:txBody>
            </p:sp>
            <p:sp>
              <p:nvSpPr>
                <p:cNvPr id="16" name="Rectángulo 26"/>
                <p:cNvSpPr/>
                <p:nvPr/>
              </p:nvSpPr>
              <p:spPr>
                <a:xfrm>
                  <a:off x="1358244" y="2113790"/>
                  <a:ext cx="121617" cy="117006"/>
                </a:xfrm>
                <a:prstGeom prst="rect">
                  <a:avLst/>
                </a:prstGeom>
                <a:solidFill>
                  <a:srgbClr val="0FA6B4">
                    <a:alpha val="50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CuadroTexto 9"/>
                <p:cNvSpPr txBox="1">
                  <a:spLocks noChangeArrowheads="1"/>
                </p:cNvSpPr>
                <p:nvPr/>
              </p:nvSpPr>
              <p:spPr bwMode="auto">
                <a:xfrm>
                  <a:off x="1439322" y="2037132"/>
                  <a:ext cx="1227754" cy="2501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just" eaLnBrk="1" hangingPunct="1">
                    <a:defRPr/>
                  </a:pPr>
                  <a:r>
                    <a:rPr lang="es-ES_tradnl" sz="675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 Narrow" charset="0"/>
                      <a:cs typeface="Arial Narrow" charset="0"/>
                    </a:rPr>
                    <a:t>2010</a:t>
                  </a:r>
                  <a:endParaRPr lang="es-ES" sz="675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 Narrow" charset="0"/>
                    <a:cs typeface="Arial Narrow" charset="0"/>
                  </a:endParaRPr>
                </a:p>
              </p:txBody>
            </p:sp>
            <p:sp>
              <p:nvSpPr>
                <p:cNvPr id="18" name="Rectángulo 33"/>
                <p:cNvSpPr/>
                <p:nvPr/>
              </p:nvSpPr>
              <p:spPr>
                <a:xfrm>
                  <a:off x="2070573" y="1899953"/>
                  <a:ext cx="118721" cy="121040"/>
                </a:xfrm>
                <a:prstGeom prst="rect">
                  <a:avLst/>
                </a:prstGeom>
                <a:solidFill>
                  <a:srgbClr val="EB3C46">
                    <a:alpha val="50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sz="12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" name="CuadroTexto 9"/>
              <p:cNvSpPr txBox="1">
                <a:spLocks noChangeArrowheads="1"/>
              </p:cNvSpPr>
              <p:nvPr/>
            </p:nvSpPr>
            <p:spPr bwMode="auto">
              <a:xfrm>
                <a:off x="2151651" y="1841450"/>
                <a:ext cx="1100345" cy="250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just" eaLnBrk="1" hangingPunct="1">
                  <a:defRPr/>
                </a:pPr>
                <a:r>
                  <a:rPr lang="es-ES_tradnl" sz="675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 Narrow" charset="0"/>
                    <a:cs typeface="Arial Narrow" charset="0"/>
                  </a:rPr>
                  <a:t>2012</a:t>
                </a:r>
                <a:endParaRPr lang="es-ES" sz="675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charset="0"/>
                  <a:cs typeface="Arial Narrow" charset="0"/>
                </a:endParaRPr>
              </a:p>
            </p:txBody>
          </p:sp>
        </p:grpSp>
      </p:grpSp>
      <p:sp>
        <p:nvSpPr>
          <p:cNvPr id="27" name="32 Elipse"/>
          <p:cNvSpPr/>
          <p:nvPr/>
        </p:nvSpPr>
        <p:spPr>
          <a:xfrm>
            <a:off x="2584225" y="4264735"/>
            <a:ext cx="988483" cy="1681162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4264068"/>
            <a:ext cx="5039784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37 CuadroTexto"/>
          <p:cNvSpPr txBox="1">
            <a:spLocks noChangeArrowheads="1"/>
          </p:cNvSpPr>
          <p:nvPr/>
        </p:nvSpPr>
        <p:spPr bwMode="auto">
          <a:xfrm>
            <a:off x="7519162" y="4019519"/>
            <a:ext cx="39020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s-CL" altLang="es-CL" sz="140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Diversificación Exportadora Mercados y Productos </a:t>
            </a:r>
          </a:p>
        </p:txBody>
      </p:sp>
      <p:grpSp>
        <p:nvGrpSpPr>
          <p:cNvPr id="32" name="Grupo 31"/>
          <p:cNvGrpSpPr/>
          <p:nvPr/>
        </p:nvGrpSpPr>
        <p:grpSpPr>
          <a:xfrm>
            <a:off x="7014755" y="1389442"/>
            <a:ext cx="5085507" cy="2330666"/>
            <a:chOff x="7014755" y="1389442"/>
            <a:chExt cx="5085507" cy="2330666"/>
          </a:xfrm>
        </p:grpSpPr>
        <p:grpSp>
          <p:nvGrpSpPr>
            <p:cNvPr id="19" name="22 Grupo"/>
            <p:cNvGrpSpPr>
              <a:grpSpLocks/>
            </p:cNvGrpSpPr>
            <p:nvPr/>
          </p:nvGrpSpPr>
          <p:grpSpPr bwMode="auto">
            <a:xfrm>
              <a:off x="7014755" y="1389442"/>
              <a:ext cx="5085507" cy="2330666"/>
              <a:chOff x="2953326" y="3056964"/>
              <a:chExt cx="5389805" cy="3849014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08" t="23694" r="20702" b="16231"/>
              <a:stretch>
                <a:fillRect/>
              </a:stretch>
            </p:blipFill>
            <p:spPr bwMode="auto">
              <a:xfrm>
                <a:off x="3370995" y="3438806"/>
                <a:ext cx="4369354" cy="2764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25 CuadroTexto"/>
              <p:cNvSpPr txBox="1">
                <a:spLocks noChangeArrowheads="1"/>
              </p:cNvSpPr>
              <p:nvPr/>
            </p:nvSpPr>
            <p:spPr bwMode="auto">
              <a:xfrm>
                <a:off x="4064529" y="3056964"/>
                <a:ext cx="3167400" cy="457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defTabSz="91281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CL" altLang="es-CL" sz="1200" dirty="0">
                    <a:solidFill>
                      <a:prstClr val="black"/>
                    </a:solidFill>
                    <a:ea typeface="MS PGothic" pitchFamily="34" charset="-128"/>
                    <a:cs typeface="Arial" pitchFamily="34" charset="0"/>
                  </a:rPr>
                  <a:t>PIB per cápita vs Índice EXPY (PPP, </a:t>
                </a:r>
                <a:r>
                  <a:rPr lang="es-CL" altLang="es-CL" sz="1200" dirty="0" err="1">
                    <a:solidFill>
                      <a:prstClr val="black"/>
                    </a:solidFill>
                    <a:ea typeface="MS PGothic" pitchFamily="34" charset="-128"/>
                    <a:cs typeface="Arial" pitchFamily="34" charset="0"/>
                  </a:rPr>
                  <a:t>logs</a:t>
                </a:r>
                <a:r>
                  <a:rPr lang="es-CL" altLang="es-CL" sz="1200" dirty="0">
                    <a:solidFill>
                      <a:prstClr val="black"/>
                    </a:solidFill>
                    <a:ea typeface="MS PGothic" pitchFamily="34" charset="-128"/>
                    <a:cs typeface="Arial" pitchFamily="34" charset="0"/>
                  </a:rPr>
                  <a:t>) 2004</a:t>
                </a:r>
              </a:p>
            </p:txBody>
          </p:sp>
          <p:sp>
            <p:nvSpPr>
              <p:cNvPr id="22" name="26 CuadroTexto"/>
              <p:cNvSpPr txBox="1"/>
              <p:nvPr/>
            </p:nvSpPr>
            <p:spPr>
              <a:xfrm>
                <a:off x="4931473" y="6505350"/>
                <a:ext cx="1177053" cy="40062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s-CL" sz="825" dirty="0">
                    <a:solidFill>
                      <a:prstClr val="black"/>
                    </a:solidFill>
                    <a:cs typeface="Arial" pitchFamily="34" charset="0"/>
                  </a:rPr>
                  <a:t>Log PIB per cápita</a:t>
                </a:r>
              </a:p>
            </p:txBody>
          </p:sp>
          <p:sp>
            <p:nvSpPr>
              <p:cNvPr id="23" name="27 CuadroTexto"/>
              <p:cNvSpPr txBox="1"/>
              <p:nvPr/>
            </p:nvSpPr>
            <p:spPr>
              <a:xfrm rot="16200000">
                <a:off x="2309494" y="4746031"/>
                <a:ext cx="1801652" cy="2442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s-CL" sz="825" dirty="0">
                    <a:solidFill>
                      <a:srgbClr val="1F497D"/>
                    </a:solidFill>
                    <a:cs typeface="Arial" pitchFamily="34" charset="0"/>
                  </a:rPr>
                  <a:t>Log </a:t>
                </a:r>
                <a:r>
                  <a:rPr lang="es-CL" sz="825" dirty="0" err="1">
                    <a:solidFill>
                      <a:srgbClr val="1F497D"/>
                    </a:solidFill>
                    <a:cs typeface="Arial" pitchFamily="34" charset="0"/>
                  </a:rPr>
                  <a:t>Indice</a:t>
                </a:r>
                <a:r>
                  <a:rPr lang="es-CL" sz="825" dirty="0">
                    <a:solidFill>
                      <a:srgbClr val="1F497D"/>
                    </a:solidFill>
                    <a:cs typeface="Arial" pitchFamily="34" charset="0"/>
                  </a:rPr>
                  <a:t> EXPY</a:t>
                </a:r>
              </a:p>
            </p:txBody>
          </p:sp>
          <p:sp>
            <p:nvSpPr>
              <p:cNvPr id="24" name="28 CuadroTexto"/>
              <p:cNvSpPr txBox="1"/>
              <p:nvPr/>
            </p:nvSpPr>
            <p:spPr>
              <a:xfrm>
                <a:off x="2953326" y="6255929"/>
                <a:ext cx="5389805" cy="3886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s-CL" sz="788" b="1" dirty="0">
                    <a:solidFill>
                      <a:srgbClr val="0070C0"/>
                    </a:solidFill>
                    <a:cs typeface="Arial" pitchFamily="34" charset="0"/>
                  </a:rPr>
                  <a:t>Fuente: Transformación Estructural en Chile, Hausmann et al, 2007.</a:t>
                </a:r>
              </a:p>
            </p:txBody>
          </p:sp>
          <p:cxnSp>
            <p:nvCxnSpPr>
              <p:cNvPr id="25" name="29 Conector recto de flecha"/>
              <p:cNvCxnSpPr/>
              <p:nvPr/>
            </p:nvCxnSpPr>
            <p:spPr>
              <a:xfrm flipH="1" flipV="1">
                <a:off x="6402418" y="4522990"/>
                <a:ext cx="231059" cy="51334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30 CuadroTexto"/>
              <p:cNvSpPr txBox="1"/>
              <p:nvPr/>
            </p:nvSpPr>
            <p:spPr>
              <a:xfrm>
                <a:off x="6374412" y="4945020"/>
                <a:ext cx="579672" cy="4574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s-CL" sz="1200" b="1" dirty="0">
                    <a:solidFill>
                      <a:srgbClr val="FF0000"/>
                    </a:solidFill>
                    <a:cs typeface="Arial" pitchFamily="34" charset="0"/>
                  </a:rPr>
                  <a:t>CHILE</a:t>
                </a:r>
              </a:p>
            </p:txBody>
          </p:sp>
        </p:grpSp>
        <p:cxnSp>
          <p:nvCxnSpPr>
            <p:cNvPr id="30" name="33 Conector recto de flecha"/>
            <p:cNvCxnSpPr/>
            <p:nvPr/>
          </p:nvCxnSpPr>
          <p:spPr>
            <a:xfrm flipH="1" flipV="1">
              <a:off x="10342456" y="2193074"/>
              <a:ext cx="480053" cy="144016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34 CuadroTexto"/>
            <p:cNvSpPr txBox="1"/>
            <p:nvPr/>
          </p:nvSpPr>
          <p:spPr>
            <a:xfrm>
              <a:off x="10631807" y="2324357"/>
              <a:ext cx="10983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b="1" dirty="0"/>
                <a:t>ARGENTINA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323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92" y="1763486"/>
            <a:ext cx="10672821" cy="357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3 CuadroTexto"/>
          <p:cNvSpPr txBox="1"/>
          <p:nvPr/>
        </p:nvSpPr>
        <p:spPr>
          <a:xfrm>
            <a:off x="5091166" y="5590088"/>
            <a:ext cx="1980071" cy="231202"/>
          </a:xfrm>
          <a:prstGeom prst="rect">
            <a:avLst/>
          </a:prstGeom>
          <a:noFill/>
        </p:spPr>
        <p:txBody>
          <a:bodyPr wrap="none" lIns="61298" tIns="30663" rIns="61298" bIns="30663">
            <a:spAutoFit/>
          </a:bodyPr>
          <a:lstStyle/>
          <a:p>
            <a:pPr defTabSz="306465">
              <a:defRPr/>
            </a:pPr>
            <a:r>
              <a:rPr lang="es-CL" sz="1100" kern="0" dirty="0">
                <a:solidFill>
                  <a:prstClr val="black"/>
                </a:solidFill>
                <a:cs typeface="Arial"/>
                <a:sym typeface="Arial"/>
              </a:rPr>
              <a:t>Fuente: Ministerio de Economía </a:t>
            </a:r>
          </a:p>
        </p:txBody>
      </p:sp>
      <p:sp>
        <p:nvSpPr>
          <p:cNvPr id="4" name="5 Rectángulo"/>
          <p:cNvSpPr/>
          <p:nvPr/>
        </p:nvSpPr>
        <p:spPr>
          <a:xfrm>
            <a:off x="847593" y="469997"/>
            <a:ext cx="10856120" cy="923699"/>
          </a:xfrm>
          <a:prstGeom prst="rect">
            <a:avLst/>
          </a:prstGeom>
        </p:spPr>
        <p:txBody>
          <a:bodyPr wrap="square" lIns="61298" tIns="30663" rIns="61298" bIns="30663">
            <a:spAutoFit/>
          </a:bodyPr>
          <a:lstStyle/>
          <a:p>
            <a:pPr algn="ctr">
              <a:spcBef>
                <a:spcPct val="0"/>
              </a:spcBef>
              <a:tabLst>
                <a:tab pos="178775" algn="l"/>
              </a:tabLst>
              <a:defRPr/>
            </a:pPr>
            <a:r>
              <a:rPr lang="es-CL" altLang="es-CL" sz="2800" b="1" kern="0" dirty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  <a:cs typeface="Arial"/>
                <a:sym typeface="Arial"/>
              </a:rPr>
              <a:t>SER UN PAÍS RICO EN RRNN NO DEBE SER UN OBSTÁCULO PARA PRODUCIR Y EXPORTAR PRODUCTOS Y SERVICIOS SOFISTICADOS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57479" y="6070750"/>
            <a:ext cx="7295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Exportación Servicios Profesionales: US$ 1200 millones el 2018, crece 18% </a:t>
            </a:r>
          </a:p>
          <a:p>
            <a:r>
              <a:rPr lang="es-C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 US$ 352 millones de servicios TIC  con crecimiento de un dígito.  </a:t>
            </a:r>
            <a:endParaRPr lang="es-C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05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799011" y="0"/>
            <a:ext cx="10515600" cy="9019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RECUPERACIÓN SOSTENIBLE POS COVID-19</a:t>
            </a:r>
            <a:endParaRPr lang="es-CL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1451043" y="1173577"/>
            <a:ext cx="10396967" cy="5214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Sostenibilidad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CL" dirty="0" smtClean="0"/>
              <a:t>Productividad y Crecimiento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CL" dirty="0" smtClean="0"/>
              <a:t>Impacto social: Empleo, servicios básicos y calidad de vida.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CL" dirty="0" smtClean="0"/>
              <a:t>Ambiental local y acción climática.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CL" dirty="0" smtClean="0"/>
              <a:t>Inclusión, cultura y cohesión social </a:t>
            </a:r>
          </a:p>
          <a:p>
            <a:pPr lvl="1" algn="l"/>
            <a:endParaRPr lang="es-CL" dirty="0" smtClean="0"/>
          </a:p>
          <a:p>
            <a:pPr algn="l"/>
            <a:r>
              <a:rPr lang="es-C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Estrategia  debe considerar escenarios incertidumbre pos COVID. </a:t>
            </a:r>
          </a:p>
          <a:p>
            <a:pPr algn="l"/>
            <a:endParaRPr lang="es-CL" dirty="0" smtClean="0"/>
          </a:p>
          <a:p>
            <a:pPr algn="l"/>
            <a:r>
              <a:rPr lang="es-C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Escenario Probable: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CL" dirty="0" smtClean="0"/>
              <a:t>Se acelera la </a:t>
            </a:r>
            <a:r>
              <a:rPr lang="es-CL" b="1" dirty="0" smtClean="0"/>
              <a:t>transformación digital e industrias 4.0</a:t>
            </a:r>
            <a:r>
              <a:rPr lang="es-CL" dirty="0" smtClean="0"/>
              <a:t>, derribando barreras culturales: </a:t>
            </a:r>
            <a:r>
              <a:rPr lang="es-CL" dirty="0" err="1" smtClean="0"/>
              <a:t>IoT</a:t>
            </a:r>
            <a:r>
              <a:rPr lang="es-CL" dirty="0" smtClean="0"/>
              <a:t>, Data </a:t>
            </a:r>
            <a:r>
              <a:rPr lang="es-CL" dirty="0" err="1" smtClean="0"/>
              <a:t>Analytics</a:t>
            </a:r>
            <a:r>
              <a:rPr lang="es-CL" dirty="0" smtClean="0"/>
              <a:t> y IA claves, teletrabajo, e-</a:t>
            </a:r>
            <a:r>
              <a:rPr lang="es-CL" dirty="0" err="1" smtClean="0"/>
              <a:t>learning</a:t>
            </a:r>
            <a:r>
              <a:rPr lang="es-CL" dirty="0" smtClean="0"/>
              <a:t> y comercio digital. 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CL" dirty="0" smtClean="0"/>
              <a:t>El mundo toma conciencia de riesgos planetarios y se acelera </a:t>
            </a:r>
            <a:r>
              <a:rPr lang="es-CL" b="1" dirty="0" smtClean="0"/>
              <a:t>acción climática global</a:t>
            </a:r>
            <a:r>
              <a:rPr lang="es-CL" dirty="0" smtClean="0"/>
              <a:t>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CL" b="1" dirty="0" smtClean="0"/>
              <a:t>Resiliencia</a:t>
            </a:r>
            <a:r>
              <a:rPr lang="es-CL" dirty="0" smtClean="0"/>
              <a:t>: Cadenas de suministro, producción distribuida, lo local y cercano adquiere protagonismo, cambian los patrones de turismo.  </a:t>
            </a:r>
          </a:p>
        </p:txBody>
      </p:sp>
    </p:spTree>
    <p:extLst>
      <p:ext uri="{BB962C8B-B14F-4D97-AF65-F5344CB8AC3E}">
        <p14:creationId xmlns:p14="http://schemas.microsoft.com/office/powerpoint/2010/main" val="3146683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11631" r="-1808"/>
          <a:stretch/>
        </p:blipFill>
        <p:spPr>
          <a:xfrm>
            <a:off x="5761254" y="719928"/>
            <a:ext cx="6122763" cy="2990526"/>
          </a:xfrm>
          <a:prstGeom prst="rect">
            <a:avLst/>
          </a:prstGeom>
        </p:spPr>
      </p:pic>
      <p:sp>
        <p:nvSpPr>
          <p:cNvPr id="2" name="2 Marcador de contenido"/>
          <p:cNvSpPr txBox="1">
            <a:spLocks/>
          </p:cNvSpPr>
          <p:nvPr/>
        </p:nvSpPr>
        <p:spPr>
          <a:xfrm>
            <a:off x="936626" y="3041109"/>
            <a:ext cx="11255374" cy="483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2000" dirty="0" smtClean="0"/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 smtClean="0"/>
              <a:t>Desarrollo de Minería, Forestal, Agro, Turismo con proveedores locales. </a:t>
            </a: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 smtClean="0"/>
              <a:t>Desarrollo de Energías Renovables y Economía del Hidrógeno en los territorios. </a:t>
            </a: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 smtClean="0"/>
              <a:t>Ciudades Productivas, Sustentables, </a:t>
            </a:r>
            <a:r>
              <a:rPr lang="es-CL" sz="2000" dirty="0" err="1" smtClean="0"/>
              <a:t>Resilientes</a:t>
            </a:r>
            <a:r>
              <a:rPr lang="es-CL" sz="2000" dirty="0" smtClean="0"/>
              <a:t> e Inteligentes (</a:t>
            </a:r>
            <a:r>
              <a:rPr lang="es-CL" sz="2000" dirty="0"/>
              <a:t>t</a:t>
            </a:r>
            <a:r>
              <a:rPr lang="es-CL" sz="2000" dirty="0" smtClean="0"/>
              <a:t>ransporte público limpio, eficiente, IOT).</a:t>
            </a: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smtClean="0"/>
              <a:t>Eficiencia </a:t>
            </a:r>
            <a:r>
              <a:rPr lang="es-CL" sz="2000"/>
              <a:t>e</a:t>
            </a:r>
            <a:r>
              <a:rPr lang="es-CL" sz="2000" smtClean="0"/>
              <a:t>nergética</a:t>
            </a:r>
            <a:r>
              <a:rPr lang="es-CL" sz="2000" dirty="0" smtClean="0"/>
              <a:t>, mejorar gestión recursos hídricos, descontaminación y acción climática con alto impacto social (Habitabilidad en vivienda, eliminar leña húmeda y zonas sacrificio).</a:t>
            </a: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 smtClean="0"/>
              <a:t>Incentivos a la innovación en todos los ámbitos. </a:t>
            </a: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 smtClean="0"/>
              <a:t>Modernizar instrumentos de apoyo financiero al </a:t>
            </a:r>
            <a:r>
              <a:rPr lang="es-CL" sz="2000" i="1" dirty="0" err="1" smtClean="0"/>
              <a:t>scale</a:t>
            </a:r>
            <a:r>
              <a:rPr lang="es-CL" sz="2000" i="1" dirty="0" smtClean="0"/>
              <a:t> up </a:t>
            </a:r>
            <a:r>
              <a:rPr lang="es-CL" sz="2000" dirty="0" smtClean="0"/>
              <a:t>(</a:t>
            </a:r>
            <a:r>
              <a:rPr lang="es-CL" sz="2000" i="1" dirty="0" err="1" smtClean="0"/>
              <a:t>seed</a:t>
            </a:r>
            <a:r>
              <a:rPr lang="es-CL" sz="2000" dirty="0" smtClean="0"/>
              <a:t> y capital de riesgo).        </a:t>
            </a:r>
            <a:endParaRPr lang="es-CL" sz="2000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600973" y="-103032"/>
            <a:ext cx="10972800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INNOVACIÓN PRODUCTIVA, SOCIAL Y PÚBLICA </a:t>
            </a:r>
            <a:endParaRPr lang="es-CL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32806" y="1184139"/>
            <a:ext cx="48284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/>
              <a:t>Estrategia de Transformación Digital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dirty="0"/>
              <a:t>F2H y F2C nuevo modelo regulatorio.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dirty="0"/>
              <a:t>Capital Humano </a:t>
            </a:r>
            <a:r>
              <a:rPr lang="es-CL" dirty="0" smtClean="0"/>
              <a:t>digital, </a:t>
            </a:r>
            <a:r>
              <a:rPr lang="es-CL" dirty="0"/>
              <a:t>genérico y vertical.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dirty="0"/>
              <a:t>Verticales en que Chile tiene ventajas o masa crítica con desafíos de calidad o productividad. </a:t>
            </a:r>
          </a:p>
        </p:txBody>
      </p:sp>
    </p:spTree>
    <p:extLst>
      <p:ext uri="{BB962C8B-B14F-4D97-AF65-F5344CB8AC3E}">
        <p14:creationId xmlns:p14="http://schemas.microsoft.com/office/powerpoint/2010/main" val="10936034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Webin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Webinar" id="{AF8BBE13-CD8E-44B3-A00E-686DA31FFCD7}" vid="{23FEAD4D-3485-46B6-96B4-D4134E02B87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TemaWebinar</Template>
  <TotalTime>57</TotalTime>
  <Words>522</Words>
  <Application>Microsoft Office PowerPoint</Application>
  <PresentationFormat>Panorámica</PresentationFormat>
  <Paragraphs>71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8" baseType="lpstr">
      <vt:lpstr>MS PGothic</vt:lpstr>
      <vt:lpstr>MS PGothic</vt:lpstr>
      <vt:lpstr>Arial</vt:lpstr>
      <vt:lpstr>Arial Narrow</vt:lpstr>
      <vt:lpstr>Calibri</vt:lpstr>
      <vt:lpstr>Calibri Light</vt:lpstr>
      <vt:lpstr>Geometria</vt:lpstr>
      <vt:lpstr>Geometria ExtraBold</vt:lpstr>
      <vt:lpstr>Helvetica Neue</vt:lpstr>
      <vt:lpstr>TemaWebinar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Usuario</dc:creator>
  <cp:lastModifiedBy>Usuario</cp:lastModifiedBy>
  <cp:revision>11</cp:revision>
  <dcterms:created xsi:type="dcterms:W3CDTF">2020-05-15T20:40:41Z</dcterms:created>
  <dcterms:modified xsi:type="dcterms:W3CDTF">2020-06-24T20:39:37Z</dcterms:modified>
</cp:coreProperties>
</file>