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8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4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65332" b="7928"/>
          <a:stretch/>
        </p:blipFill>
        <p:spPr>
          <a:xfrm>
            <a:off x="505740" y="116058"/>
            <a:ext cx="1718091" cy="70593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377384" y="980729"/>
            <a:ext cx="11479257" cy="5616624"/>
          </a:xfrm>
          <a:prstGeom prst="rect">
            <a:avLst/>
          </a:prstGeom>
          <a:solidFill>
            <a:srgbClr val="0E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143339" y="175612"/>
            <a:ext cx="11952651" cy="6545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440" y="265793"/>
            <a:ext cx="149713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5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9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62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22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3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78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8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2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3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1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9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5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6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oestado.c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896" y="2239016"/>
            <a:ext cx="54864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Línea de Garantía </a:t>
            </a:r>
            <a:b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ntrada manual 2"/>
          <p:cNvSpPr>
            <a:spLocks noChangeArrowheads="1"/>
          </p:cNvSpPr>
          <p:nvPr/>
        </p:nvSpPr>
        <p:spPr bwMode="auto">
          <a:xfrm>
            <a:off x="849086" y="560154"/>
            <a:ext cx="11342914" cy="535067"/>
          </a:xfrm>
          <a:prstGeom prst="flowChartManualInpu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Helvetica Neue" charset="0"/>
                <a:ea typeface="MS PGothic" panose="020B0600070205080204" pitchFamily="34" charset="-128"/>
                <a:cs typeface="+mn-cs"/>
                <a:sym typeface="Helvetica Neue" charset="0"/>
              </a:rPr>
              <a:t>MEDIDAS BANCOESTADO :</a:t>
            </a:r>
            <a:endParaRPr kumimoji="0" lang="es-CL" altLang="es-CL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Helvetica Neue" charset="0"/>
              <a:ea typeface="MS PGothic" panose="020B0600070205080204" pitchFamily="34" charset="-128"/>
              <a:cs typeface="+mn-cs"/>
              <a:sym typeface="Helvetica Neue" charset="0"/>
            </a:endParaRPr>
          </a:p>
        </p:txBody>
      </p:sp>
      <p:pic>
        <p:nvPicPr>
          <p:cNvPr id="4099" name="Picture 6" descr="Iso New Logo 20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3" y="5479296"/>
            <a:ext cx="481807" cy="4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/>
          </p:cNvSpPr>
          <p:nvPr/>
        </p:nvSpPr>
        <p:spPr bwMode="auto">
          <a:xfrm>
            <a:off x="1293223" y="1397166"/>
            <a:ext cx="10043032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Para </a:t>
            </a:r>
            <a:r>
              <a:rPr kumimoji="0" lang="es-ES" alt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clientes </a:t>
            </a:r>
            <a:r>
              <a:rPr kumimoji="0" lang="es-ES" alt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y no clientes</a:t>
            </a:r>
            <a:r>
              <a:rPr kumimoji="0" lang="es-ES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del banco, y el procedimiento para acceder a estas nuevas líneas de financiamiento.</a:t>
            </a:r>
            <a:endParaRPr kumimoji="0" lang="es-ES" altLang="es-CL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1072417" y="2407447"/>
            <a:ext cx="10484643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El plan consta de: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1.- 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Exclusivamente para </a:t>
            </a:r>
            <a:r>
              <a:rPr kumimoji="0" lang="es-ES" alt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Capital de trabajo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de empresas afectadas por el </a:t>
            </a:r>
            <a:r>
              <a:rPr kumimoji="0" lang="es-ES" alt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Covid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   19, garantizado con </a:t>
            </a:r>
            <a:r>
              <a:rPr kumimoji="0" lang="es-ES" alt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Fogape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(aplica para pago de remuneraciones, arriendos, suministros,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     y otras necesidades operativas de la empresa, entre otros)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2.- Postergación de cuotas 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de actuales créditos con </a:t>
            </a:r>
            <a:r>
              <a:rPr kumimoji="0" lang="es-ES" alt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BancoEstado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    (se excluye leasing, </a:t>
            </a:r>
            <a:r>
              <a:rPr kumimoji="0" lang="es-ES" alt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comex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, </a:t>
            </a:r>
            <a:r>
              <a:rPr kumimoji="0" lang="es-ES" alt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factoring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, tarjetas de crédito, líneas de crédito y boletas de garantía</a:t>
            </a:r>
            <a:r>
              <a:rPr kumimoji="0" lang="es-ES" alt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400" b="0" i="0" u="none" strike="noStrike" kern="1200" cap="none" spc="0" normalizeH="0" baseline="0" noProof="0" dirty="0" smtClean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1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Iso New Logo 20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674" y="5618746"/>
            <a:ext cx="481807" cy="4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/>
          </p:cNvSpPr>
          <p:nvPr/>
        </p:nvSpPr>
        <p:spPr bwMode="auto">
          <a:xfrm>
            <a:off x="701107" y="322092"/>
            <a:ext cx="1149905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cs typeface="Helvetica Neue" charset="0"/>
                <a:sym typeface="Helvetica Neue" charset="0"/>
              </a:defRPr>
            </a:lvl1pPr>
            <a:lvl2pPr marL="742950" indent="-28575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¿Cómo se puede optar a las medidas anunciadas?</a:t>
            </a:r>
          </a:p>
        </p:txBody>
      </p:sp>
      <p:sp>
        <p:nvSpPr>
          <p:cNvPr id="9221" name="Text Box 3"/>
          <p:cNvSpPr txBox="1">
            <a:spLocks/>
          </p:cNvSpPr>
          <p:nvPr/>
        </p:nvSpPr>
        <p:spPr bwMode="auto">
          <a:xfrm>
            <a:off x="1163694" y="1029467"/>
            <a:ext cx="10573884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Para 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acceder </a:t>
            </a:r>
            <a:r>
              <a:rPr kumimoji="0" lang="es-ES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a estas medidas las empresas deberán realizar sus postulaciones a través del formulario dispuesto en la pagina </a:t>
            </a:r>
            <a:r>
              <a:rPr kumimoji="0" lang="es-ES" alt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  <a:hlinkClick r:id="rId3"/>
              </a:rPr>
              <a:t>www.bancoestado.cl</a:t>
            </a:r>
            <a:endParaRPr kumimoji="0" lang="es-ES" alt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Dado recomendaciones de autoridad sanitaria, debemos privilegiar canales de atención remotos (web y telefónico) y evitar aglomeraciones de publico.</a:t>
            </a:r>
            <a:r>
              <a:rPr kumimoji="0" lang="es-ES" alt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</a:t>
            </a:r>
            <a:endParaRPr kumimoji="0" lang="es-ES" altLang="es-CL" sz="16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  <a:sym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4154" r="4056" b="4769"/>
          <a:stretch/>
        </p:blipFill>
        <p:spPr>
          <a:xfrm>
            <a:off x="2041870" y="2823807"/>
            <a:ext cx="7478549" cy="35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36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489959" y="2147994"/>
            <a:ext cx="54864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GRACIAS ¡¡¡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1700808"/>
            <a:ext cx="12239191" cy="3490273"/>
            <a:chOff x="-47192" y="3367727"/>
            <a:chExt cx="12239191" cy="3490273"/>
          </a:xfrm>
        </p:grpSpPr>
        <p:sp>
          <p:nvSpPr>
            <p:cNvPr id="5" name="Rectángulo 4"/>
            <p:cNvSpPr/>
            <p:nvPr/>
          </p:nvSpPr>
          <p:spPr>
            <a:xfrm>
              <a:off x="-47192" y="6483364"/>
              <a:ext cx="12239191" cy="374636"/>
            </a:xfrm>
            <a:prstGeom prst="rect">
              <a:avLst/>
            </a:prstGeom>
            <a:solidFill>
              <a:srgbClr val="FF2929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" t="63907" r="53640" b="16710"/>
            <a:stretch/>
          </p:blipFill>
          <p:spPr>
            <a:xfrm>
              <a:off x="3431704" y="3872077"/>
              <a:ext cx="7104351" cy="1713367"/>
            </a:xfrm>
            <a:prstGeom prst="rect">
              <a:avLst/>
            </a:prstGeom>
          </p:spPr>
        </p:pic>
        <p:pic>
          <p:nvPicPr>
            <p:cNvPr id="9" name="Imagen 8" descr="Jaime_Ramirez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292" y="3367727"/>
              <a:ext cx="2992823" cy="2946224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1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55764" y="666206"/>
            <a:ext cx="5486400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Antecedentes generales.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51855" y="1680754"/>
            <a:ext cx="8845733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Aumento capital Fondo de Garantía para Pequeños y Medianos Empresarios (FOGAPE).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51855" y="2629987"/>
            <a:ext cx="8845733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Flexibilización temporal de requisitos.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332408" y="3347280"/>
            <a:ext cx="8845733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Licitación a todos los bancos interesados.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332408" y="4097082"/>
            <a:ext cx="8845733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Garantía para facilitar acceso a financiamiento bancario.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3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55763" y="666206"/>
            <a:ext cx="9599025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Clasificación de las empresas elegibles.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029784" y="2468879"/>
            <a:ext cx="8845733" cy="48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Micro y Pequeñas Empresas; 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ventas anuales inferior a 25.000 UF.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068973" y="2989067"/>
            <a:ext cx="10779038" cy="48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Medianas Empresas; 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ventas anuales superior a 25.000 UF e inferior a 100.000 UF.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147351" y="3567322"/>
            <a:ext cx="10779038" cy="48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Empresas Grandes I; 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ventas anuales superior a 100.000 UF e inferior a 600.000 UF.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190897" y="4098549"/>
            <a:ext cx="10979333" cy="48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Empresas Grandes II; 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ventas anuales superior a 600.000 UF e inferior a 1.000.000 UF.</a:t>
            </a:r>
          </a:p>
        </p:txBody>
      </p:sp>
    </p:spTree>
    <p:extLst>
      <p:ext uri="{BB962C8B-B14F-4D97-AF65-F5344CB8AC3E}">
        <p14:creationId xmlns:p14="http://schemas.microsoft.com/office/powerpoint/2010/main" val="12208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19841" y="143900"/>
            <a:ext cx="5486400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¿Quienes pueden acceder?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51855" y="1240970"/>
            <a:ext cx="10217334" cy="566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Microempresas, Pequeñas Empresas, Medianas Empresas y Grandes Empresas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51855" y="1747812"/>
            <a:ext cx="9028614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Personas naturales o jurídicas.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51855" y="3021594"/>
            <a:ext cx="10735229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 se hayan visto afectados comercialmente por pandemia COVID-19.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(declaración jurada)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608907" y="2422864"/>
            <a:ext cx="9028614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 ventas anuales hasta 1.000.000 UF.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(IVA – últimos 12 meses o año calendario 2019 o periodo oct 2018-sept 2019)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51855" y="3696645"/>
            <a:ext cx="10735229" cy="8231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Quienes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posean morosidad en sistema bancario superior a 30 días al 31 de oct 2019 (empresas ventas hasta 25.000 UF) o al 30 de marzo 2020 en caso de empresas medianas y grandes.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404255" y="4650096"/>
            <a:ext cx="10735229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Empresas que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estén acogidas a procedimientos concursales (ley insolvencia N°20.720).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556655" y="5338073"/>
            <a:ext cx="10735229" cy="55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Que cumplan las políticas crediticias de 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cada banco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94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55764" y="666206"/>
            <a:ext cx="8501746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¿Para qué puedo utilizar dicho financiamiento?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147352" y="1985554"/>
            <a:ext cx="9093928" cy="10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Objetivo central es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Capital de Trabajo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es decir, remuneraciones, obligaciones previsionales, arriendos, facturas, materiales, mercaderías, etc. En resumen, gastos indispensables para el funcionamiento de empresa.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55764" y="3525808"/>
            <a:ext cx="8501746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¿Para qué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puedo utilizar dicho financiamiento?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208311" y="4763593"/>
            <a:ext cx="9093928" cy="10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Pagar otros créditos, amortizar deudas, adquisición activos fijos, pago dividendos, retiro utilidades, prestamos a personas relacionadas, etc.</a:t>
            </a:r>
          </a:p>
        </p:txBody>
      </p:sp>
    </p:spTree>
    <p:extLst>
      <p:ext uri="{BB962C8B-B14F-4D97-AF65-F5344CB8AC3E}">
        <p14:creationId xmlns:p14="http://schemas.microsoft.com/office/powerpoint/2010/main" val="3323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16574" y="169818"/>
            <a:ext cx="9599025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¿Cuál es monto máximo que podría acceder?.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2393472" y="1137320"/>
          <a:ext cx="6932613" cy="2794000"/>
        </p:xfrm>
        <a:graphic>
          <a:graphicData uri="http://schemas.openxmlformats.org/drawingml/2006/table">
            <a:tbl>
              <a:tblPr/>
              <a:tblGrid>
                <a:gridCol w="392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Empresas con ventas netas de IVA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anuales: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Límite máximo de financiamiento:</a:t>
                      </a:r>
                    </a:p>
                  </a:txBody>
                  <a:tcPr marL="6351" marR="6351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2.500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6.250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1.000.000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250.000 </a:t>
                      </a: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51" marR="6351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312815" y="3932238"/>
            <a:ext cx="9093928" cy="581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Por regla general, </a:t>
            </a:r>
            <a:r>
              <a:rPr kumimoji="0" lang="es-ES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HASTA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meses de venta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esto implica que puede ser menos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807718" y="4698285"/>
            <a:ext cx="9599025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¿Cuánto es el plazo de este financiamiento?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312815" y="5299171"/>
            <a:ext cx="9093928" cy="10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Será entre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24 y 48 meses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s-E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incluido en dicho plazo 6 meses de gracia para el pago de primera cuota.</a:t>
            </a:r>
          </a:p>
        </p:txBody>
      </p:sp>
    </p:spTree>
    <p:extLst>
      <p:ext uri="{BB962C8B-B14F-4D97-AF65-F5344CB8AC3E}">
        <p14:creationId xmlns:p14="http://schemas.microsoft.com/office/powerpoint/2010/main" val="37618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16574" y="169818"/>
            <a:ext cx="9599025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¿Cuál es la tasa que deben cobrar los bancos?.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542106" y="2255620"/>
            <a:ext cx="9599025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¿Tiene comisión la garantía </a:t>
            </a:r>
            <a:r>
              <a:rPr kumimoji="0" lang="es-E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Fogape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?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794655" y="966308"/>
            <a:ext cx="9093928" cy="4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Tasa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histórica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kumimoji="0" lang="es-E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16574" y="1330738"/>
            <a:ext cx="9093928" cy="4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0,29%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mensual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(3,5% anual =  0,5% + 3% IPC)</a:t>
            </a:r>
            <a:endParaRPr kumimoji="0" lang="es-ES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794654" y="3001299"/>
            <a:ext cx="9093928" cy="4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En esta oportunidad lo asume cada institución.</a:t>
            </a:r>
            <a:endParaRPr kumimoji="0" lang="es-ES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25284" y="3850889"/>
            <a:ext cx="9599025" cy="78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¿Qué pasará con los otros créditos que estoy pagando?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47053" y="4695119"/>
            <a:ext cx="9194077" cy="6606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Deben ser </a:t>
            </a: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postergados ineludiblemente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por los siguientes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 meses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Cada banco pactará dichas condiciones con sus clientes.</a:t>
            </a:r>
            <a:endParaRPr kumimoji="0" lang="es-ES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66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ntrada manual 1"/>
          <p:cNvSpPr>
            <a:spLocks noChangeArrowheads="1"/>
          </p:cNvSpPr>
          <p:nvPr/>
        </p:nvSpPr>
        <p:spPr bwMode="auto">
          <a:xfrm rot="10800000" flipH="1">
            <a:off x="849086" y="2131963"/>
            <a:ext cx="11373077" cy="297727"/>
          </a:xfrm>
          <a:prstGeom prst="flowChartManualInpu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MS PGothic" panose="020B0600070205080204" pitchFamily="34" charset="-128"/>
                <a:sym typeface="Helvetica Neue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MS PGothic" panose="020B0600070205080204" pitchFamily="34" charset="-128"/>
              <a:cs typeface="+mn-cs"/>
              <a:sym typeface="Helvetica Neue" charset="0"/>
            </a:endParaRPr>
          </a:p>
        </p:txBody>
      </p:sp>
      <p:pic>
        <p:nvPicPr>
          <p:cNvPr id="3075" name="Picture 4" descr="ISO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978944"/>
            <a:ext cx="8643144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 descr="New Logo 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6013450"/>
            <a:ext cx="2893219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06"/>
          <a:stretch>
            <a:fillRect/>
          </a:stretch>
        </p:blipFill>
        <p:spPr bwMode="auto">
          <a:xfrm>
            <a:off x="2755389" y="681038"/>
            <a:ext cx="7560469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10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Panorámica</PresentationFormat>
  <Paragraphs>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Helvetica</vt:lpstr>
      <vt:lpstr>Helvetica Neue</vt:lpstr>
      <vt:lpstr>Verdana</vt:lpstr>
      <vt:lpstr>TemaWebinar</vt:lpstr>
      <vt:lpstr>1_Tema de Office</vt:lpstr>
      <vt:lpstr>Línea de Garantía 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Línea de Garantía  COVID-19</dc:title>
  <dc:creator>Usuario</dc:creator>
  <cp:lastModifiedBy>Usuario</cp:lastModifiedBy>
  <cp:revision>1</cp:revision>
  <dcterms:created xsi:type="dcterms:W3CDTF">2020-05-20T23:46:56Z</dcterms:created>
  <dcterms:modified xsi:type="dcterms:W3CDTF">2020-05-20T23:47:16Z</dcterms:modified>
</cp:coreProperties>
</file>