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58" r:id="rId5"/>
    <p:sldId id="263" r:id="rId6"/>
    <p:sldId id="265" r:id="rId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4" autoAdjust="0"/>
    <p:restoredTop sz="94660"/>
  </p:normalViewPr>
  <p:slideViewPr>
    <p:cSldViewPr snapToGrid="0">
      <p:cViewPr varScale="1">
        <p:scale>
          <a:sx n="70" d="100"/>
          <a:sy n="70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99D73-B880-41C4-9065-0B436E9FC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3B72AB-1AEA-4714-B5FA-1C96E552C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69493-7662-479E-9CD3-8EFA2B82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01-07-2020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E9CC9F-2B48-47C8-9968-7F960C70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3AC1A9-F8B4-424F-97BF-E379D414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295FA2-150C-4ADE-92D3-619122174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80"/>
          <a:stretch/>
        </p:blipFill>
        <p:spPr>
          <a:xfrm rot="16200000">
            <a:off x="-3010295" y="2992296"/>
            <a:ext cx="6876000" cy="8554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42" y="6003231"/>
            <a:ext cx="1865158" cy="85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40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65DB71-6E45-470B-ADE5-294332EC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1A667F-0A10-42DB-8F89-F0A1402D1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15B291-B96C-44B2-9324-3C372C817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01-07-2020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6889BF-828A-4D64-8C11-1068A7D0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30FC2D-B078-4D9D-9F9C-8D21E297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893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A50316-C5D9-4F6B-B0A0-03647C171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5699C-D931-4B99-93E9-23210D6D1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0B2E2C-B651-43B6-B2C3-2105571D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01-07-2020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5C1B73-DF91-42A1-984C-48BDAADD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118410-B1CC-400B-B2CD-8B63C509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815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75625-AC24-4913-8E4E-8C1340E3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D5022F-5D52-4950-8DBD-039D8E66E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CCE11E-1908-4F04-A4F4-CBBFBA66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01-07-2020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6307E6-F58E-4417-BC43-7C0BA7DA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16ECF3-27BE-4544-9F64-10CAD751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497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9937A-B567-45D0-A46B-0CE85A38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4CE146-1C3B-4E38-B362-AB35887A0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42DCAA-52C6-4446-B147-B00536AF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01-07-2020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695E80-4412-4463-8D2F-D5CF69E2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CB86EC-6CD6-47FB-A585-238779B7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0881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9C10D-A905-4466-A02E-B0FE2C3F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2569CD-F27D-41AB-9A30-53D662D4B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7511EE-8F8F-4483-99F7-4F2DD9E58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0A805D-1DC6-42D0-B4A2-5C0BB9C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01-07-2020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9B75CF-18A2-4A01-938E-6335C2EB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323691-D93B-42E4-838B-ECFC3AA09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016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BE8ED-7CB9-49AF-BC42-CB47064C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E2D7E-1810-42B2-8B67-1FACFA678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C6096D-316A-4C65-BE7E-0176B285F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B7E02B-C276-4F52-9AEA-2CD984A2F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D03C5E-43DA-4E96-A1F1-F3FC6B722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4FF4C9-3B20-47DD-8B9F-4438C909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01-07-2020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B5C85A-706B-4168-A80B-A0D8FA50F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BDF20EB-BA6E-4B84-AD10-D4995DCE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898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B90BE4-2A34-4988-A2B9-F62034FC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42267B3-9430-401F-9D5D-7E0C00FE0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01-07-2020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225695-7B59-4F83-BF35-E96A7F07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AD5300-F72C-42F7-B950-0FBB3786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521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F0796A7-71B0-497B-9405-E7F2CCA1A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01-07-2020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CD3191D-9E12-438B-A52C-B3FDF248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BE236B-4AE7-482C-987C-211E5C8A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935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1AE57-B10C-4C24-9B90-9E958F8DD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43EEB-A433-4257-A9E6-BEA104820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335025-92C8-4EAE-8DB7-6ADDDC875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48F50A-1805-4200-A6F1-091FDE29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01-07-2020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20086E-8E38-4104-AD37-08A7B2D9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0A7845-DBBB-4321-B827-4F648153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11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C1801-3B0C-4BAC-9C24-0A5C10A3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6C6CFC-EA3F-42B8-A527-BEBA20114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07B389-F765-4D10-BD0A-011A35444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3708F3-D37E-4DA6-BC11-7D0A6DB65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01-07-2020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3F029B-1453-4987-A7B8-C1F5DB76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89CA58-0930-4F63-872E-0B1CDBD0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157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C850F9-F09C-44E6-B353-20568F3A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F02A41-40D9-4244-BA6C-16C65BF57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BE4A32-C745-4FF7-9FB0-EE7E42478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F9E0-9D26-4917-AE24-67A70BAB4634}" type="datetimeFigureOut">
              <a:rPr lang="es-CL" smtClean="0"/>
              <a:t>01-07-2020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3A01C4-D6E7-4443-97E8-6E3FB6DA5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E2A5E2-0D56-474A-BFD1-694E9511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995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E884CB7-2D4C-6440-BC10-341072F06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t="9091" r="23298"/>
          <a:stretch/>
        </p:blipFill>
        <p:spPr>
          <a:xfrm>
            <a:off x="5503197" y="-14068"/>
            <a:ext cx="6791966" cy="540334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5BF4B0-1B9F-41B1-8A8B-0ED849CE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034" y="1468726"/>
            <a:ext cx="5486400" cy="4297674"/>
          </a:xfrm>
        </p:spPr>
        <p:txBody>
          <a:bodyPr>
            <a:normAutofit fontScale="90000"/>
          </a:bodyPr>
          <a:lstStyle/>
          <a:p>
            <a:r>
              <a:rPr lang="es-US" sz="4000" dirty="0">
                <a:latin typeface="Gill Sans"/>
                <a:cs typeface="Gill Sans"/>
              </a:rPr>
              <a:t>Chile Post Pandemia</a:t>
            </a:r>
            <a:br>
              <a:rPr lang="es-US" sz="4000" dirty="0">
                <a:latin typeface="Gill Sans"/>
                <a:cs typeface="Gill Sans"/>
              </a:rPr>
            </a:br>
            <a:r>
              <a:rPr lang="es-US" b="1" dirty="0">
                <a:latin typeface="Gill Sans"/>
                <a:cs typeface="Gill Sans"/>
              </a:rPr>
              <a:t>¿Distopía o Utopía?</a:t>
            </a:r>
            <a:r>
              <a:rPr lang="es-US" sz="4000" b="1" dirty="0">
                <a:latin typeface="Gill Sans"/>
                <a:cs typeface="Gill Sans"/>
              </a:rPr>
              <a:t/>
            </a:r>
            <a:br>
              <a:rPr lang="es-US" sz="4000" b="1" dirty="0">
                <a:latin typeface="Gill Sans"/>
                <a:cs typeface="Gill Sans"/>
              </a:rPr>
            </a:br>
            <a: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  <a:t>Dra. Jeanne W. Simon</a:t>
            </a:r>
            <a:b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L" sz="3600" b="1" dirty="0">
                <a:solidFill>
                  <a:schemeClr val="accent1">
                    <a:lumMod val="50000"/>
                  </a:schemeClr>
                </a:solidFill>
              </a:rPr>
              <a:t>@jeannesimonr</a:t>
            </a:r>
            <a: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CL" sz="4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s-C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2CF782A-EDD6-430D-9487-D614A62C9503}"/>
              </a:ext>
            </a:extLst>
          </p:cNvPr>
          <p:cNvSpPr txBox="1">
            <a:spLocks/>
          </p:cNvSpPr>
          <p:nvPr/>
        </p:nvSpPr>
        <p:spPr>
          <a:xfrm>
            <a:off x="6096000" y="306131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08" y="5882502"/>
            <a:ext cx="2128592" cy="9754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29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6259266-7DB2-324D-B939-0F424F9CF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4286833" y="0"/>
            <a:ext cx="8685670" cy="690987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E47393-CF7A-E847-9108-52FB496FE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692" y="1321084"/>
            <a:ext cx="3425141" cy="496643"/>
          </a:xfrm>
        </p:spPr>
        <p:txBody>
          <a:bodyPr anchor="b">
            <a:normAutofit fontScale="90000"/>
          </a:bodyPr>
          <a:lstStyle/>
          <a:p>
            <a:pPr algn="l"/>
            <a:r>
              <a:rPr lang="es-US" sz="3400" dirty="0">
                <a:latin typeface="Gill Sans"/>
                <a:cs typeface="Gill Sans"/>
              </a:rPr>
              <a:t>Punto de partida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61692" y="2705725"/>
            <a:ext cx="34251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US" sz="2200" dirty="0">
                <a:latin typeface="Gill Sans"/>
                <a:cs typeface="Gill Sans"/>
              </a:rPr>
              <a:t>Inmunidad limitada.</a:t>
            </a:r>
          </a:p>
          <a:p>
            <a:pPr marL="285750" indent="-285750">
              <a:buFont typeface="Arial"/>
              <a:buChar char="•"/>
            </a:pPr>
            <a:r>
              <a:rPr lang="es-US" sz="2200" dirty="0">
                <a:latin typeface="Gill Sans"/>
                <a:cs typeface="Gill Sans"/>
              </a:rPr>
              <a:t>Las clases más acomodadas pueden adaptarse más fácil</a:t>
            </a:r>
          </a:p>
          <a:p>
            <a:pPr marL="285750" indent="-285750">
              <a:buFont typeface="Arial"/>
              <a:buChar char="•"/>
            </a:pPr>
            <a:r>
              <a:rPr lang="es-US" sz="2200" dirty="0">
                <a:latin typeface="Gill Sans"/>
                <a:cs typeface="Gill Sans"/>
              </a:rPr>
              <a:t>Teletrabajo / educación</a:t>
            </a:r>
            <a:endParaRPr lang="es-ES" sz="22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6339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7AF285-BF46-F64F-8C30-70BF1865A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47" r="32332" b="-1"/>
          <a:stretch/>
        </p:blipFill>
        <p:spPr>
          <a:xfrm>
            <a:off x="7802976" y="0"/>
            <a:ext cx="4829592" cy="6885427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2CFC90D-CCDD-294D-A761-3E4D9042D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432" r="8596" b="3"/>
          <a:stretch/>
        </p:blipFill>
        <p:spPr>
          <a:xfrm>
            <a:off x="3769563" y="6999"/>
            <a:ext cx="5029303" cy="3435714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4388A35-87CD-4547-9EC7-B8DD800D8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1" y="196215"/>
            <a:ext cx="3305346" cy="1164103"/>
          </a:xfrm>
          <a:solidFill>
            <a:srgbClr val="FB9DAD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z="3600" dirty="0">
                <a:solidFill>
                  <a:srgbClr val="4472C4"/>
                </a:solidFill>
                <a:latin typeface="Gill Sans"/>
                <a:cs typeface="Gill Sans"/>
              </a:rPr>
              <a:t>Efectos de la cuarentena</a:t>
            </a:r>
            <a:endParaRPr lang="es-ES_tradnl" sz="3600" b="1" kern="1200" dirty="0">
              <a:solidFill>
                <a:schemeClr val="accent1"/>
              </a:solidFill>
              <a:latin typeface="Gill Sans"/>
              <a:ea typeface="+mj-ea"/>
              <a:cs typeface="Gill Sans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ACACD0B-C2CA-E14A-9556-C442D3322E43}"/>
              </a:ext>
            </a:extLst>
          </p:cNvPr>
          <p:cNvSpPr txBox="1">
            <a:spLocks/>
          </p:cNvSpPr>
          <p:nvPr/>
        </p:nvSpPr>
        <p:spPr>
          <a:xfrm>
            <a:off x="100591" y="1047991"/>
            <a:ext cx="4119717" cy="1894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500" dirty="0">
              <a:solidFill>
                <a:srgbClr val="4472C4"/>
              </a:solidFill>
              <a:latin typeface="Gill Sans"/>
              <a:cs typeface="Gill Sans"/>
            </a:endParaRPr>
          </a:p>
          <a:p>
            <a:r>
              <a:rPr lang="es-ES_tradnl" sz="2500" dirty="0">
                <a:solidFill>
                  <a:srgbClr val="4472C4"/>
                </a:solidFill>
                <a:latin typeface="Gill Sans"/>
                <a:cs typeface="Gill Sans"/>
              </a:rPr>
              <a:t>Roles de género, en especial en relación al cuidado.</a:t>
            </a:r>
          </a:p>
          <a:p>
            <a:r>
              <a:rPr lang="es-ES_tradnl" sz="2500" dirty="0">
                <a:solidFill>
                  <a:srgbClr val="4472C4"/>
                </a:solidFill>
                <a:latin typeface="Gill Sans"/>
                <a:cs typeface="Gill Sans"/>
              </a:rPr>
              <a:t>Inequidad y segregación social.</a:t>
            </a:r>
          </a:p>
          <a:p>
            <a:r>
              <a:rPr lang="es-ES_tradnl" sz="2500" dirty="0">
                <a:solidFill>
                  <a:srgbClr val="4472C4"/>
                </a:solidFill>
                <a:latin typeface="Gill Sans"/>
                <a:cs typeface="Gill Sans"/>
              </a:rPr>
              <a:t>Transformación del trabajo.</a:t>
            </a:r>
          </a:p>
          <a:p>
            <a:r>
              <a:rPr lang="es-ES_tradnl" sz="2500" dirty="0">
                <a:solidFill>
                  <a:srgbClr val="4472C4"/>
                </a:solidFill>
                <a:latin typeface="Gill Sans"/>
                <a:cs typeface="Gill Sans"/>
              </a:rPr>
              <a:t>Vigilancia</a:t>
            </a:r>
          </a:p>
          <a:p>
            <a:endParaRPr lang="en-US" sz="2500" dirty="0">
              <a:solidFill>
                <a:srgbClr val="4472C4"/>
              </a:solidFill>
              <a:latin typeface="Gill Sans"/>
              <a:cs typeface="Gill San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A6F6C4F-4B23-594C-9B19-56B4F6D158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449549"/>
            <a:ext cx="4629150" cy="30861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E6519F6-5246-D74E-9A07-B90E3DAEF6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346"/>
          <a:stretch/>
        </p:blipFill>
        <p:spPr>
          <a:xfrm>
            <a:off x="3633260" y="3428994"/>
            <a:ext cx="5165606" cy="3567401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5888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330C8B3-7FBE-E341-8B7B-57F5823C0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-1" b="1662"/>
          <a:stretch/>
        </p:blipFill>
        <p:spPr>
          <a:xfrm>
            <a:off x="7442094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FFACA8E-3A9E-C94B-B721-C17EBA6744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838" r="1768"/>
          <a:stretch/>
        </p:blipFill>
        <p:spPr>
          <a:xfrm>
            <a:off x="7394264" y="3288619"/>
            <a:ext cx="4835458" cy="3569383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8580DAE-0EA1-8B47-B8D2-04900EBDA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2" b="635"/>
          <a:stretch/>
        </p:blipFill>
        <p:spPr>
          <a:xfrm>
            <a:off x="-867029" y="3493717"/>
            <a:ext cx="5157027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9A6EC9F-4CB1-A346-B309-9252E3CCF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1859" r="14950" b="1"/>
          <a:stretch/>
        </p:blipFill>
        <p:spPr>
          <a:xfrm>
            <a:off x="-993912" y="12083"/>
            <a:ext cx="5283910" cy="3470669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DE385D5-43AA-0F46-AD32-E6BF9C591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21" y="286282"/>
            <a:ext cx="4223480" cy="3364284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_tradnl" sz="3200" b="1" kern="1200" dirty="0" err="1">
                <a:solidFill>
                  <a:srgbClr val="FEE6C5"/>
                </a:solidFill>
                <a:latin typeface="Gill Sans"/>
                <a:ea typeface="+mj-ea"/>
                <a:cs typeface="Gill Sans"/>
              </a:rPr>
              <a:t>Distopí</a:t>
            </a:r>
            <a:r>
              <a:rPr lang="es-ES_tradnl" sz="3200" b="1" dirty="0" err="1">
                <a:solidFill>
                  <a:srgbClr val="FEE6C5"/>
                </a:solidFill>
                <a:latin typeface="Gill Sans"/>
                <a:cs typeface="Gill Sans"/>
              </a:rPr>
              <a:t>a</a:t>
            </a:r>
            <a:r>
              <a:rPr lang="es-ES_tradnl" sz="3200" b="1" dirty="0">
                <a:solidFill>
                  <a:srgbClr val="FEE6C5"/>
                </a:solidFill>
                <a:latin typeface="Gill Sans"/>
                <a:cs typeface="Gill Sans"/>
              </a:rPr>
              <a:t>:</a:t>
            </a:r>
            <a:br>
              <a:rPr lang="es-ES_tradnl" sz="3200" b="1" dirty="0">
                <a:solidFill>
                  <a:srgbClr val="FEE6C5"/>
                </a:solidFill>
                <a:latin typeface="Gill Sans"/>
                <a:cs typeface="Gill Sans"/>
              </a:rPr>
            </a:br>
            <a:r>
              <a:rPr lang="es-ES_tradnl" sz="3200" b="1" dirty="0">
                <a:solidFill>
                  <a:srgbClr val="FEE6C5"/>
                </a:solidFill>
                <a:latin typeface="Gill Sans"/>
                <a:cs typeface="Gill Sans"/>
              </a:rPr>
              <a:t/>
            </a:r>
            <a:br>
              <a:rPr lang="es-ES_tradnl" sz="3200" b="1" dirty="0">
                <a:solidFill>
                  <a:srgbClr val="FEE6C5"/>
                </a:solidFill>
                <a:latin typeface="Gill Sans"/>
                <a:cs typeface="Gill Sans"/>
              </a:rPr>
            </a:br>
            <a:r>
              <a:rPr lang="es-ES_tradnl" sz="3200" dirty="0">
                <a:solidFill>
                  <a:srgbClr val="FEE6C5"/>
                </a:solidFill>
                <a:latin typeface="Gill Sans"/>
                <a:cs typeface="Gill Sans"/>
              </a:rPr>
              <a:t>Dos mundos</a:t>
            </a:r>
            <a:br>
              <a:rPr lang="es-ES_tradnl" sz="3200" dirty="0">
                <a:solidFill>
                  <a:srgbClr val="FEE6C5"/>
                </a:solidFill>
                <a:latin typeface="Gill Sans"/>
                <a:cs typeface="Gill Sans"/>
              </a:rPr>
            </a:br>
            <a:r>
              <a:rPr lang="es-ES_tradnl" sz="3200" b="1" dirty="0" err="1">
                <a:solidFill>
                  <a:srgbClr val="FEE6C5"/>
                </a:solidFill>
                <a:latin typeface="Gill Sans"/>
                <a:cs typeface="Gill Sans"/>
              </a:rPr>
              <a:t>Insegur@s</a:t>
            </a:r>
            <a:r>
              <a:rPr lang="es-ES_tradnl" sz="3200" b="1" dirty="0">
                <a:solidFill>
                  <a:srgbClr val="FEE6C5"/>
                </a:solidFill>
                <a:latin typeface="Gill Sans"/>
                <a:cs typeface="Gill Sans"/>
              </a:rPr>
              <a:t>  y </a:t>
            </a:r>
            <a:r>
              <a:rPr lang="es-ES_tradnl" sz="3200" b="1" dirty="0" err="1">
                <a:solidFill>
                  <a:srgbClr val="FEE6C5"/>
                </a:solidFill>
                <a:latin typeface="Gill Sans"/>
                <a:cs typeface="Gill Sans"/>
              </a:rPr>
              <a:t>vigilad@s</a:t>
            </a:r>
            <a:r>
              <a:rPr lang="es-ES_tradnl" sz="3200" b="1" dirty="0">
                <a:solidFill>
                  <a:srgbClr val="FEE6C5"/>
                </a:solidFill>
                <a:latin typeface="Gill Sans"/>
                <a:cs typeface="Gill Sans"/>
              </a:rPr>
              <a:t> </a:t>
            </a:r>
            <a:r>
              <a:rPr lang="en-US" sz="3200" b="1" dirty="0">
                <a:solidFill>
                  <a:srgbClr val="FEE6C5"/>
                </a:solidFill>
                <a:latin typeface="Gill Sans"/>
                <a:cs typeface="Gill Sans"/>
              </a:rPr>
              <a:t/>
            </a:r>
            <a:br>
              <a:rPr lang="en-US" sz="3200" b="1" dirty="0">
                <a:solidFill>
                  <a:srgbClr val="FEE6C5"/>
                </a:solidFill>
                <a:latin typeface="Gill Sans"/>
                <a:cs typeface="Gill Sans"/>
              </a:rPr>
            </a:br>
            <a:r>
              <a:rPr lang="en-US" sz="3200" b="1" dirty="0">
                <a:solidFill>
                  <a:srgbClr val="FEE6C5"/>
                </a:solidFill>
                <a:latin typeface="Gill Sans"/>
                <a:cs typeface="Gill Sans"/>
              </a:rPr>
              <a:t/>
            </a:r>
            <a:br>
              <a:rPr lang="en-US" sz="3200" b="1" dirty="0">
                <a:solidFill>
                  <a:srgbClr val="FEE6C5"/>
                </a:solidFill>
                <a:latin typeface="Gill Sans"/>
                <a:cs typeface="Gill Sans"/>
              </a:rPr>
            </a:br>
            <a:r>
              <a:rPr lang="en-US" sz="3200" b="1" dirty="0">
                <a:solidFill>
                  <a:srgbClr val="FEE6C5"/>
                </a:solidFill>
                <a:latin typeface="Gill Sans"/>
                <a:cs typeface="Gill Sans"/>
              </a:rPr>
              <a:t/>
            </a:r>
            <a:br>
              <a:rPr lang="en-US" sz="3200" b="1" dirty="0">
                <a:solidFill>
                  <a:srgbClr val="FEE6C5"/>
                </a:solidFill>
                <a:latin typeface="Gill Sans"/>
                <a:cs typeface="Gill Sans"/>
              </a:rPr>
            </a:br>
            <a:endParaRPr lang="en-US" sz="3200" b="1" kern="1200" dirty="0">
              <a:solidFill>
                <a:srgbClr val="FEE6C5"/>
              </a:solidFill>
              <a:latin typeface="Gill Sans"/>
              <a:ea typeface="+mj-ea"/>
              <a:cs typeface="Gill San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B2802D8-C20B-6F4D-858D-3DD4BF385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662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84F24C5-9BED-0B47-B121-50B8F90E55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8" r="1768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7EFCE5E-AAC4-4649-9B00-6BD3DC933BEA}"/>
              </a:ext>
            </a:extLst>
          </p:cNvPr>
          <p:cNvSpPr txBox="1"/>
          <p:nvPr/>
        </p:nvSpPr>
        <p:spPr>
          <a:xfrm>
            <a:off x="3778221" y="3565740"/>
            <a:ext cx="4386589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rgbClr val="FEE6C5"/>
              </a:solidFill>
              <a:latin typeface="Gill Sans"/>
              <a:cs typeface="Gill Sans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s-ES_tradnl" sz="3200" dirty="0">
                <a:solidFill>
                  <a:srgbClr val="FEE6C5"/>
                </a:solidFill>
                <a:latin typeface="Gill Sans"/>
                <a:cs typeface="Gill Sans"/>
              </a:rPr>
              <a:t>Hacinamiento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s-ES_tradnl" sz="3200" dirty="0">
                <a:solidFill>
                  <a:srgbClr val="FEE6C5"/>
                </a:solidFill>
                <a:latin typeface="Gill Sans"/>
                <a:cs typeface="Gill Sans"/>
              </a:rPr>
              <a:t>Brecha Digital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s-ES_tradnl" sz="3200" dirty="0">
                <a:solidFill>
                  <a:srgbClr val="FEE6C5"/>
                </a:solidFill>
                <a:latin typeface="Gill Sans"/>
                <a:cs typeface="Gill Sans"/>
              </a:rPr>
              <a:t>Inseguridad Laboral</a:t>
            </a:r>
          </a:p>
          <a:p>
            <a:endParaRPr lang="es-ES" sz="2800" dirty="0">
              <a:solidFill>
                <a:srgbClr val="0D3FA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96962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D5E2388-9AA7-154B-87EC-B1F1E0BE0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-1" b="3787"/>
          <a:stretch/>
        </p:blipFill>
        <p:spPr>
          <a:xfrm>
            <a:off x="999802" y="187259"/>
            <a:ext cx="4827072" cy="309051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0417B20-44DF-9144-ADC0-5BF3193CA20B}"/>
              </a:ext>
            </a:extLst>
          </p:cNvPr>
          <p:cNvSpPr txBox="1">
            <a:spLocks/>
          </p:cNvSpPr>
          <p:nvPr/>
        </p:nvSpPr>
        <p:spPr>
          <a:xfrm>
            <a:off x="4881489" y="168778"/>
            <a:ext cx="7173350" cy="1691229"/>
          </a:xfrm>
          <a:prstGeom prst="rect">
            <a:avLst/>
          </a:prstGeom>
          <a:solidFill>
            <a:srgbClr val="FB9DAD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S" sz="3600" b="1" dirty="0">
                <a:solidFill>
                  <a:srgbClr val="0D3FA0"/>
                </a:solidFill>
                <a:latin typeface="Gill Sans"/>
                <a:cs typeface="Gill Sans"/>
              </a:rPr>
              <a:t>Utopía: territorios resilientes </a:t>
            </a:r>
          </a:p>
          <a:p>
            <a:r>
              <a:rPr lang="es-US" sz="3600" dirty="0">
                <a:solidFill>
                  <a:srgbClr val="0D3FA0"/>
                </a:solidFill>
                <a:latin typeface="Gill Sans"/>
                <a:cs typeface="Gill Sans"/>
              </a:rPr>
              <a:t>Post pandemia como la oportunidad de construir capacidades 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7B951F9E-3604-4A4C-83D6-D0CDF23F6DAB}"/>
              </a:ext>
            </a:extLst>
          </p:cNvPr>
          <p:cNvSpPr txBox="1">
            <a:spLocks/>
          </p:cNvSpPr>
          <p:nvPr/>
        </p:nvSpPr>
        <p:spPr>
          <a:xfrm>
            <a:off x="5749290" y="1878488"/>
            <a:ext cx="6286120" cy="2698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S" b="1" dirty="0">
                <a:solidFill>
                  <a:srgbClr val="0D3FA0"/>
                </a:solidFill>
                <a:latin typeface="Gill Sans MT"/>
                <a:cs typeface="Gill Sans MT"/>
              </a:rPr>
              <a:t>Coordinación público-privada </a:t>
            </a:r>
            <a:r>
              <a:rPr lang="es-US" dirty="0">
                <a:solidFill>
                  <a:srgbClr val="0D3FA0"/>
                </a:solidFill>
                <a:latin typeface="Gill Sans MT"/>
                <a:cs typeface="Gill Sans MT"/>
              </a:rPr>
              <a:t>para generar ciudades integradas: </a:t>
            </a:r>
          </a:p>
          <a:p>
            <a:r>
              <a:rPr lang="es-US" b="1" dirty="0">
                <a:solidFill>
                  <a:srgbClr val="0D3FA0"/>
                </a:solidFill>
                <a:latin typeface="Gill Sans MT"/>
                <a:cs typeface="Gill Sans MT"/>
              </a:rPr>
              <a:t>diseño</a:t>
            </a:r>
            <a:r>
              <a:rPr lang="es-US" dirty="0">
                <a:solidFill>
                  <a:srgbClr val="0D3FA0"/>
                </a:solidFill>
                <a:latin typeface="Gill Sans MT"/>
                <a:cs typeface="Gill Sans MT"/>
              </a:rPr>
              <a:t> </a:t>
            </a:r>
            <a:r>
              <a:rPr lang="es-US" b="1" dirty="0">
                <a:solidFill>
                  <a:srgbClr val="0D3FA0"/>
                </a:solidFill>
                <a:latin typeface="Gill Sans MT"/>
                <a:cs typeface="Gill Sans MT"/>
              </a:rPr>
              <a:t>urbano </a:t>
            </a:r>
            <a:r>
              <a:rPr lang="es-US" dirty="0">
                <a:solidFill>
                  <a:srgbClr val="0D3FA0"/>
                </a:solidFill>
                <a:latin typeface="Gill Sans MT"/>
                <a:cs typeface="Gill Sans MT"/>
              </a:rPr>
              <a:t>que permite vivir bien y de manera equilibrada.</a:t>
            </a:r>
          </a:p>
          <a:p>
            <a:r>
              <a:rPr lang="es-US" dirty="0">
                <a:solidFill>
                  <a:srgbClr val="0D3FA0"/>
                </a:solidFill>
                <a:latin typeface="Gill Sans MT"/>
                <a:cs typeface="Gill Sans MT"/>
              </a:rPr>
              <a:t>Trabajar y estudiar cerca a sus casas. </a:t>
            </a:r>
          </a:p>
          <a:p>
            <a:r>
              <a:rPr lang="es-US" b="1" dirty="0">
                <a:solidFill>
                  <a:srgbClr val="0D3FA0"/>
                </a:solidFill>
                <a:latin typeface="Gill Sans MT"/>
                <a:cs typeface="Gill Sans MT"/>
              </a:rPr>
              <a:t>Internet</a:t>
            </a:r>
            <a:r>
              <a:rPr lang="es-US" dirty="0">
                <a:solidFill>
                  <a:srgbClr val="0D3FA0"/>
                </a:solidFill>
                <a:latin typeface="Gill Sans MT"/>
                <a:cs typeface="Gill Sans MT"/>
              </a:rPr>
              <a:t> accesible y de buena calidad. </a:t>
            </a:r>
          </a:p>
          <a:p>
            <a:r>
              <a:rPr lang="es-US" dirty="0">
                <a:solidFill>
                  <a:srgbClr val="0D3FA0"/>
                </a:solidFill>
                <a:latin typeface="Gill Sans MT"/>
                <a:cs typeface="Gill Sans MT"/>
              </a:rPr>
              <a:t>Viviendas y barrios con calidad de vida.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96D638-7534-C34A-9290-F6D5BFA91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6758" b="17658"/>
          <a:stretch/>
        </p:blipFill>
        <p:spPr>
          <a:xfrm>
            <a:off x="6446520" y="4275853"/>
            <a:ext cx="5131690" cy="20266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AB5898E-7BCC-FC44-95F2-5834A32EAA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9" r="14449" b="1"/>
          <a:stretch/>
        </p:blipFill>
        <p:spPr>
          <a:xfrm>
            <a:off x="1473121" y="4176964"/>
            <a:ext cx="4194778" cy="249026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5FB0FB4-C182-C741-93D4-103F3E8CC9E6}"/>
              </a:ext>
            </a:extLst>
          </p:cNvPr>
          <p:cNvSpPr txBox="1"/>
          <p:nvPr/>
        </p:nvSpPr>
        <p:spPr>
          <a:xfrm rot="20620409">
            <a:off x="589344" y="3653212"/>
            <a:ext cx="5647987" cy="461665"/>
          </a:xfrm>
          <a:prstGeom prst="rect">
            <a:avLst/>
          </a:prstGeom>
          <a:solidFill>
            <a:srgbClr val="FB9DAD"/>
          </a:solidFill>
        </p:spPr>
        <p:txBody>
          <a:bodyPr wrap="square" rtlCol="0">
            <a:spAutoFit/>
          </a:bodyPr>
          <a:lstStyle/>
          <a:p>
            <a:r>
              <a:rPr lang="es-US" sz="2400" b="1" dirty="0">
                <a:solidFill>
                  <a:srgbClr val="0D3FA0"/>
                </a:solidFill>
                <a:latin typeface="Comic Sans MS" panose="030F0902030302020204" pitchFamily="66" charset="0"/>
              </a:rPr>
              <a:t>Colaboración   Confianza    Creatividad </a:t>
            </a:r>
          </a:p>
        </p:txBody>
      </p:sp>
    </p:spTree>
    <p:extLst>
      <p:ext uri="{BB962C8B-B14F-4D97-AF65-F5344CB8AC3E}">
        <p14:creationId xmlns:p14="http://schemas.microsoft.com/office/powerpoint/2010/main" val="23387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9278C5C-7E05-0348-AC71-7244B60ED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470" y="3429000"/>
            <a:ext cx="5724837" cy="274027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F9B6523-33E0-474E-81AC-065A1ECDA574}"/>
              </a:ext>
            </a:extLst>
          </p:cNvPr>
          <p:cNvSpPr txBox="1">
            <a:spLocks/>
          </p:cNvSpPr>
          <p:nvPr/>
        </p:nvSpPr>
        <p:spPr>
          <a:xfrm>
            <a:off x="914176" y="163445"/>
            <a:ext cx="7216949" cy="2740274"/>
          </a:xfrm>
          <a:prstGeom prst="rect">
            <a:avLst/>
          </a:prstGeom>
          <a:solidFill>
            <a:srgbClr val="FB9DAD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s-ES_tradnl" sz="3600" b="1" dirty="0">
                <a:solidFill>
                  <a:srgbClr val="0D3FA0"/>
                </a:solidFill>
                <a:latin typeface="Gill Sans"/>
                <a:cs typeface="Gill Sans"/>
              </a:rPr>
              <a:t>Chile Post Pandemia </a:t>
            </a:r>
          </a:p>
          <a:p>
            <a:pPr>
              <a:spcAft>
                <a:spcPts val="600"/>
              </a:spcAft>
            </a:pPr>
            <a:r>
              <a:rPr lang="es-ES_tradnl" sz="3600" dirty="0">
                <a:solidFill>
                  <a:srgbClr val="0D3FA0"/>
                </a:solidFill>
                <a:latin typeface="Gill Sans"/>
                <a:cs typeface="Gill Sans"/>
              </a:rPr>
              <a:t>¿Es una oportunidad para construir los </a:t>
            </a:r>
            <a:r>
              <a:rPr lang="es-ES_tradnl" sz="3600" dirty="0" err="1">
                <a:solidFill>
                  <a:srgbClr val="0D3FA0"/>
                </a:solidFill>
                <a:latin typeface="Gill Sans"/>
                <a:cs typeface="Gill Sans"/>
              </a:rPr>
              <a:t>territories</a:t>
            </a:r>
            <a:r>
              <a:rPr lang="es-ES_tradnl" sz="3600" dirty="0">
                <a:solidFill>
                  <a:srgbClr val="0D3FA0"/>
                </a:solidFill>
                <a:latin typeface="Gill Sans"/>
                <a:cs typeface="Gill Sans"/>
              </a:rPr>
              <a:t> que queremos?</a:t>
            </a:r>
          </a:p>
          <a:p>
            <a:pPr>
              <a:spcAft>
                <a:spcPts val="600"/>
              </a:spcAft>
            </a:pPr>
            <a:r>
              <a:rPr lang="es-ES_tradnl" sz="3600" dirty="0">
                <a:solidFill>
                  <a:srgbClr val="0D3FA0"/>
                </a:solidFill>
                <a:latin typeface="Gill Sans"/>
                <a:cs typeface="Gill Sans"/>
              </a:rPr>
              <a:t>¿Es </a:t>
            </a:r>
            <a:r>
              <a:rPr lang="es-ES_tradnl" sz="3600" dirty="0" err="1">
                <a:solidFill>
                  <a:srgbClr val="0D3FA0"/>
                </a:solidFill>
                <a:latin typeface="Gill Sans"/>
                <a:cs typeface="Gill Sans"/>
              </a:rPr>
              <a:t>possible</a:t>
            </a:r>
            <a:r>
              <a:rPr lang="es-ES_tradnl" sz="3600" dirty="0">
                <a:solidFill>
                  <a:srgbClr val="0D3FA0"/>
                </a:solidFill>
                <a:latin typeface="Gill Sans"/>
                <a:cs typeface="Gill Sans"/>
              </a:rPr>
              <a:t> con la Constitución que tenemos? </a:t>
            </a:r>
          </a:p>
        </p:txBody>
      </p:sp>
      <p:pic>
        <p:nvPicPr>
          <p:cNvPr id="9" name="Imagen 8" descr="Un campo con árboles&#10;&#10;Descripción generada automáticamente">
            <a:extLst>
              <a:ext uri="{FF2B5EF4-FFF2-40B4-BE49-F238E27FC236}">
                <a16:creationId xmlns:a16="http://schemas.microsoft.com/office/drawing/2014/main" id="{B68A5A53-BC68-CB4A-BF1A-4DB2E9506D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126" y="-54809"/>
            <a:ext cx="4060874" cy="30456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B679318-18AB-B24E-82BF-3445492F8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77" y="3066039"/>
            <a:ext cx="5724837" cy="35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148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Webin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Webinar" id="{AF8BBE13-CD8E-44B3-A00E-686DA31FFCD7}" vid="{23FEAD4D-3485-46B6-96B4-D4134E02B8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TemaWebinar</Template>
  <TotalTime>1198</TotalTime>
  <Words>131</Words>
  <Application>Microsoft Office PowerPoint</Application>
  <PresentationFormat>Panorámica</PresentationFormat>
  <Paragraphs>27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Gill Sans</vt:lpstr>
      <vt:lpstr>Gill Sans MT</vt:lpstr>
      <vt:lpstr>TemaWebinar</vt:lpstr>
      <vt:lpstr>Chile Post Pandemia ¿Distopía o Utopía?      Dra. Jeanne W. Simon @jeannesimonr  </vt:lpstr>
      <vt:lpstr>Punto de partida</vt:lpstr>
      <vt:lpstr>Efectos de la cuarentena</vt:lpstr>
      <vt:lpstr>Distopía:  Dos mundos Insegur@s  y vigilad@s   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Usuario</dc:creator>
  <cp:lastModifiedBy>VIVIANA PAREDES</cp:lastModifiedBy>
  <cp:revision>25</cp:revision>
  <dcterms:created xsi:type="dcterms:W3CDTF">2020-05-15T20:40:41Z</dcterms:created>
  <dcterms:modified xsi:type="dcterms:W3CDTF">2020-07-01T16:30:37Z</dcterms:modified>
</cp:coreProperties>
</file>