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56" r:id="rId3"/>
    <p:sldId id="261" r:id="rId4"/>
    <p:sldId id="263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7DD94-FFB3-1F42-842D-823FEB80DEB7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1B5D-E5D7-0648-B42B-7E381A0B42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B1B5D-E5D7-0648-B42B-7E381A0B42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1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9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5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F9E0-9D26-4917-AE24-67A70BAB4634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2147"/>
          <a:stretch/>
        </p:blipFill>
        <p:spPr>
          <a:xfrm>
            <a:off x="5481265" y="-1"/>
            <a:ext cx="6710736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2596599"/>
            <a:ext cx="6027234" cy="2294392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¿cómo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influye la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pandemia en la valoración d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la ciencia y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los/as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investigadores/as?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0" b="36190"/>
          <a:stretch/>
        </p:blipFill>
        <p:spPr>
          <a:xfrm>
            <a:off x="10063408" y="6215605"/>
            <a:ext cx="2128592" cy="30094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6089160" y="306131"/>
            <a:ext cx="5486400" cy="229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“El rol de la Ciencia en la pandemia del COVID19: </a:t>
            </a:r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</a:rPr>
              <a:t>¿hay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</a:rPr>
              <a:t>un antes y un después?”</a:t>
            </a:r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7273104" y="4968186"/>
            <a:ext cx="4864119" cy="981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Dr. Juan Pablo Henríquez</a:t>
            </a:r>
          </a:p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Facultad de Ciencias Biológicas</a:t>
            </a:r>
          </a:p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Universidad de Concepción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927565" y="362331"/>
            <a:ext cx="5486400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Ciencia y 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5" y="1333901"/>
            <a:ext cx="2616200" cy="687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923639" y="2123926"/>
            <a:ext cx="27532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m</a:t>
            </a:r>
            <a:r>
              <a:rPr lang="es-ES" sz="2600" dirty="0" err="1"/>
              <a:t>ás</a:t>
            </a:r>
            <a:r>
              <a:rPr lang="es-ES" sz="2600" dirty="0"/>
              <a:t> de 20,000 </a:t>
            </a:r>
            <a:r>
              <a:rPr lang="es-ES" sz="2600" b="1" dirty="0">
                <a:solidFill>
                  <a:srgbClr val="0432FF"/>
                </a:solidFill>
              </a:rPr>
              <a:t>artículos científicos</a:t>
            </a:r>
            <a:r>
              <a:rPr lang="es-ES" sz="2600" dirty="0"/>
              <a:t> en 2020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6536558" y="2125815"/>
            <a:ext cx="27532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/>
              <a:t>más de 130 ensayos de </a:t>
            </a:r>
            <a:r>
              <a:rPr lang="es-ES" sz="2600" b="1" dirty="0" smtClean="0">
                <a:solidFill>
                  <a:srgbClr val="0432FF"/>
                </a:solidFill>
              </a:rPr>
              <a:t>vacunas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4985" y="1330539"/>
            <a:ext cx="5443145" cy="2086049"/>
            <a:chOff x="3814985" y="1330539"/>
            <a:chExt cx="5443145" cy="2086049"/>
          </a:xfrm>
        </p:grpSpPr>
        <p:sp>
          <p:nvSpPr>
            <p:cNvPr id="12" name="Rectangle 11"/>
            <p:cNvSpPr/>
            <p:nvPr/>
          </p:nvSpPr>
          <p:spPr>
            <a:xfrm>
              <a:off x="3846618" y="2123926"/>
              <a:ext cx="275320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600" dirty="0" smtClean="0"/>
                <a:t>más de 1,400 </a:t>
              </a:r>
              <a:r>
                <a:rPr lang="es-ES" sz="2600" b="1" dirty="0" smtClean="0">
                  <a:solidFill>
                    <a:srgbClr val="0432FF"/>
                  </a:solidFill>
                </a:rPr>
                <a:t>ensayos clínicos</a:t>
              </a:r>
              <a:r>
                <a:rPr lang="es-ES" sz="2600" dirty="0" smtClean="0"/>
                <a:t> en curso</a:t>
              </a:r>
              <a:endParaRPr lang="en-US" sz="26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814985" y="1330539"/>
              <a:ext cx="5443145" cy="720547"/>
              <a:chOff x="3814985" y="1330539"/>
              <a:chExt cx="5443145" cy="72054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-1127" t="17233" r="1127" b="17233"/>
              <a:stretch/>
            </p:blipFill>
            <p:spPr>
              <a:xfrm>
                <a:off x="5296960" y="1365286"/>
                <a:ext cx="2616200" cy="685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14985" y="1330539"/>
                <a:ext cx="5443145" cy="6910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5490564" y="3416588"/>
            <a:ext cx="3767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algn="r"/>
            <a:r>
              <a:rPr lang="es-ES" sz="2200" b="1" dirty="0" smtClean="0"/>
              <a:t>10</a:t>
            </a:r>
            <a:r>
              <a:rPr lang="es-ES" sz="2200" dirty="0" smtClean="0"/>
              <a:t> en evaluación clínica</a:t>
            </a:r>
          </a:p>
          <a:p>
            <a:pPr marL="28575" algn="r"/>
            <a:r>
              <a:rPr lang="es-ES" sz="2200" b="1" dirty="0" smtClean="0"/>
              <a:t>123</a:t>
            </a:r>
            <a:r>
              <a:rPr lang="es-ES" sz="2200" dirty="0" smtClean="0"/>
              <a:t> en evaluación pre-clínica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311116" y="1330538"/>
            <a:ext cx="2753205" cy="4900736"/>
            <a:chOff x="9311116" y="1330538"/>
            <a:chExt cx="2753205" cy="4900736"/>
          </a:xfrm>
        </p:grpSpPr>
        <p:sp>
          <p:nvSpPr>
            <p:cNvPr id="20" name="Rectangle 19"/>
            <p:cNvSpPr/>
            <p:nvPr/>
          </p:nvSpPr>
          <p:spPr>
            <a:xfrm>
              <a:off x="9311116" y="2137846"/>
              <a:ext cx="2753205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600" dirty="0" smtClean="0"/>
                <a:t>33 centros de diagnóstico</a:t>
              </a:r>
            </a:p>
            <a:p>
              <a:pPr algn="ctr"/>
              <a:endParaRPr lang="es-ES" sz="2600" dirty="0" smtClean="0"/>
            </a:p>
            <a:p>
              <a:pPr algn="ctr"/>
              <a:r>
                <a:rPr lang="es-ES" sz="2600" dirty="0" smtClean="0"/>
                <a:t>Fondo COVID-19</a:t>
              </a:r>
            </a:p>
            <a:p>
              <a:pPr algn="ctr"/>
              <a:endParaRPr lang="es-ES" sz="2600" dirty="0"/>
            </a:p>
            <a:p>
              <a:pPr algn="ctr"/>
              <a:r>
                <a:rPr lang="es-ES" sz="2600" dirty="0" smtClean="0"/>
                <a:t>Sub-mesa de Datos</a:t>
              </a:r>
            </a:p>
            <a:p>
              <a:pPr algn="ctr"/>
              <a:endParaRPr lang="es-ES" sz="2600" dirty="0"/>
            </a:p>
            <a:p>
              <a:pPr algn="ctr"/>
              <a:r>
                <a:rPr lang="es-ES" sz="2600" dirty="0" smtClean="0"/>
                <a:t>Tecnología e Innovación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7" t="5600" r="6584" b="51947"/>
            <a:stretch/>
          </p:blipFill>
          <p:spPr>
            <a:xfrm>
              <a:off x="9438289" y="1353079"/>
              <a:ext cx="1546280" cy="68054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06" t="84806" r="6584" b="6771"/>
            <a:stretch/>
          </p:blipFill>
          <p:spPr>
            <a:xfrm>
              <a:off x="11072533" y="1886569"/>
              <a:ext cx="874825" cy="13502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413965" y="1330538"/>
              <a:ext cx="2533393" cy="6910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544450" y="4877696"/>
            <a:ext cx="4766229" cy="1786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La Ciencia ha tenido capacidad de </a:t>
            </a:r>
            <a:r>
              <a:rPr lang="es-ES" sz="4000" b="1" dirty="0" smtClean="0">
                <a:solidFill>
                  <a:srgbClr val="FF0000"/>
                </a:solidFill>
              </a:rPr>
              <a:t>respuesta</a:t>
            </a:r>
            <a:endParaRPr lang="es-C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927565" y="362331"/>
            <a:ext cx="5486400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Ciencia y 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5" y="1389510"/>
            <a:ext cx="4522009" cy="3833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65" y="1389510"/>
            <a:ext cx="4920039" cy="38334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63656" y="1112328"/>
            <a:ext cx="4733233" cy="4110628"/>
            <a:chOff x="1963656" y="985005"/>
            <a:chExt cx="4733233" cy="41106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3" t="286" r="68307" b="97478"/>
            <a:stretch/>
          </p:blipFill>
          <p:spPr>
            <a:xfrm>
              <a:off x="1963656" y="985005"/>
              <a:ext cx="863553" cy="246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60" r="96521" b="3461"/>
            <a:stretch/>
          </p:blipFill>
          <p:spPr>
            <a:xfrm>
              <a:off x="6238440" y="4574208"/>
              <a:ext cx="458449" cy="521425"/>
            </a:xfrm>
            <a:prstGeom prst="rect">
              <a:avLst/>
            </a:prstGeom>
          </p:spPr>
        </p:pic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544450" y="5321124"/>
            <a:ext cx="4766229" cy="13434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La Ciencia ha tenido capacidad de </a:t>
            </a:r>
            <a:r>
              <a:rPr lang="es-ES" sz="4000" b="1" dirty="0" smtClean="0">
                <a:solidFill>
                  <a:srgbClr val="FF0000"/>
                </a:solidFill>
              </a:rPr>
              <a:t>anticiparse</a:t>
            </a:r>
            <a:endParaRPr lang="es-CL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927565" y="362331"/>
            <a:ext cx="5486400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Ciencia en Chile y 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987860" y="1179872"/>
            <a:ext cx="10886614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1- comunicación efectiva de las ciencias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036" t="6775" r="9848" b="5026"/>
          <a:stretch/>
        </p:blipFill>
        <p:spPr>
          <a:xfrm>
            <a:off x="4556252" y="2076044"/>
            <a:ext cx="4132882" cy="43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927565" y="362331"/>
            <a:ext cx="5486400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Ciencia en Chile y 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447" t="31448" r="18494" b="21235"/>
          <a:stretch/>
        </p:blipFill>
        <p:spPr>
          <a:xfrm>
            <a:off x="4435287" y="2082461"/>
            <a:ext cx="4173202" cy="436189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088660" y="1179872"/>
            <a:ext cx="10886614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2- ciencia y política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423565" y="100780"/>
            <a:ext cx="6898568" cy="936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Ciencia y 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71636" y="1610494"/>
            <a:ext cx="3925444" cy="3381889"/>
            <a:chOff x="1121118" y="1481244"/>
            <a:chExt cx="4766229" cy="40172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32"/>
            <a:stretch/>
          </p:blipFill>
          <p:spPr>
            <a:xfrm>
              <a:off x="1121118" y="2273816"/>
              <a:ext cx="4766229" cy="32246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211"/>
            <a:stretch/>
          </p:blipFill>
          <p:spPr>
            <a:xfrm>
              <a:off x="1121118" y="1481244"/>
              <a:ext cx="4766229" cy="76285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36" y="5072515"/>
            <a:ext cx="3925444" cy="379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36" y="5518282"/>
            <a:ext cx="2980803" cy="430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 descr="Captura de pantalla 2020-06-06 a las 8.09.22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77" y="1532226"/>
            <a:ext cx="4187434" cy="1773326"/>
          </a:xfrm>
          <a:prstGeom prst="rect">
            <a:avLst/>
          </a:prstGeom>
        </p:spPr>
      </p:pic>
      <p:pic>
        <p:nvPicPr>
          <p:cNvPr id="5" name="Imagen 4" descr="Captura de pantalla 2020-06-06 a las 8.15.35 p.m.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>
          <a:xfrm>
            <a:off x="1554569" y="4054652"/>
            <a:ext cx="4312101" cy="1488186"/>
          </a:xfrm>
          <a:prstGeom prst="rect">
            <a:avLst/>
          </a:prstGeom>
        </p:spPr>
      </p:pic>
      <p:pic>
        <p:nvPicPr>
          <p:cNvPr id="7" name="Imagen 6" descr="Captura de pantalla 2020-06-06 a las 8.16.26 p.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73" y="3731947"/>
            <a:ext cx="1238458" cy="3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3927565" y="362331"/>
            <a:ext cx="5486400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Ciencia en Chile </a:t>
            </a:r>
            <a:r>
              <a:rPr lang="es-ES" sz="4000" b="1" smtClean="0">
                <a:solidFill>
                  <a:schemeClr val="accent1">
                    <a:lumMod val="50000"/>
                  </a:schemeClr>
                </a:solidFill>
              </a:rPr>
              <a:t>y CoVID-19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70" y="2523773"/>
            <a:ext cx="11305930" cy="30392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350744" y="1179872"/>
            <a:ext cx="10664850" cy="667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un futuro esplendor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TemaWebinar</Template>
  <TotalTime>5258</TotalTime>
  <Words>140</Words>
  <Application>Microsoft Office PowerPoint</Application>
  <PresentationFormat>Panorámica</PresentationFormat>
  <Paragraphs>29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TemaWebinar</vt:lpstr>
      <vt:lpstr>¿cómo influye la pandemia en la valoración de la ciencia y los/as investigadores/as?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Usuario</cp:lastModifiedBy>
  <cp:revision>47</cp:revision>
  <dcterms:created xsi:type="dcterms:W3CDTF">2020-05-15T20:40:41Z</dcterms:created>
  <dcterms:modified xsi:type="dcterms:W3CDTF">2020-06-10T19:03:59Z</dcterms:modified>
</cp:coreProperties>
</file>