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Archivo Narrow" panose="020B060402020202020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39A"/>
    <a:srgbClr val="5C9AA2"/>
    <a:srgbClr val="2B4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15"/>
    <p:restoredTop sz="81328"/>
  </p:normalViewPr>
  <p:slideViewPr>
    <p:cSldViewPr snapToGrid="0" snapToObjects="1">
      <p:cViewPr varScale="1">
        <p:scale>
          <a:sx n="97" d="100"/>
          <a:sy n="97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6C56A-EB9D-AD42-9D32-11DC1CE3AA86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3F8A7-1EFF-FF49-9070-FED7B8FBA4D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78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3F8A7-1EFF-FF49-9070-FED7B8FBA4D4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5594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Hay que crear capacidad de liderazgo…desde el interior de las asignaturas hasta la institucion y más afuera. Tenemos genes de “followers” y si no hay a quien seguir, ahí nos quedamos, en modo plano y fome.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3F8A7-1EFF-FF49-9070-FED7B8FBA4D4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229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/>
              <a:t>Casi todas las universidades revisan sus mallas y hacen rediseño cuando se gradúa el primer cohorte de la malla nueva. Cambian todo y modernizan todo MENOS la evaluación. Incorporan instrumentos nuevos de evaluacion como el OSCE, pero en forma aislada. No hay un cambio sistemático, integral, que entregue el alineamiento constructivo que necesitamos.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3F8A7-1EFF-FF49-9070-FED7B8FBA4D4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08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s-C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3F8A7-1EFF-FF49-9070-FED7B8FBA4D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928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3F8A7-1EFF-FF49-9070-FED7B8FBA4D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561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0" i="0">
                <a:latin typeface="Archivo Narrow" panose="02000000000000000000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8279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rchivo Narrow" panose="02000000000000000000" pitchFamily="2" charset="77"/>
              </a:defRPr>
            </a:lvl1pPr>
            <a:lvl2pPr>
              <a:defRPr b="0" i="0">
                <a:latin typeface="Archivo Narrow" panose="02000000000000000000" pitchFamily="2" charset="77"/>
              </a:defRPr>
            </a:lvl2pPr>
            <a:lvl3pPr>
              <a:defRPr b="0" i="0">
                <a:latin typeface="Archivo Narrow" panose="02000000000000000000" pitchFamily="2" charset="77"/>
              </a:defRPr>
            </a:lvl3pPr>
            <a:lvl4pPr>
              <a:defRPr b="0" i="0">
                <a:latin typeface="Archivo Narrow" panose="02000000000000000000" pitchFamily="2" charset="77"/>
              </a:defRPr>
            </a:lvl4pPr>
            <a:lvl5pPr>
              <a:defRPr b="0" i="0">
                <a:latin typeface="Archivo Narrow" panose="02000000000000000000" pitchFamily="2" charset="77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0047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>
            <a:lvl1pPr>
              <a:defRPr b="0" i="0">
                <a:latin typeface="Archivo Narrow" panose="02000000000000000000" pitchFamily="2" charset="77"/>
              </a:defRPr>
            </a:lvl1pPr>
            <a:lvl2pPr>
              <a:defRPr b="0" i="0">
                <a:latin typeface="Archivo Narrow" panose="02000000000000000000" pitchFamily="2" charset="77"/>
              </a:defRPr>
            </a:lvl2pPr>
            <a:lvl3pPr>
              <a:defRPr b="0" i="0">
                <a:latin typeface="Archivo Narrow" panose="02000000000000000000" pitchFamily="2" charset="77"/>
              </a:defRPr>
            </a:lvl3pPr>
            <a:lvl4pPr>
              <a:defRPr b="0" i="0">
                <a:latin typeface="Archivo Narrow" panose="02000000000000000000" pitchFamily="2" charset="77"/>
              </a:defRPr>
            </a:lvl4pPr>
            <a:lvl5pPr>
              <a:defRPr b="0" i="0">
                <a:latin typeface="Archivo Narrow" panose="02000000000000000000" pitchFamily="2" charset="77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6499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  <a:lvl2pPr>
              <a:defRPr b="0" i="0">
                <a:latin typeface="Archivo Narrow" panose="02000000000000000000" pitchFamily="2" charset="77"/>
              </a:defRPr>
            </a:lvl2pPr>
            <a:lvl3pPr>
              <a:defRPr b="0" i="0">
                <a:latin typeface="Archivo Narrow" panose="02000000000000000000" pitchFamily="2" charset="77"/>
              </a:defRPr>
            </a:lvl3pPr>
            <a:lvl4pPr>
              <a:defRPr b="0" i="0">
                <a:latin typeface="Archivo Narrow" panose="02000000000000000000" pitchFamily="2" charset="77"/>
              </a:defRPr>
            </a:lvl4pPr>
            <a:lvl5pPr>
              <a:defRPr b="0" i="0">
                <a:latin typeface="Archivo Narrow" panose="02000000000000000000" pitchFamily="2" charset="77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83557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Archivo Narrow" panose="02000000000000000000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8845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  <a:lvl2pPr>
              <a:defRPr b="0" i="0">
                <a:latin typeface="Archivo Narrow" panose="02000000000000000000" pitchFamily="2" charset="77"/>
              </a:defRPr>
            </a:lvl2pPr>
            <a:lvl3pPr>
              <a:defRPr b="0" i="0">
                <a:latin typeface="Archivo Narrow" panose="02000000000000000000" pitchFamily="2" charset="77"/>
              </a:defRPr>
            </a:lvl3pPr>
            <a:lvl4pPr>
              <a:defRPr b="0" i="0">
                <a:latin typeface="Archivo Narrow" panose="02000000000000000000" pitchFamily="2" charset="77"/>
              </a:defRPr>
            </a:lvl4pPr>
            <a:lvl5pPr>
              <a:defRPr b="0" i="0">
                <a:latin typeface="Archivo Narrow" panose="02000000000000000000" pitchFamily="2" charset="77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  <a:lvl2pPr>
              <a:defRPr b="0" i="0">
                <a:latin typeface="Archivo Narrow" panose="02000000000000000000" pitchFamily="2" charset="77"/>
              </a:defRPr>
            </a:lvl2pPr>
            <a:lvl3pPr>
              <a:defRPr b="0" i="0">
                <a:latin typeface="Archivo Narrow" panose="02000000000000000000" pitchFamily="2" charset="77"/>
              </a:defRPr>
            </a:lvl3pPr>
            <a:lvl4pPr>
              <a:defRPr b="0" i="0">
                <a:latin typeface="Archivo Narrow" panose="02000000000000000000" pitchFamily="2" charset="77"/>
              </a:defRPr>
            </a:lvl4pPr>
            <a:lvl5pPr>
              <a:defRPr b="0" i="0">
                <a:latin typeface="Archivo Narrow" panose="02000000000000000000" pitchFamily="2" charset="77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8186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0" i="0">
                <a:latin typeface="Archivo Narrow" panose="02000000000000000000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  <a:lvl2pPr>
              <a:defRPr b="0" i="0">
                <a:latin typeface="Archivo Narrow" panose="02000000000000000000" pitchFamily="2" charset="77"/>
              </a:defRPr>
            </a:lvl2pPr>
            <a:lvl3pPr>
              <a:defRPr b="0" i="0">
                <a:latin typeface="Archivo Narrow" panose="02000000000000000000" pitchFamily="2" charset="77"/>
              </a:defRPr>
            </a:lvl3pPr>
            <a:lvl4pPr>
              <a:defRPr b="0" i="0">
                <a:latin typeface="Archivo Narrow" panose="02000000000000000000" pitchFamily="2" charset="77"/>
              </a:defRPr>
            </a:lvl4pPr>
            <a:lvl5pPr>
              <a:defRPr b="0" i="0">
                <a:latin typeface="Archivo Narrow" panose="02000000000000000000" pitchFamily="2" charset="77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0" i="0">
                <a:latin typeface="Archivo Narrow" panose="02000000000000000000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  <a:lvl2pPr>
              <a:defRPr b="0" i="0">
                <a:latin typeface="Archivo Narrow" panose="02000000000000000000" pitchFamily="2" charset="77"/>
              </a:defRPr>
            </a:lvl2pPr>
            <a:lvl3pPr>
              <a:defRPr b="0" i="0">
                <a:latin typeface="Archivo Narrow" panose="02000000000000000000" pitchFamily="2" charset="77"/>
              </a:defRPr>
            </a:lvl3pPr>
            <a:lvl4pPr>
              <a:defRPr b="0" i="0">
                <a:latin typeface="Archivo Narrow" panose="02000000000000000000" pitchFamily="2" charset="77"/>
              </a:defRPr>
            </a:lvl4pPr>
            <a:lvl5pPr>
              <a:defRPr b="0" i="0">
                <a:latin typeface="Archivo Narrow" panose="02000000000000000000" pitchFamily="2" charset="77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5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522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8283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 b="0" i="0">
                <a:latin typeface="Archivo Narrow" panose="02000000000000000000" pitchFamily="2" charset="77"/>
              </a:defRPr>
            </a:lvl1pPr>
            <a:lvl2pPr>
              <a:defRPr sz="2100" b="0" i="0">
                <a:latin typeface="Archivo Narrow" panose="02000000000000000000" pitchFamily="2" charset="77"/>
              </a:defRPr>
            </a:lvl2pPr>
            <a:lvl3pPr>
              <a:defRPr sz="1800" b="0" i="0">
                <a:latin typeface="Archivo Narrow" panose="02000000000000000000" pitchFamily="2" charset="77"/>
              </a:defRPr>
            </a:lvl3pPr>
            <a:lvl4pPr>
              <a:defRPr sz="1500" b="0" i="0">
                <a:latin typeface="Archivo Narrow" panose="02000000000000000000" pitchFamily="2" charset="77"/>
              </a:defRPr>
            </a:lvl4pPr>
            <a:lvl5pPr>
              <a:defRPr sz="1500" b="0" i="0">
                <a:latin typeface="Archivo Narrow" panose="02000000000000000000" pitchFamily="2" charset="77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 b="0" i="0">
                <a:latin typeface="Archivo Narrow" panose="02000000000000000000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2747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 b="0" i="0">
                <a:latin typeface="Archivo Narrow" panose="02000000000000000000" pitchFamily="2" charset="77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 b="0" i="0">
                <a:latin typeface="Archivo Narrow" panose="02000000000000000000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2890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Archivo Narrow" panose="02000000000000000000" pitchFamily="2" charset="77"/>
              </a:defRPr>
            </a:lvl1pPr>
          </a:lstStyle>
          <a:p>
            <a:fld id="{004CB4ED-1810-3B4C-B429-920B4C4415E4}" type="datetimeFigureOut">
              <a:rPr lang="es-CL" smtClean="0"/>
              <a:pPr/>
              <a:t>08-07-2020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Archivo Narrow" panose="02000000000000000000" pitchFamily="2" charset="77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Archivo Narrow" panose="02000000000000000000" pitchFamily="2" charset="77"/>
              </a:defRPr>
            </a:lvl1pPr>
          </a:lstStyle>
          <a:p>
            <a:fld id="{4FDF874E-4A84-4D4F-B58C-A8E99A5BB998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9794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chivo Narrow" panose="02000000000000000000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chivo Narrow" panose="02000000000000000000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chivo Narrow" panose="02000000000000000000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chivo Narrow" panose="02000000000000000000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chivo Narrow" panose="02000000000000000000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atematicasyfutbol.blogspot.com/2016/03/Euler-sombreros.html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7FDE3D3D-A0AC-0B41-8591-F765AAE2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44D1A58-C8A6-C749-94D1-98FAA9FE34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8000"/>
          </a:blip>
          <a:srcRect t="22651" r="388" b="2920"/>
          <a:stretch/>
        </p:blipFill>
        <p:spPr>
          <a:xfrm>
            <a:off x="-100359" y="74136"/>
            <a:ext cx="9144000" cy="51435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BDF8AF0-C6F6-AE4C-A843-BA3C29E7FBE3}"/>
              </a:ext>
            </a:extLst>
          </p:cNvPr>
          <p:cNvSpPr/>
          <p:nvPr/>
        </p:nvSpPr>
        <p:spPr>
          <a:xfrm>
            <a:off x="4348729" y="1892759"/>
            <a:ext cx="40673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Archivo Narrow" panose="02000000000000000000" pitchFamily="2" charset="77"/>
              </a:rPr>
              <a:t>OPORTUNIDADES DE LA EDUCACIÓN SUPERIOR</a:t>
            </a:r>
          </a:p>
          <a:p>
            <a:endParaRPr lang="es-MX" b="1" dirty="0">
              <a:solidFill>
                <a:schemeClr val="bg1"/>
              </a:solidFill>
              <a:latin typeface="Archivo Narrow" panose="02000000000000000000" pitchFamily="2" charset="77"/>
            </a:endParaRPr>
          </a:p>
          <a:p>
            <a:r>
              <a:rPr lang="es-MX" b="1" dirty="0">
                <a:solidFill>
                  <a:schemeClr val="bg1"/>
                </a:solidFill>
                <a:latin typeface="Archivo Narrow" panose="02000000000000000000" pitchFamily="2" charset="77"/>
              </a:rPr>
              <a:t>LO QUE DEBEMOS PENSAR EN MOMENTOS DE COVID</a:t>
            </a:r>
            <a:endParaRPr lang="es-ES" dirty="0">
              <a:solidFill>
                <a:schemeClr val="bg1"/>
              </a:solidFill>
              <a:latin typeface="Archivo Narrow" panose="02000000000000000000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19DAAE-3B50-F44B-A959-FD86A50EE683}"/>
              </a:ext>
            </a:extLst>
          </p:cNvPr>
          <p:cNvSpPr txBox="1"/>
          <p:nvPr/>
        </p:nvSpPr>
        <p:spPr>
          <a:xfrm>
            <a:off x="4386304" y="3368390"/>
            <a:ext cx="3810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chivo Narrow" panose="02000000000000000000" pitchFamily="2" charset="77"/>
              </a:rPr>
              <a:t>MARÍA </a:t>
            </a:r>
            <a:r>
              <a:rPr lang="en-US" sz="1200" b="1">
                <a:solidFill>
                  <a:schemeClr val="bg1"/>
                </a:solidFill>
                <a:latin typeface="Archivo Narrow" panose="02000000000000000000" pitchFamily="2" charset="77"/>
              </a:rPr>
              <a:t>OLIVIA RECART </a:t>
            </a:r>
            <a:endParaRPr lang="en-US" sz="1200" b="1" dirty="0">
              <a:solidFill>
                <a:schemeClr val="bg1"/>
              </a:solidFill>
              <a:latin typeface="Archivo Narrow" panose="02000000000000000000" pitchFamily="2" charset="77"/>
            </a:endParaRPr>
          </a:p>
          <a:p>
            <a:r>
              <a:rPr lang="en-US" sz="1000" dirty="0">
                <a:solidFill>
                  <a:schemeClr val="bg1"/>
                </a:solidFill>
                <a:latin typeface="Archivo Narrow" panose="02000000000000000000" pitchFamily="2" charset="77"/>
              </a:rPr>
              <a:t>RECTORA NACIONAL UST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E8D8C13-A6D6-4245-A2A2-7B5C4889155B}"/>
              </a:ext>
            </a:extLst>
          </p:cNvPr>
          <p:cNvSpPr/>
          <p:nvPr/>
        </p:nvSpPr>
        <p:spPr>
          <a:xfrm>
            <a:off x="7409364" y="4761587"/>
            <a:ext cx="1338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cap="all" dirty="0">
                <a:solidFill>
                  <a:schemeClr val="bg1"/>
                </a:solidFill>
                <a:latin typeface="Archivo Narrow" panose="02000000000000000000" pitchFamily="2" charset="77"/>
              </a:rPr>
              <a:t>8 de </a:t>
            </a:r>
            <a:r>
              <a:rPr lang="en-US" sz="1400" cap="all" dirty="0" err="1">
                <a:solidFill>
                  <a:schemeClr val="bg1"/>
                </a:solidFill>
                <a:latin typeface="Archivo Narrow" panose="02000000000000000000" pitchFamily="2" charset="77"/>
              </a:rPr>
              <a:t>julio</a:t>
            </a:r>
            <a:r>
              <a:rPr lang="en-US" sz="1400" cap="all" dirty="0">
                <a:solidFill>
                  <a:schemeClr val="bg1"/>
                </a:solidFill>
                <a:latin typeface="Archivo Narrow" panose="02000000000000000000" pitchFamily="2" charset="77"/>
              </a:rPr>
              <a:t> 2020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7490E8C-1EEE-0D44-A96E-37D7B3E983A4}"/>
              </a:ext>
            </a:extLst>
          </p:cNvPr>
          <p:cNvSpPr/>
          <p:nvPr/>
        </p:nvSpPr>
        <p:spPr>
          <a:xfrm>
            <a:off x="349320" y="318499"/>
            <a:ext cx="8393987" cy="44692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Archivo Narrow" panose="02000000000000000000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C61D91C-8B74-084F-9DBF-16CD565CA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97" y="701161"/>
            <a:ext cx="4036984" cy="31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20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519EECA0-6570-C34C-9ADD-2452E3CC2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</a:blip>
          <a:srcRect l="50319" t="8068" b="9635"/>
          <a:stretch/>
        </p:blipFill>
        <p:spPr>
          <a:xfrm rot="12600000">
            <a:off x="7700457" y="3323209"/>
            <a:ext cx="1729464" cy="28649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F61CCCE-4B18-FE48-AC29-2B36219AEA87}"/>
              </a:ext>
            </a:extLst>
          </p:cNvPr>
          <p:cNvSpPr/>
          <p:nvPr/>
        </p:nvSpPr>
        <p:spPr>
          <a:xfrm>
            <a:off x="2487269" y="1182525"/>
            <a:ext cx="3160028" cy="64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REVOLUCIÓN</a:t>
            </a:r>
            <a:r>
              <a:rPr lang="en-US" sz="2000" b="1" dirty="0">
                <a:solidFill>
                  <a:srgbClr val="47739A"/>
                </a:solidFill>
                <a:latin typeface="Archivo Narrow" panose="02000000000000000000" pitchFamily="2" charset="77"/>
              </a:rPr>
              <a:t> </a:t>
            </a:r>
          </a:p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chivo Narrow" panose="02000000000000000000" pitchFamily="2" charset="77"/>
              </a:rPr>
              <a:t>TECNOLÓGICA</a:t>
            </a:r>
            <a:endParaRPr lang="es-ES" sz="2000" dirty="0">
              <a:solidFill>
                <a:schemeClr val="tx1">
                  <a:lumMod val="85000"/>
                  <a:lumOff val="15000"/>
                </a:schemeClr>
              </a:solidFill>
              <a:latin typeface="Archivo Narrow" panose="02000000000000000000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5F29C0-E860-A449-9152-FB6EF2F78A87}"/>
              </a:ext>
            </a:extLst>
          </p:cNvPr>
          <p:cNvSpPr/>
          <p:nvPr/>
        </p:nvSpPr>
        <p:spPr>
          <a:xfrm>
            <a:off x="2368611" y="2762913"/>
            <a:ext cx="3024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chivo Narrow" panose="02000000000000000000" pitchFamily="2" charset="77"/>
              </a:rPr>
              <a:t>Desde      2000 estamos viviendo esta 4</a:t>
            </a:r>
            <a:r>
              <a:rPr lang="es-CL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chivo Narrow" panose="02000000000000000000" pitchFamily="2" charset="77"/>
              </a:rPr>
              <a:t>ta</a:t>
            </a:r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chivo Narrow" panose="02000000000000000000" pitchFamily="2" charset="77"/>
              </a:rPr>
              <a:t> revolución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B31D72B-A734-B549-8F57-42BAD02246D3}"/>
              </a:ext>
            </a:extLst>
          </p:cNvPr>
          <p:cNvSpPr/>
          <p:nvPr/>
        </p:nvSpPr>
        <p:spPr>
          <a:xfrm>
            <a:off x="5005595" y="1182525"/>
            <a:ext cx="3876759" cy="64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TECNOLOGÍA</a:t>
            </a:r>
            <a:r>
              <a:rPr lang="en-US" b="1" dirty="0">
                <a:solidFill>
                  <a:srgbClr val="00B050"/>
                </a:solidFill>
                <a:latin typeface="Archivo Narrow" panose="02000000000000000000" pitchFamily="2" charset="77"/>
              </a:rPr>
              <a:t> </a:t>
            </a:r>
          </a:p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chivo Narrow" panose="02000000000000000000" pitchFamily="2" charset="77"/>
              </a:rPr>
              <a:t>REVOLUCIONARIA</a:t>
            </a:r>
            <a:endParaRPr lang="es-ES" sz="2000" dirty="0">
              <a:solidFill>
                <a:schemeClr val="tx1">
                  <a:lumMod val="85000"/>
                  <a:lumOff val="15000"/>
                </a:schemeClr>
              </a:solidFill>
              <a:latin typeface="Archivo Narrow" panose="02000000000000000000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10843C0-CCDB-6A4F-8EA1-7CB00861597D}"/>
              </a:ext>
            </a:extLst>
          </p:cNvPr>
          <p:cNvSpPr/>
          <p:nvPr/>
        </p:nvSpPr>
        <p:spPr>
          <a:xfrm>
            <a:off x="5359855" y="2762913"/>
            <a:ext cx="3104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chivo Narrow" panose="02000000000000000000" pitchFamily="2" charset="77"/>
              </a:rPr>
              <a:t>Tecnologías para apoyar el cambio necesario en educación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BC95E30-A29A-F345-A870-4A8FEE0AF3DB}"/>
              </a:ext>
            </a:extLst>
          </p:cNvPr>
          <p:cNvSpPr/>
          <p:nvPr/>
        </p:nvSpPr>
        <p:spPr>
          <a:xfrm>
            <a:off x="2572685" y="4056244"/>
            <a:ext cx="5824005" cy="64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b="1" cap="all" dirty="0">
                <a:solidFill>
                  <a:srgbClr val="00B050"/>
                </a:solidFill>
                <a:latin typeface="Archivo Narrow" panose="02000000000000000000" pitchFamily="2" charset="77"/>
              </a:rPr>
              <a:t>sin covid, este no sería un </a:t>
            </a:r>
          </a:p>
          <a:p>
            <a:pPr algn="ctr">
              <a:lnSpc>
                <a:spcPts val="1900"/>
              </a:lnSpc>
            </a:pPr>
            <a:r>
              <a:rPr lang="es-CL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chivo Narrow" panose="02000000000000000000" pitchFamily="2" charset="77"/>
              </a:rPr>
              <a:t>tema tan importante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A8D3E72-C62A-5849-B7D0-E327C9475E04}"/>
              </a:ext>
            </a:extLst>
          </p:cNvPr>
          <p:cNvSpPr/>
          <p:nvPr/>
        </p:nvSpPr>
        <p:spPr>
          <a:xfrm flipH="1" flipV="1">
            <a:off x="3032076" y="1284211"/>
            <a:ext cx="45719" cy="44299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013" dirty="0">
              <a:latin typeface="Archivo Narrow" panose="02000000000000000000" pitchFamily="2" charset="77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E8E85DF2-1376-3041-B53E-C98423CD296D}"/>
              </a:ext>
            </a:extLst>
          </p:cNvPr>
          <p:cNvSpPr/>
          <p:nvPr/>
        </p:nvSpPr>
        <p:spPr>
          <a:xfrm flipH="1" flipV="1">
            <a:off x="5741103" y="1284211"/>
            <a:ext cx="45719" cy="44299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013" dirty="0">
              <a:latin typeface="Archivo Narrow" panose="02000000000000000000" pitchFamily="2" charset="77"/>
            </a:endParaRPr>
          </a:p>
        </p:txBody>
      </p:sp>
      <p:pic>
        <p:nvPicPr>
          <p:cNvPr id="18" name="Imagen 17" descr="UST.png">
            <a:extLst>
              <a:ext uri="{FF2B5EF4-FFF2-40B4-BE49-F238E27FC236}">
                <a16:creationId xmlns:a16="http://schemas.microsoft.com/office/drawing/2014/main" id="{DD05AD41-B6C7-434E-B3D3-2561A2E7C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9" y="-198123"/>
            <a:ext cx="1506033" cy="1163753"/>
          </a:xfrm>
          <a:prstGeom prst="rect">
            <a:avLst/>
          </a:prstGeom>
        </p:spPr>
      </p:pic>
      <p:sp>
        <p:nvSpPr>
          <p:cNvPr id="26" name="Elipse 25">
            <a:extLst>
              <a:ext uri="{FF2B5EF4-FFF2-40B4-BE49-F238E27FC236}">
                <a16:creationId xmlns:a16="http://schemas.microsoft.com/office/drawing/2014/main" id="{604BF80D-4E0E-FF4B-A97C-CBC5AEA4BE72}"/>
              </a:ext>
            </a:extLst>
          </p:cNvPr>
          <p:cNvSpPr/>
          <p:nvPr/>
        </p:nvSpPr>
        <p:spPr>
          <a:xfrm>
            <a:off x="-3048542" y="-37887"/>
            <a:ext cx="5287981" cy="528798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13" dirty="0">
              <a:latin typeface="Archivo Narrow" panose="02000000000000000000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E69432-E103-994A-910C-AA2B4D3212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61648" y="1778568"/>
            <a:ext cx="876907" cy="107859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DD28F5C-3EF0-FE4F-B9C1-90CA750BE3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499069" y="1778568"/>
            <a:ext cx="876907" cy="10785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A98651D-FAB4-5749-910A-7320A6D13B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71114" y="3318338"/>
            <a:ext cx="5352365" cy="6251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0E4BF0B-176E-A048-B4B9-55855D59E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l="50319" t="8068" b="9635"/>
          <a:stretch/>
        </p:blipFill>
        <p:spPr>
          <a:xfrm>
            <a:off x="-473009" y="0"/>
            <a:ext cx="3104993" cy="5143500"/>
          </a:xfrm>
          <a:prstGeom prst="rect">
            <a:avLst/>
          </a:prstGeom>
        </p:spPr>
      </p:pic>
      <p:pic>
        <p:nvPicPr>
          <p:cNvPr id="21" name="Imagen 20" descr="Imagen que contiene foto, teléfono, celular, luz&#10;&#10;Descripción generada automáticamente">
            <a:extLst>
              <a:ext uri="{FF2B5EF4-FFF2-40B4-BE49-F238E27FC236}">
                <a16:creationId xmlns:a16="http://schemas.microsoft.com/office/drawing/2014/main" id="{22496CCB-43C7-4AF9-8587-AFD34FC018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991025" y="2874848"/>
            <a:ext cx="217462" cy="1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56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639C5B09-C66A-D142-B3D6-956F62CD28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284640"/>
            <a:ext cx="9113754" cy="607743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135F83F-D07B-434A-AADC-1573AC390573}"/>
              </a:ext>
            </a:extLst>
          </p:cNvPr>
          <p:cNvSpPr/>
          <p:nvPr/>
        </p:nvSpPr>
        <p:spPr>
          <a:xfrm>
            <a:off x="-21855" y="0"/>
            <a:ext cx="3387616" cy="514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013" dirty="0">
              <a:latin typeface="Archivo Narrow" panose="02000000000000000000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41B129-23E7-3C41-9977-E503DD815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1000"/>
          </a:blip>
          <a:srcRect l="50000" b="66791"/>
          <a:stretch/>
        </p:blipFill>
        <p:spPr>
          <a:xfrm>
            <a:off x="-6028960" y="3988852"/>
            <a:ext cx="5143551" cy="341629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F61CCCE-4B18-FE48-AC29-2B36219AEA87}"/>
              </a:ext>
            </a:extLst>
          </p:cNvPr>
          <p:cNvSpPr/>
          <p:nvPr/>
        </p:nvSpPr>
        <p:spPr>
          <a:xfrm>
            <a:off x="-6821030" y="1182525"/>
            <a:ext cx="3160028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C9AA2"/>
                </a:solidFill>
                <a:latin typeface="Archivo Narrow" panose="02000000000000000000" pitchFamily="2" charset="77"/>
              </a:rPr>
              <a:t>REVOLUCIÓN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chivo Narrow" panose="02000000000000000000" pitchFamily="2" charset="77"/>
              </a:rPr>
              <a:t> </a:t>
            </a:r>
          </a:p>
          <a:p>
            <a:pPr algn="ctr">
              <a:lnSpc>
                <a:spcPts val="17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chivo Narrow" panose="02000000000000000000" pitchFamily="2" charset="77"/>
              </a:rPr>
              <a:t>TECNOLÓGICA</a:t>
            </a:r>
            <a:endParaRPr lang="es-ES" sz="2000" dirty="0">
              <a:solidFill>
                <a:schemeClr val="tx1">
                  <a:lumMod val="85000"/>
                  <a:lumOff val="15000"/>
                </a:schemeClr>
              </a:solidFill>
              <a:latin typeface="Archivo Narrow" panose="02000000000000000000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5F29C0-E860-A449-9152-FB6EF2F78A87}"/>
              </a:ext>
            </a:extLst>
          </p:cNvPr>
          <p:cNvSpPr/>
          <p:nvPr/>
        </p:nvSpPr>
        <p:spPr>
          <a:xfrm>
            <a:off x="-6753029" y="2451428"/>
            <a:ext cx="3024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chivo Narrow" panose="02000000000000000000" pitchFamily="2" charset="77"/>
              </a:rPr>
              <a:t>Esta sucediendo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A8D3E72-C62A-5849-B7D0-E327C9475E04}"/>
              </a:ext>
            </a:extLst>
          </p:cNvPr>
          <p:cNvSpPr/>
          <p:nvPr/>
        </p:nvSpPr>
        <p:spPr>
          <a:xfrm flipH="1" flipV="1">
            <a:off x="-6100779" y="1284211"/>
            <a:ext cx="45719" cy="442998"/>
          </a:xfrm>
          <a:prstGeom prst="rect">
            <a:avLst/>
          </a:prstGeom>
          <a:gradFill flip="none" rotWithShape="1">
            <a:gsLst>
              <a:gs pos="0">
                <a:srgbClr val="20537F">
                  <a:alpha val="80000"/>
                </a:srgbClr>
              </a:gs>
              <a:gs pos="50000">
                <a:srgbClr val="2C7D88">
                  <a:alpha val="80000"/>
                </a:srgbClr>
              </a:gs>
              <a:gs pos="100000">
                <a:srgbClr val="3DB692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013" dirty="0">
              <a:latin typeface="Archivo Narrow" panose="02000000000000000000" pitchFamily="2" charset="77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E8E85DF2-1376-3041-B53E-C98423CD296D}"/>
              </a:ext>
            </a:extLst>
          </p:cNvPr>
          <p:cNvSpPr/>
          <p:nvPr/>
        </p:nvSpPr>
        <p:spPr>
          <a:xfrm flipH="1" flipV="1">
            <a:off x="-2993495" y="1284211"/>
            <a:ext cx="45719" cy="442998"/>
          </a:xfrm>
          <a:prstGeom prst="rect">
            <a:avLst/>
          </a:prstGeom>
          <a:gradFill flip="none" rotWithShape="1">
            <a:gsLst>
              <a:gs pos="0">
                <a:srgbClr val="20537F">
                  <a:alpha val="80000"/>
                </a:srgbClr>
              </a:gs>
              <a:gs pos="50000">
                <a:srgbClr val="2C7D88">
                  <a:alpha val="80000"/>
                </a:srgbClr>
              </a:gs>
              <a:gs pos="100000">
                <a:srgbClr val="3DB692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013" dirty="0">
              <a:latin typeface="Archivo Narrow" panose="02000000000000000000" pitchFamily="2" charset="77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157ED56A-D58C-AC48-8A67-BDDA07CF3E5B}"/>
              </a:ext>
            </a:extLst>
          </p:cNvPr>
          <p:cNvCxnSpPr/>
          <p:nvPr/>
        </p:nvCxnSpPr>
        <p:spPr>
          <a:xfrm>
            <a:off x="-5322746" y="1813852"/>
            <a:ext cx="0" cy="637576"/>
          </a:xfrm>
          <a:prstGeom prst="straightConnector1">
            <a:avLst/>
          </a:prstGeom>
          <a:ln>
            <a:solidFill>
              <a:srgbClr val="5C9A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 descr="UST.png">
            <a:extLst>
              <a:ext uri="{FF2B5EF4-FFF2-40B4-BE49-F238E27FC236}">
                <a16:creationId xmlns:a16="http://schemas.microsoft.com/office/drawing/2014/main" id="{DD05AD41-B6C7-434E-B3D3-2561A2E7C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9" y="-198123"/>
            <a:ext cx="1506033" cy="1163753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ABE744E-6240-5244-B1B5-2F334A0D0AB8}"/>
              </a:ext>
            </a:extLst>
          </p:cNvPr>
          <p:cNvSpPr/>
          <p:nvPr/>
        </p:nvSpPr>
        <p:spPr>
          <a:xfrm>
            <a:off x="3642167" y="917991"/>
            <a:ext cx="4398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b="1" cap="all" dirty="0">
                <a:solidFill>
                  <a:srgbClr val="00B050"/>
                </a:solidFill>
                <a:latin typeface="Archivo Narrow" panose="02000000000000000000" pitchFamily="2" charset="77"/>
              </a:rPr>
              <a:t>2 pasos adelante, 1 paso atrás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Archivo Narrow" panose="02000000000000000000" pitchFamily="2" charset="77"/>
              </a:rPr>
              <a:t>Restricciones / cuarentena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Archivo Narrow" panose="02000000000000000000" pitchFamily="2" charset="77"/>
              </a:rPr>
              <a:t>Compartimiento 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Archivo Narrow" panose="02000000000000000000" pitchFamily="2" charset="77"/>
              </a:rPr>
              <a:t>Comportamiento humano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>
                <a:latin typeface="Archivo Narrow" panose="02000000000000000000" pitchFamily="2" charset="77"/>
              </a:rPr>
              <a:t>Preparamos para “abrir”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89C65D4D-5FB4-F54D-ADD0-A8CAD89F6022}"/>
              </a:ext>
            </a:extLst>
          </p:cNvPr>
          <p:cNvSpPr/>
          <p:nvPr/>
        </p:nvSpPr>
        <p:spPr>
          <a:xfrm>
            <a:off x="3642167" y="2939428"/>
            <a:ext cx="4398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b="1" cap="all" dirty="0">
                <a:solidFill>
                  <a:srgbClr val="00B050"/>
                </a:solidFill>
                <a:latin typeface="Archivo Narrow" panose="02000000000000000000" pitchFamily="2" charset="77"/>
              </a:rPr>
              <a:t>Y en las UES… que estÁ pasando con: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0796DC3-F0F7-2B44-B302-0F105DBC43F7}"/>
              </a:ext>
            </a:extLst>
          </p:cNvPr>
          <p:cNvSpPr/>
          <p:nvPr/>
        </p:nvSpPr>
        <p:spPr>
          <a:xfrm>
            <a:off x="3812746" y="3331943"/>
            <a:ext cx="2509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>
                <a:latin typeface="Archivo Narrow" panose="02000000000000000000" pitchFamily="2" charset="77"/>
              </a:rPr>
              <a:t>Docencia</a:t>
            </a:r>
          </a:p>
          <a:p>
            <a:r>
              <a:rPr lang="es-CL" sz="1400" dirty="0">
                <a:latin typeface="Archivo Narrow" panose="02000000000000000000" pitchFamily="2" charset="77"/>
              </a:rPr>
              <a:t>Investigación</a:t>
            </a:r>
          </a:p>
          <a:p>
            <a:r>
              <a:rPr lang="es-CL" sz="1400" dirty="0">
                <a:latin typeface="Archivo Narrow" panose="02000000000000000000" pitchFamily="2" charset="77"/>
              </a:rPr>
              <a:t>Postgrado</a:t>
            </a:r>
          </a:p>
          <a:p>
            <a:r>
              <a:rPr lang="es-CL" sz="1400" dirty="0">
                <a:latin typeface="Archivo Narrow" panose="02000000000000000000" pitchFamily="2" charset="77"/>
              </a:rPr>
              <a:t>VCM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386EACB-4938-F442-9D73-2ED23524F796}"/>
              </a:ext>
            </a:extLst>
          </p:cNvPr>
          <p:cNvSpPr/>
          <p:nvPr/>
        </p:nvSpPr>
        <p:spPr>
          <a:xfrm>
            <a:off x="3812745" y="4310009"/>
            <a:ext cx="25094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>
                <a:latin typeface="Archivo Narrow" panose="02000000000000000000" pitchFamily="2" charset="77"/>
              </a:rPr>
              <a:t>Gobernanza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0423F8BB-B38D-0A4C-96B3-5A061FABF5DF}"/>
              </a:ext>
            </a:extLst>
          </p:cNvPr>
          <p:cNvCxnSpPr>
            <a:cxnSpLocks/>
          </p:cNvCxnSpPr>
          <p:nvPr/>
        </p:nvCxnSpPr>
        <p:spPr>
          <a:xfrm flipH="1">
            <a:off x="5063791" y="3391269"/>
            <a:ext cx="147901" cy="1088758"/>
          </a:xfrm>
          <a:prstGeom prst="line">
            <a:avLst/>
          </a:prstGeom>
          <a:ln w="9525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BA3E766C-ADE0-EB4B-868E-8252400FF287}"/>
              </a:ext>
            </a:extLst>
          </p:cNvPr>
          <p:cNvSpPr/>
          <p:nvPr/>
        </p:nvSpPr>
        <p:spPr>
          <a:xfrm>
            <a:off x="5302596" y="3551372"/>
            <a:ext cx="4115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400" dirty="0">
                <a:latin typeface="Archivo Narrow" panose="02000000000000000000" pitchFamily="2" charset="77"/>
              </a:rPr>
              <a:t>La comunidad educativa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400" dirty="0">
                <a:latin typeface="Archivo Narrow" panose="02000000000000000000" pitchFamily="2" charset="77"/>
              </a:rPr>
              <a:t>La cultura organizacional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400" dirty="0">
                <a:latin typeface="Archivo Narrow" panose="02000000000000000000" pitchFamily="2" charset="77"/>
              </a:rPr>
              <a:t>El liderazgo de diferentes actores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L" sz="1400" dirty="0">
              <a:latin typeface="Archivo Narrow" panose="02000000000000000000" pitchFamily="2" charset="77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98996186-FC05-4D48-8D46-C58052862505}"/>
              </a:ext>
            </a:extLst>
          </p:cNvPr>
          <p:cNvCxnSpPr>
            <a:cxnSpLocks/>
          </p:cNvCxnSpPr>
          <p:nvPr/>
        </p:nvCxnSpPr>
        <p:spPr>
          <a:xfrm flipH="1">
            <a:off x="3890400" y="4297344"/>
            <a:ext cx="811657" cy="0"/>
          </a:xfrm>
          <a:prstGeom prst="line">
            <a:avLst/>
          </a:prstGeom>
          <a:ln w="9525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Imagen 33">
            <a:extLst>
              <a:ext uri="{FF2B5EF4-FFF2-40B4-BE49-F238E27FC236}">
                <a16:creationId xmlns:a16="http://schemas.microsoft.com/office/drawing/2014/main" id="{F0C5791F-5226-114A-85A2-E70426309B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23000"/>
          </a:blip>
          <a:srcRect l="21776" r="38914" b="10248"/>
          <a:stretch/>
        </p:blipFill>
        <p:spPr>
          <a:xfrm>
            <a:off x="-45692" y="-24478"/>
            <a:ext cx="3379295" cy="5192455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0CE7AB6-BC29-9E49-8BFC-3AB535109889}"/>
              </a:ext>
            </a:extLst>
          </p:cNvPr>
          <p:cNvSpPr/>
          <p:nvPr/>
        </p:nvSpPr>
        <p:spPr>
          <a:xfrm>
            <a:off x="-152521" y="2054055"/>
            <a:ext cx="3592952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40"/>
              </a:lnSpc>
            </a:pPr>
            <a:r>
              <a:rPr lang="en-US" sz="2200" b="1" dirty="0">
                <a:solidFill>
                  <a:schemeClr val="bg1"/>
                </a:solidFill>
                <a:latin typeface="Archivo Narrow" panose="02000000000000000000" pitchFamily="2" charset="77"/>
              </a:rPr>
              <a:t>HEMOS (Y ESTAMOS) </a:t>
            </a:r>
          </a:p>
          <a:p>
            <a:pPr algn="ctr">
              <a:lnSpc>
                <a:spcPts val="2340"/>
              </a:lnSpc>
            </a:pPr>
            <a:r>
              <a:rPr lang="en-US" sz="2200" b="1" i="1" dirty="0">
                <a:solidFill>
                  <a:schemeClr val="bg1"/>
                </a:solidFill>
                <a:latin typeface="Archivo Narrow" panose="02000000000000000000" pitchFamily="2" charset="77"/>
              </a:rPr>
              <a:t>APRENDIENDO </a:t>
            </a:r>
          </a:p>
          <a:p>
            <a:pPr algn="ctr">
              <a:lnSpc>
                <a:spcPts val="2340"/>
              </a:lnSpc>
            </a:pPr>
            <a:r>
              <a:rPr lang="en-US" sz="2200" dirty="0">
                <a:solidFill>
                  <a:schemeClr val="bg1"/>
                </a:solidFill>
                <a:latin typeface="Archivo Narrow" panose="02000000000000000000" pitchFamily="2" charset="77"/>
              </a:rPr>
              <a:t>MIENTRAS AVANZAMOS</a:t>
            </a:r>
            <a:endParaRPr lang="es-ES" sz="2200" dirty="0">
              <a:solidFill>
                <a:schemeClr val="bg1"/>
              </a:solidFill>
              <a:latin typeface="Archivo Narrow" panose="02000000000000000000" pitchFamily="2" charset="77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7C1B3D8B-935E-5F40-A32E-3AD3321830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93036" y="2201526"/>
            <a:ext cx="4599447" cy="68225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831213E-CB89-8046-9D1C-CB105F73C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alphaModFix amt="29000"/>
          </a:blip>
          <a:srcRect l="71127" t="8068" b="26875"/>
          <a:stretch/>
        </p:blipFill>
        <p:spPr>
          <a:xfrm>
            <a:off x="-4091137" y="-1183447"/>
            <a:ext cx="3226357" cy="72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8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641B129-23E7-3C41-9977-E503DD815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</a:blip>
          <a:srcRect l="50000" b="66791"/>
          <a:stretch/>
        </p:blipFill>
        <p:spPr>
          <a:xfrm>
            <a:off x="-6028960" y="3988852"/>
            <a:ext cx="5143551" cy="341629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F61CCCE-4B18-FE48-AC29-2B36219AEA87}"/>
              </a:ext>
            </a:extLst>
          </p:cNvPr>
          <p:cNvSpPr/>
          <p:nvPr/>
        </p:nvSpPr>
        <p:spPr>
          <a:xfrm>
            <a:off x="-6821030" y="1182525"/>
            <a:ext cx="3160028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C9AA2"/>
                </a:solidFill>
                <a:latin typeface="Archivo Narrow" panose="02000000000000000000" pitchFamily="2" charset="77"/>
              </a:rPr>
              <a:t>REVOLUCIÓN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chivo Narrow" panose="02000000000000000000" pitchFamily="2" charset="77"/>
              </a:rPr>
              <a:t> </a:t>
            </a:r>
          </a:p>
          <a:p>
            <a:pPr algn="ctr">
              <a:lnSpc>
                <a:spcPts val="17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chivo Narrow" panose="02000000000000000000" pitchFamily="2" charset="77"/>
              </a:rPr>
              <a:t>TECNOLÓGICA</a:t>
            </a:r>
            <a:endParaRPr lang="es-ES" sz="2000" dirty="0">
              <a:solidFill>
                <a:schemeClr val="tx1">
                  <a:lumMod val="85000"/>
                  <a:lumOff val="15000"/>
                </a:schemeClr>
              </a:solidFill>
              <a:latin typeface="Archivo Narrow" panose="02000000000000000000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5F29C0-E860-A449-9152-FB6EF2F78A87}"/>
              </a:ext>
            </a:extLst>
          </p:cNvPr>
          <p:cNvSpPr/>
          <p:nvPr/>
        </p:nvSpPr>
        <p:spPr>
          <a:xfrm>
            <a:off x="-6753029" y="2451428"/>
            <a:ext cx="3024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chivo Narrow" panose="02000000000000000000" pitchFamily="2" charset="77"/>
              </a:rPr>
              <a:t>Esta sucediendo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A8D3E72-C62A-5849-B7D0-E327C9475E04}"/>
              </a:ext>
            </a:extLst>
          </p:cNvPr>
          <p:cNvSpPr/>
          <p:nvPr/>
        </p:nvSpPr>
        <p:spPr>
          <a:xfrm flipH="1" flipV="1">
            <a:off x="-6100779" y="1284211"/>
            <a:ext cx="45719" cy="442998"/>
          </a:xfrm>
          <a:prstGeom prst="rect">
            <a:avLst/>
          </a:prstGeom>
          <a:gradFill flip="none" rotWithShape="1">
            <a:gsLst>
              <a:gs pos="0">
                <a:srgbClr val="20537F">
                  <a:alpha val="80000"/>
                </a:srgbClr>
              </a:gs>
              <a:gs pos="50000">
                <a:srgbClr val="2C7D88">
                  <a:alpha val="80000"/>
                </a:srgbClr>
              </a:gs>
              <a:gs pos="100000">
                <a:srgbClr val="3DB692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013" dirty="0">
              <a:latin typeface="Archivo Narrow" panose="02000000000000000000" pitchFamily="2" charset="77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E8E85DF2-1376-3041-B53E-C98423CD296D}"/>
              </a:ext>
            </a:extLst>
          </p:cNvPr>
          <p:cNvSpPr/>
          <p:nvPr/>
        </p:nvSpPr>
        <p:spPr>
          <a:xfrm flipH="1" flipV="1">
            <a:off x="-2993495" y="1284211"/>
            <a:ext cx="45719" cy="442998"/>
          </a:xfrm>
          <a:prstGeom prst="rect">
            <a:avLst/>
          </a:prstGeom>
          <a:gradFill flip="none" rotWithShape="1">
            <a:gsLst>
              <a:gs pos="0">
                <a:srgbClr val="20537F">
                  <a:alpha val="80000"/>
                </a:srgbClr>
              </a:gs>
              <a:gs pos="50000">
                <a:srgbClr val="2C7D88">
                  <a:alpha val="80000"/>
                </a:srgbClr>
              </a:gs>
              <a:gs pos="100000">
                <a:srgbClr val="3DB692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013" dirty="0">
              <a:latin typeface="Archivo Narrow" panose="02000000000000000000" pitchFamily="2" charset="77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157ED56A-D58C-AC48-8A67-BDDA07CF3E5B}"/>
              </a:ext>
            </a:extLst>
          </p:cNvPr>
          <p:cNvCxnSpPr/>
          <p:nvPr/>
        </p:nvCxnSpPr>
        <p:spPr>
          <a:xfrm>
            <a:off x="-5322746" y="1813852"/>
            <a:ext cx="0" cy="637576"/>
          </a:xfrm>
          <a:prstGeom prst="straightConnector1">
            <a:avLst/>
          </a:prstGeom>
          <a:ln>
            <a:solidFill>
              <a:srgbClr val="5C9A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 descr="UST.png">
            <a:extLst>
              <a:ext uri="{FF2B5EF4-FFF2-40B4-BE49-F238E27FC236}">
                <a16:creationId xmlns:a16="http://schemas.microsoft.com/office/drawing/2014/main" id="{DD05AD41-B6C7-434E-B3D3-2561A2E7C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09" y="-1365271"/>
            <a:ext cx="1506033" cy="1163753"/>
          </a:xfrm>
          <a:prstGeom prst="rect">
            <a:avLst/>
          </a:prstGeom>
        </p:spPr>
      </p:pic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32422F1C-40E1-3442-829C-2B4222242B01}"/>
              </a:ext>
            </a:extLst>
          </p:cNvPr>
          <p:cNvCxnSpPr>
            <a:cxnSpLocks/>
          </p:cNvCxnSpPr>
          <p:nvPr/>
        </p:nvCxnSpPr>
        <p:spPr>
          <a:xfrm flipH="1">
            <a:off x="2128927" y="1695321"/>
            <a:ext cx="1" cy="1488951"/>
          </a:xfrm>
          <a:prstGeom prst="line">
            <a:avLst/>
          </a:prstGeom>
          <a:ln w="3175" cmpd="sng"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EBD76E5-F76D-734C-BF40-D31659749EB5}"/>
              </a:ext>
            </a:extLst>
          </p:cNvPr>
          <p:cNvSpPr/>
          <p:nvPr/>
        </p:nvSpPr>
        <p:spPr>
          <a:xfrm>
            <a:off x="8101925" y="2265592"/>
            <a:ext cx="5801685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s-CL" sz="14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CNA</a:t>
            </a:r>
          </a:p>
          <a:p>
            <a:r>
              <a:rPr lang="es-CL" sz="14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SES</a:t>
            </a:r>
          </a:p>
          <a:p>
            <a:r>
              <a:rPr lang="es-CL" sz="14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CNED</a:t>
            </a:r>
          </a:p>
          <a:p>
            <a:r>
              <a:rPr lang="es-CL" sz="14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MINEDUC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9CC124F-1627-C646-8CC6-2CE96A723417}"/>
              </a:ext>
            </a:extLst>
          </p:cNvPr>
          <p:cNvSpPr/>
          <p:nvPr/>
        </p:nvSpPr>
        <p:spPr>
          <a:xfrm>
            <a:off x="358785" y="2220529"/>
            <a:ext cx="15929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latin typeface="Archivo Narrow" panose="02000000000000000000" pitchFamily="2" charset="77"/>
              </a:rPr>
              <a:t>Cómo aprenden los estudiantes de hoy y los de mañana</a:t>
            </a:r>
          </a:p>
          <a:p>
            <a:pPr algn="ctr"/>
            <a:endParaRPr lang="es-CL" sz="1400" dirty="0">
              <a:latin typeface="Archivo Narrow" panose="02000000000000000000" pitchFamily="2" charset="77"/>
            </a:endParaRPr>
          </a:p>
          <a:p>
            <a:pPr algn="ctr"/>
            <a:r>
              <a:rPr lang="es-CL" sz="1400" dirty="0">
                <a:latin typeface="Archivo Narrow" panose="02000000000000000000" pitchFamily="2" charset="77"/>
              </a:rPr>
              <a:t>Cómo evaluamos en el marco de los cambios curriculares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61D4B1C0-1005-2E46-BD5F-518137FBD215}"/>
              </a:ext>
            </a:extLst>
          </p:cNvPr>
          <p:cNvSpPr/>
          <p:nvPr/>
        </p:nvSpPr>
        <p:spPr>
          <a:xfrm>
            <a:off x="401599" y="1664828"/>
            <a:ext cx="15093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0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A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3BD264B-9DDA-A04A-ABAC-39749CB68A94}"/>
              </a:ext>
            </a:extLst>
          </p:cNvPr>
          <p:cNvSpPr/>
          <p:nvPr/>
        </p:nvSpPr>
        <p:spPr>
          <a:xfrm>
            <a:off x="1977073" y="2220529"/>
            <a:ext cx="15093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latin typeface="Archivo Narrow" panose="02000000000000000000" pitchFamily="2" charset="77"/>
              </a:rPr>
              <a:t>Cómo logramos el cambio cultural en nuestras IES</a:t>
            </a:r>
          </a:p>
          <a:p>
            <a:pPr algn="ctr"/>
            <a:endParaRPr lang="es-CL" sz="1400" dirty="0">
              <a:latin typeface="Archivo Narrow" panose="02000000000000000000" pitchFamily="2" charset="77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E6FF4F8A-A322-3B4B-8948-3CF950E98CA6}"/>
              </a:ext>
            </a:extLst>
          </p:cNvPr>
          <p:cNvSpPr/>
          <p:nvPr/>
        </p:nvSpPr>
        <p:spPr>
          <a:xfrm>
            <a:off x="1977073" y="1664828"/>
            <a:ext cx="15093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0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B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53466024-16F9-DE47-A398-6E9F08ECB6B6}"/>
              </a:ext>
            </a:extLst>
          </p:cNvPr>
          <p:cNvSpPr/>
          <p:nvPr/>
        </p:nvSpPr>
        <p:spPr>
          <a:xfrm>
            <a:off x="3367562" y="2220529"/>
            <a:ext cx="15093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latin typeface="Archivo Narrow" panose="02000000000000000000" pitchFamily="2" charset="77"/>
              </a:rPr>
              <a:t>Cuál es el </a:t>
            </a:r>
          </a:p>
          <a:p>
            <a:pPr algn="ctr"/>
            <a:r>
              <a:rPr lang="es-CL" sz="1400" dirty="0">
                <a:latin typeface="Archivo Narrow" panose="02000000000000000000" pitchFamily="2" charset="77"/>
              </a:rPr>
              <a:t>rol del</a:t>
            </a:r>
          </a:p>
          <a:p>
            <a:pPr algn="ctr"/>
            <a:r>
              <a:rPr lang="es-CL" sz="1400" dirty="0">
                <a:latin typeface="Archivo Narrow" panose="02000000000000000000" pitchFamily="2" charset="77"/>
              </a:rPr>
              <a:t> profesor y cuál es el rol del estudiante</a:t>
            </a:r>
          </a:p>
          <a:p>
            <a:pPr algn="ctr"/>
            <a:endParaRPr lang="es-CL" sz="1400" dirty="0">
              <a:latin typeface="Archivo Narrow" panose="02000000000000000000" pitchFamily="2" charset="77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90906D2C-5D45-804E-83D7-8BBD557EE279}"/>
              </a:ext>
            </a:extLst>
          </p:cNvPr>
          <p:cNvSpPr/>
          <p:nvPr/>
        </p:nvSpPr>
        <p:spPr>
          <a:xfrm>
            <a:off x="3367562" y="1664828"/>
            <a:ext cx="15093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0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C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0CA57542-DCC3-4A49-B8C2-F6D2B6C6AEFD}"/>
              </a:ext>
            </a:extLst>
          </p:cNvPr>
          <p:cNvSpPr/>
          <p:nvPr/>
        </p:nvSpPr>
        <p:spPr>
          <a:xfrm>
            <a:off x="4942316" y="2207351"/>
            <a:ext cx="131431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latin typeface="Archivo Narrow" panose="02000000000000000000" pitchFamily="2" charset="77"/>
              </a:rPr>
              <a:t>Cuáles son las competencias del futuro y cuál es el modelo que nos permita desarrollarlas</a:t>
            </a:r>
          </a:p>
          <a:p>
            <a:pPr algn="ctr"/>
            <a:endParaRPr lang="es-CL" sz="1400" dirty="0">
              <a:latin typeface="Archivo Narrow" panose="02000000000000000000" pitchFamily="2" charset="77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C963D86-AC5C-3C44-A1F9-F8E3D06705B7}"/>
              </a:ext>
            </a:extLst>
          </p:cNvPr>
          <p:cNvSpPr/>
          <p:nvPr/>
        </p:nvSpPr>
        <p:spPr>
          <a:xfrm>
            <a:off x="4841725" y="1664828"/>
            <a:ext cx="15093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0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D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1E9DD691-7669-8649-A226-39F86E4946C8}"/>
              </a:ext>
            </a:extLst>
          </p:cNvPr>
          <p:cNvSpPr/>
          <p:nvPr/>
        </p:nvSpPr>
        <p:spPr>
          <a:xfrm>
            <a:off x="6506850" y="2220529"/>
            <a:ext cx="1080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latin typeface="Archivo Narrow" panose="02000000000000000000" pitchFamily="2" charset="77"/>
              </a:rPr>
              <a:t>Cuál es el rol de los reguladores y cómo se adapta la regulación</a:t>
            </a:r>
          </a:p>
          <a:p>
            <a:pPr algn="ctr"/>
            <a:endParaRPr lang="es-CL" sz="1400" dirty="0">
              <a:latin typeface="Archivo Narrow" panose="02000000000000000000" pitchFamily="2" charset="77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0E76955A-EDE9-144D-9DE3-82F661CBAEBB}"/>
              </a:ext>
            </a:extLst>
          </p:cNvPr>
          <p:cNvSpPr/>
          <p:nvPr/>
        </p:nvSpPr>
        <p:spPr>
          <a:xfrm>
            <a:off x="6271095" y="1664828"/>
            <a:ext cx="15093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0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E</a:t>
            </a: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40FD9900-D721-5F4F-B635-6AB4B5404E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6408" r="2843" b="38730"/>
          <a:stretch/>
        </p:blipFill>
        <p:spPr>
          <a:xfrm>
            <a:off x="-2845" y="3878286"/>
            <a:ext cx="4143330" cy="1275488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38ABCE49-32CC-5243-BAEF-49D302029D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9490"/>
          <a:stretch/>
        </p:blipFill>
        <p:spPr>
          <a:xfrm>
            <a:off x="4161034" y="3868601"/>
            <a:ext cx="2366364" cy="1270100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092501DC-14A9-C948-8D30-F7791D96AE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539" b="9394"/>
          <a:stretch/>
        </p:blipFill>
        <p:spPr>
          <a:xfrm>
            <a:off x="6547946" y="3877048"/>
            <a:ext cx="2644577" cy="1270100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ABE744E-6240-5244-B1B5-2F334A0D0AB8}"/>
              </a:ext>
            </a:extLst>
          </p:cNvPr>
          <p:cNvSpPr/>
          <p:nvPr/>
        </p:nvSpPr>
        <p:spPr>
          <a:xfrm>
            <a:off x="1082116" y="566077"/>
            <a:ext cx="715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MÁS PREGUNTAS QUE RESPUESTAS</a:t>
            </a:r>
            <a:endParaRPr lang="es-ES" sz="3200" dirty="0">
              <a:solidFill>
                <a:srgbClr val="00B050"/>
              </a:solidFill>
              <a:latin typeface="Archivo Narrow" panose="02000000000000000000" pitchFamily="2" charset="77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7FBCF1C-F8BA-4DE4-B859-9B968F47B8C8}"/>
              </a:ext>
            </a:extLst>
          </p:cNvPr>
          <p:cNvGrpSpPr/>
          <p:nvPr/>
        </p:nvGrpSpPr>
        <p:grpSpPr>
          <a:xfrm>
            <a:off x="7449559" y="2265512"/>
            <a:ext cx="765284" cy="1074360"/>
            <a:chOff x="7341983" y="1988888"/>
            <a:chExt cx="765284" cy="1074360"/>
          </a:xfrm>
        </p:grpSpPr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056B39A9-D2E6-4040-B45D-ECE910082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783342" flipH="1">
              <a:off x="7409384" y="1921487"/>
              <a:ext cx="586091" cy="720893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4F3B6815-1D54-0141-B230-4D194B2F5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100000" flipH="1">
              <a:off x="7444897" y="2409756"/>
              <a:ext cx="586091" cy="720893"/>
            </a:xfrm>
            <a:prstGeom prst="rect">
              <a:avLst/>
            </a:prstGeom>
          </p:spPr>
        </p:pic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39E8FADE-CAF1-C94E-99BF-824228162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468009" flipH="1">
              <a:off x="7453775" y="2242411"/>
              <a:ext cx="586091" cy="720893"/>
            </a:xfrm>
            <a:prstGeom prst="rect">
              <a:avLst/>
            </a:prstGeom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5908F4C3-AEC4-A049-B98B-95C1B24C8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615965" flipH="1">
              <a:off x="7444897" y="2113214"/>
              <a:ext cx="586091" cy="720893"/>
            </a:xfrm>
            <a:prstGeom prst="rect">
              <a:avLst/>
            </a:prstGeom>
          </p:spPr>
        </p:pic>
      </p:grp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D2EC8F2B-E234-CD4B-AB2B-D9A88E3405C7}"/>
              </a:ext>
            </a:extLst>
          </p:cNvPr>
          <p:cNvCxnSpPr>
            <a:cxnSpLocks/>
          </p:cNvCxnSpPr>
          <p:nvPr/>
        </p:nvCxnSpPr>
        <p:spPr>
          <a:xfrm flipH="1">
            <a:off x="3469455" y="1695321"/>
            <a:ext cx="1" cy="1488951"/>
          </a:xfrm>
          <a:prstGeom prst="line">
            <a:avLst/>
          </a:prstGeom>
          <a:ln w="3175" cmpd="sng"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0AF9104E-BC02-4C43-A090-59AF702CA03C}"/>
              </a:ext>
            </a:extLst>
          </p:cNvPr>
          <p:cNvCxnSpPr>
            <a:cxnSpLocks/>
          </p:cNvCxnSpPr>
          <p:nvPr/>
        </p:nvCxnSpPr>
        <p:spPr>
          <a:xfrm flipH="1">
            <a:off x="4827738" y="1695321"/>
            <a:ext cx="1" cy="1488951"/>
          </a:xfrm>
          <a:prstGeom prst="line">
            <a:avLst/>
          </a:prstGeom>
          <a:ln w="3175" cmpd="sng"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A88147B7-F765-B14D-BCF5-85692BCCC522}"/>
              </a:ext>
            </a:extLst>
          </p:cNvPr>
          <p:cNvCxnSpPr>
            <a:cxnSpLocks/>
          </p:cNvCxnSpPr>
          <p:nvPr/>
        </p:nvCxnSpPr>
        <p:spPr>
          <a:xfrm flipH="1">
            <a:off x="6372453" y="1695321"/>
            <a:ext cx="1" cy="1488951"/>
          </a:xfrm>
          <a:prstGeom prst="line">
            <a:avLst/>
          </a:prstGeom>
          <a:ln w="3175" cmpd="sng"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92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4">
            <a:extLst>
              <a:ext uri="{FF2B5EF4-FFF2-40B4-BE49-F238E27FC236}">
                <a16:creationId xmlns:a16="http://schemas.microsoft.com/office/drawing/2014/main" id="{6021167F-2BB8-374B-8C53-1D30D12DEA34}"/>
              </a:ext>
            </a:extLst>
          </p:cNvPr>
          <p:cNvSpPr/>
          <p:nvPr/>
        </p:nvSpPr>
        <p:spPr>
          <a:xfrm>
            <a:off x="-20119" y="8030"/>
            <a:ext cx="5328581" cy="7025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013" dirty="0">
              <a:latin typeface="Archivo Narrow" panose="02000000000000000000" pitchFamily="2" charset="77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EE414522-21E0-214C-A3B8-0A9D5D52BF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lum bright="70000" contrast="-70000"/>
          </a:blip>
          <a:srcRect l="71127" t="8068" b="26875"/>
          <a:stretch/>
        </p:blipFill>
        <p:spPr>
          <a:xfrm rot="5138241">
            <a:off x="1190145" y="-3582920"/>
            <a:ext cx="2085030" cy="469806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365546C-9619-7D48-8655-F37823B9AE19}"/>
              </a:ext>
            </a:extLst>
          </p:cNvPr>
          <p:cNvSpPr/>
          <p:nvPr/>
        </p:nvSpPr>
        <p:spPr>
          <a:xfrm>
            <a:off x="290881" y="1007457"/>
            <a:ext cx="580168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Font typeface="+mj-lt"/>
              <a:buAutoNum type="arabicPeriod"/>
            </a:pPr>
            <a:r>
              <a:rPr lang="es-CL" sz="1400" b="1" cap="all" dirty="0">
                <a:solidFill>
                  <a:srgbClr val="00B050"/>
                </a:solidFill>
                <a:latin typeface="Archivo Narrow" panose="02000000000000000000" pitchFamily="2" charset="77"/>
              </a:rPr>
              <a:t>Blended learning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38FE382-DC6C-0F49-A502-2A559648BDE4}"/>
              </a:ext>
            </a:extLst>
          </p:cNvPr>
          <p:cNvSpPr/>
          <p:nvPr/>
        </p:nvSpPr>
        <p:spPr>
          <a:xfrm>
            <a:off x="290882" y="2239784"/>
            <a:ext cx="20987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Font typeface="+mj-lt"/>
              <a:buAutoNum type="arabicPeriod" startAt="2"/>
            </a:pPr>
            <a:r>
              <a:rPr lang="es-CL" sz="1400" b="1" cap="all" dirty="0">
                <a:solidFill>
                  <a:srgbClr val="00B050"/>
                </a:solidFill>
                <a:latin typeface="Archivo Narrow" panose="02000000000000000000" pitchFamily="2" charset="77"/>
              </a:rPr>
              <a:t>FORMACIÓN DOCENTE Y COLABORACION ENTRE INSTITUCIONES : </a:t>
            </a:r>
            <a:r>
              <a:rPr lang="es-CL" sz="1400" dirty="0">
                <a:latin typeface="Archivo Narrow" panose="02000000000000000000" pitchFamily="2" charset="77"/>
              </a:rPr>
              <a:t>romper silos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982385F-6C8C-6944-A0AE-7FD3814E0FEA}"/>
              </a:ext>
            </a:extLst>
          </p:cNvPr>
          <p:cNvSpPr/>
          <p:nvPr/>
        </p:nvSpPr>
        <p:spPr>
          <a:xfrm>
            <a:off x="290881" y="3576812"/>
            <a:ext cx="21391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Font typeface="+mj-lt"/>
              <a:buAutoNum type="arabicPeriod" startAt="3"/>
            </a:pPr>
            <a:r>
              <a:rPr lang="es-CL" sz="1400" b="1" cap="all" dirty="0">
                <a:solidFill>
                  <a:srgbClr val="00B050"/>
                </a:solidFill>
                <a:latin typeface="Archivo Narrow" panose="02000000000000000000" pitchFamily="2" charset="77"/>
              </a:rPr>
              <a:t>Cerrar la Brecha de Conectividad hoy : </a:t>
            </a:r>
            <a:r>
              <a:rPr lang="es-CL" sz="1400" dirty="0">
                <a:latin typeface="Archivo Narrow" panose="02000000000000000000" pitchFamily="2" charset="77"/>
              </a:rPr>
              <a:t>↑ en brechas de conocimiento/tecnología ayuda a cerrar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A823559-8C71-6C49-A81A-059651D4DD5E}"/>
              </a:ext>
            </a:extLst>
          </p:cNvPr>
          <p:cNvSpPr/>
          <p:nvPr/>
        </p:nvSpPr>
        <p:spPr>
          <a:xfrm>
            <a:off x="2701965" y="1014505"/>
            <a:ext cx="20987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Font typeface="+mj-lt"/>
              <a:buAutoNum type="arabicPeriod" startAt="4"/>
            </a:pPr>
            <a:r>
              <a:rPr lang="es-CL" sz="1400" b="1" cap="all" dirty="0">
                <a:solidFill>
                  <a:srgbClr val="00B050"/>
                </a:solidFill>
                <a:latin typeface="Archivo Narrow" panose="02000000000000000000" pitchFamily="2" charset="77"/>
              </a:rPr>
              <a:t>Evaluación</a:t>
            </a:r>
            <a:r>
              <a:rPr lang="es-CL" sz="1400" dirty="0">
                <a:solidFill>
                  <a:srgbClr val="00B050"/>
                </a:solidFill>
                <a:latin typeface="Archivo Narrow" panose="02000000000000000000" pitchFamily="2" charset="77"/>
              </a:rPr>
              <a:t> / </a:t>
            </a:r>
            <a:r>
              <a:rPr lang="es-CL" sz="1400" b="1" dirty="0">
                <a:solidFill>
                  <a:srgbClr val="00B050"/>
                </a:solidFill>
                <a:latin typeface="Archivo Narrow" panose="02000000000000000000" pitchFamily="2" charset="77"/>
              </a:rPr>
              <a:t>INVESTIGACION</a:t>
            </a:r>
            <a:r>
              <a:rPr lang="es-CL" sz="1400" dirty="0">
                <a:latin typeface="Archivo Narrow" panose="02000000000000000000" pitchFamily="2" charset="77"/>
              </a:rPr>
              <a:t>→ usarla como un catalizador del cambio en proceso EA (aula)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7FF3A64-B2E7-8B43-AE29-9A0C8563C56A}"/>
              </a:ext>
            </a:extLst>
          </p:cNvPr>
          <p:cNvSpPr/>
          <p:nvPr/>
        </p:nvSpPr>
        <p:spPr>
          <a:xfrm>
            <a:off x="2701966" y="2257355"/>
            <a:ext cx="23827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Font typeface="+mj-lt"/>
              <a:buAutoNum type="arabicPeriod" startAt="5"/>
            </a:pPr>
            <a:r>
              <a:rPr lang="es-CL" sz="1400" b="1" cap="all" dirty="0">
                <a:solidFill>
                  <a:srgbClr val="00B050"/>
                </a:solidFill>
                <a:latin typeface="Archivo Narrow" panose="02000000000000000000" pitchFamily="2" charset="77"/>
              </a:rPr>
              <a:t>Trayectorias flexibles </a:t>
            </a:r>
            <a:r>
              <a:rPr lang="es-CL" sz="1400" dirty="0">
                <a:latin typeface="Archivo Narrow" panose="02000000000000000000" pitchFamily="2" charset="77"/>
              </a:rPr>
              <a:t>→ permiten por  ejemplo retomar estudios, articular entre niveles, ↑ mujeres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277A060-CF56-214E-92A8-667F11C82E2D}"/>
              </a:ext>
            </a:extLst>
          </p:cNvPr>
          <p:cNvSpPr/>
          <p:nvPr/>
        </p:nvSpPr>
        <p:spPr>
          <a:xfrm>
            <a:off x="2701966" y="3555757"/>
            <a:ext cx="25981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Font typeface="+mj-lt"/>
              <a:buAutoNum type="arabicPeriod" startAt="6"/>
            </a:pPr>
            <a:r>
              <a:rPr lang="es-CL" sz="1400" b="1" cap="all" dirty="0">
                <a:solidFill>
                  <a:srgbClr val="00B050"/>
                </a:solidFill>
                <a:latin typeface="Archivo Narrow" panose="02000000000000000000" pitchFamily="2" charset="77"/>
              </a:rPr>
              <a:t>Usar DATOS  </a:t>
            </a:r>
            <a:r>
              <a:rPr lang="es-CL" sz="1400" dirty="0">
                <a:latin typeface="Archivo Narrow" panose="02000000000000000000" pitchFamily="2" charset="77"/>
              </a:rPr>
              <a:t>para crear escenarios de apoyo/aprendizaje individuales, acompañamiento docente / generar seguimiento / compartir información para investigar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B96E5FD-6C95-F44F-B719-D98290D868AE}"/>
              </a:ext>
            </a:extLst>
          </p:cNvPr>
          <p:cNvSpPr/>
          <p:nvPr/>
        </p:nvSpPr>
        <p:spPr>
          <a:xfrm>
            <a:off x="290881" y="1589347"/>
            <a:ext cx="23322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400" b="1" dirty="0">
                <a:latin typeface="Archivo Narrow" panose="02000000000000000000" pitchFamily="2" charset="77"/>
              </a:rPr>
              <a:t>Presencial     Tele-presencial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7F13605-34D2-2B4E-9664-8C50F59FB2C5}"/>
              </a:ext>
            </a:extLst>
          </p:cNvPr>
          <p:cNvSpPr/>
          <p:nvPr/>
        </p:nvSpPr>
        <p:spPr>
          <a:xfrm>
            <a:off x="-90006" y="169133"/>
            <a:ext cx="4890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chivo Narrow" panose="02000000000000000000" pitchFamily="2" charset="77"/>
              </a:rPr>
              <a:t>NECESIDADES Y OPORTUNIDADES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9A0EEF6-C387-064D-A8BE-1014BD7092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10397" y="1906614"/>
            <a:ext cx="2382728" cy="158848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1588928-30AA-EC48-AF35-87BD5C9E19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90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8369" t="5453" r="21520" b="33581"/>
          <a:stretch/>
        </p:blipFill>
        <p:spPr>
          <a:xfrm>
            <a:off x="5300122" y="3532446"/>
            <a:ext cx="2382729" cy="161105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BD4237B-EC98-D54C-9138-C907316347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90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6581" t="4412" r="16440" b="2762"/>
          <a:stretch/>
        </p:blipFill>
        <p:spPr>
          <a:xfrm>
            <a:off x="7722608" y="1906613"/>
            <a:ext cx="1411118" cy="323688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93E3896-A1D4-A142-AC97-D17108744C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90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" t="16663" r="2609" b="12305"/>
          <a:stretch/>
        </p:blipFill>
        <p:spPr>
          <a:xfrm>
            <a:off x="5308463" y="1"/>
            <a:ext cx="3835537" cy="186495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F66D08C-4AC3-CF4B-8B1A-F52F4CA627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17" t="8831" r="6190" b="1"/>
          <a:stretch/>
        </p:blipFill>
        <p:spPr>
          <a:xfrm>
            <a:off x="12140495" y="1906613"/>
            <a:ext cx="1411118" cy="158848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D944EBB-7D28-564F-A9B5-A631AC6B9F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490009" y="1238258"/>
            <a:ext cx="368340" cy="45305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5A30EF9-843B-D24B-8246-3BED49523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209" y="1238258"/>
            <a:ext cx="368340" cy="453058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7F868203-BAD4-154F-AA7F-93D4FBDB804E}"/>
              </a:ext>
            </a:extLst>
          </p:cNvPr>
          <p:cNvSpPr/>
          <p:nvPr/>
        </p:nvSpPr>
        <p:spPr>
          <a:xfrm flipH="1" flipV="1">
            <a:off x="418200" y="197406"/>
            <a:ext cx="45719" cy="357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34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>
            <a:extLst>
              <a:ext uri="{FF2B5EF4-FFF2-40B4-BE49-F238E27FC236}">
                <a16:creationId xmlns:a16="http://schemas.microsoft.com/office/drawing/2014/main" id="{FBAF1A91-CC0D-ED40-AAFF-9495D0247334}"/>
              </a:ext>
            </a:extLst>
          </p:cNvPr>
          <p:cNvSpPr/>
          <p:nvPr/>
        </p:nvSpPr>
        <p:spPr>
          <a:xfrm>
            <a:off x="7428" y="0"/>
            <a:ext cx="9136571" cy="514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013" dirty="0">
              <a:latin typeface="Archivo Narrow" panose="02000000000000000000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61ECF6C-9B98-C54E-AB1D-74D2A6E96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</a:blip>
          <a:srcRect l="339" t="15482" r="1176" b="1390"/>
          <a:stretch/>
        </p:blipFill>
        <p:spPr>
          <a:xfrm>
            <a:off x="7428" y="-766677"/>
            <a:ext cx="9143999" cy="51435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E0F0BF4-6744-DA43-AEA2-BE9ACA983169}"/>
              </a:ext>
            </a:extLst>
          </p:cNvPr>
          <p:cNvSpPr/>
          <p:nvPr/>
        </p:nvSpPr>
        <p:spPr>
          <a:xfrm>
            <a:off x="349320" y="318499"/>
            <a:ext cx="8393987" cy="44692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Archivo Narrow" panose="02000000000000000000" pitchFamily="2" charset="77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2422003-3881-5541-8635-6BE906DB0F2F}"/>
              </a:ext>
            </a:extLst>
          </p:cNvPr>
          <p:cNvSpPr/>
          <p:nvPr/>
        </p:nvSpPr>
        <p:spPr>
          <a:xfrm>
            <a:off x="14856" y="1352799"/>
            <a:ext cx="9136571" cy="24006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3640"/>
              </a:lnSpc>
            </a:pPr>
            <a:r>
              <a:rPr lang="es-CL" sz="4000" b="1" dirty="0">
                <a:solidFill>
                  <a:schemeClr val="bg1"/>
                </a:solidFill>
                <a:latin typeface="Archivo Narrow" panose="02000000000000000000" pitchFamily="2" charset="77"/>
              </a:rPr>
              <a:t>EL CAMBIO LLEGÓ PARA </a:t>
            </a:r>
          </a:p>
          <a:p>
            <a:pPr algn="ctr">
              <a:lnSpc>
                <a:spcPts val="3640"/>
              </a:lnSpc>
            </a:pPr>
            <a:r>
              <a:rPr lang="es-CL" sz="4000" i="1" dirty="0">
                <a:solidFill>
                  <a:schemeClr val="bg1"/>
                </a:solidFill>
                <a:latin typeface="Archivo Narrow" panose="02000000000000000000" pitchFamily="2" charset="77"/>
              </a:rPr>
              <a:t>QUEDARSE </a:t>
            </a:r>
          </a:p>
          <a:p>
            <a:pPr algn="ctr">
              <a:lnSpc>
                <a:spcPts val="3640"/>
              </a:lnSpc>
            </a:pPr>
            <a:endParaRPr lang="es-CL" sz="4000" i="1" dirty="0">
              <a:solidFill>
                <a:schemeClr val="bg1"/>
              </a:solidFill>
              <a:latin typeface="Archivo Narrow" panose="02000000000000000000" pitchFamily="2" charset="77"/>
            </a:endParaRPr>
          </a:p>
          <a:p>
            <a:pPr algn="ctr">
              <a:lnSpc>
                <a:spcPts val="3640"/>
              </a:lnSpc>
            </a:pPr>
            <a:r>
              <a:rPr lang="es-CL" sz="4000" b="1" i="1" u="sng" dirty="0">
                <a:solidFill>
                  <a:schemeClr val="bg1"/>
                </a:solidFill>
                <a:latin typeface="Archivo Narrow" panose="02000000000000000000" pitchFamily="2" charset="77"/>
              </a:rPr>
              <a:t>NOSOTROS </a:t>
            </a:r>
          </a:p>
          <a:p>
            <a:pPr algn="ctr">
              <a:lnSpc>
                <a:spcPts val="3640"/>
              </a:lnSpc>
            </a:pPr>
            <a:r>
              <a:rPr lang="es-CL" sz="4000" dirty="0">
                <a:solidFill>
                  <a:schemeClr val="bg1"/>
                </a:solidFill>
                <a:latin typeface="Archivo Narrow" panose="02000000000000000000" pitchFamily="2" charset="77"/>
              </a:rPr>
              <a:t>DEBEMOS DARLE FORMA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432FC47-1E9B-5A45-9824-DA65EB40E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864" y="-47518"/>
            <a:ext cx="2098772" cy="16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972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630</TotalTime>
  <Words>392</Words>
  <Application>Microsoft Office PowerPoint</Application>
  <PresentationFormat>Presentación en pantalla (16:9)</PresentationFormat>
  <Paragraphs>76</Paragraphs>
  <Slides>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Calibri</vt:lpstr>
      <vt:lpstr>Calibri Light</vt:lpstr>
      <vt:lpstr>Archivo Narrow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Jalil Simon Hadwah Hurtado</dc:creator>
  <cp:lastModifiedBy>Usuario</cp:lastModifiedBy>
  <cp:revision>80</cp:revision>
  <dcterms:created xsi:type="dcterms:W3CDTF">2020-07-06T16:09:36Z</dcterms:created>
  <dcterms:modified xsi:type="dcterms:W3CDTF">2020-07-08T21:33:00Z</dcterms:modified>
</cp:coreProperties>
</file>