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349" r:id="rId3"/>
    <p:sldId id="337" r:id="rId4"/>
    <p:sldId id="338" r:id="rId5"/>
    <p:sldId id="339" r:id="rId6"/>
    <p:sldId id="344" r:id="rId7"/>
    <p:sldId id="257" r:id="rId8"/>
    <p:sldId id="258" r:id="rId9"/>
    <p:sldId id="259" r:id="rId10"/>
    <p:sldId id="260" r:id="rId11"/>
    <p:sldId id="261" r:id="rId12"/>
    <p:sldId id="262" r:id="rId13"/>
    <p:sldId id="263" r:id="rId14"/>
    <p:sldId id="264" r:id="rId15"/>
    <p:sldId id="268" r:id="rId16"/>
    <p:sldId id="269" r:id="rId17"/>
    <p:sldId id="270" r:id="rId18"/>
    <p:sldId id="271" r:id="rId19"/>
    <p:sldId id="272" r:id="rId20"/>
    <p:sldId id="273" r:id="rId21"/>
    <p:sldId id="274" r:id="rId22"/>
    <p:sldId id="275" r:id="rId23"/>
    <p:sldId id="276" r:id="rId24"/>
    <p:sldId id="277" r:id="rId25"/>
    <p:sldId id="278"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lvl1pPr>
    <a:lvl2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lvl2pPr>
    <a:lvl3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lvl3pPr>
    <a:lvl4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lvl4pPr>
    <a:lvl5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lvl5pPr>
    <a:lvl6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lvl6pPr>
    <a:lvl7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lvl7pPr>
    <a:lvl8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lvl8pPr>
    <a:lvl9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12700" cap="flat">
              <a:solidFill>
                <a:srgbClr val="4A4A4B"/>
              </a:solidFill>
              <a:prstDash val="solid"/>
              <a:miter lim="400000"/>
            </a:ln>
          </a:right>
          <a:top>
            <a:ln w="12700" cap="flat">
              <a:solidFill>
                <a:srgbClr val="4A4A4B"/>
              </a:solidFill>
              <a:prstDash val="solid"/>
              <a:miter lim="400000"/>
            </a:ln>
          </a:top>
          <a:bottom>
            <a:ln w="127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wholeTbl>
    <a:band2H>
      <a:tcTxStyle/>
      <a:tcStyle>
        <a:tcBdr/>
        <a:fill>
          <a:solidFill>
            <a:srgbClr val="D9D5CA"/>
          </a:solidFill>
        </a:fill>
      </a:tcStyle>
    </a:band2H>
    <a:firstCol>
      <a:tcTxStyle b="on"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25400" cap="flat">
              <a:solidFill>
                <a:srgbClr val="4A4A4B"/>
              </a:solidFill>
              <a:prstDash val="solid"/>
              <a:miter lim="400000"/>
            </a:ln>
          </a:right>
          <a:top>
            <a:ln w="12700" cap="flat">
              <a:solidFill>
                <a:srgbClr val="4A4A4B"/>
              </a:solidFill>
              <a:prstDash val="solid"/>
              <a:miter lim="400000"/>
            </a:ln>
          </a:top>
          <a:bottom>
            <a:ln w="127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firstCol>
    <a:lastRow>
      <a:tcTxStyle b="on"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12700" cap="flat">
              <a:solidFill>
                <a:srgbClr val="4A4A4B"/>
              </a:solidFill>
              <a:prstDash val="solid"/>
              <a:miter lim="400000"/>
            </a:ln>
          </a:right>
          <a:top>
            <a:ln w="25400" cap="flat">
              <a:solidFill>
                <a:srgbClr val="4A4A4B"/>
              </a:solidFill>
              <a:prstDash val="solid"/>
              <a:miter lim="400000"/>
            </a:ln>
          </a:top>
          <a:bottom>
            <a:ln w="127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lastRow>
    <a:firstRow>
      <a:tcTxStyle b="on"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12700" cap="flat">
              <a:solidFill>
                <a:srgbClr val="4A4A4B"/>
              </a:solidFill>
              <a:prstDash val="solid"/>
              <a:miter lim="400000"/>
            </a:ln>
          </a:right>
          <a:top>
            <a:ln w="12700" cap="flat">
              <a:solidFill>
                <a:srgbClr val="4A4A4B"/>
              </a:solidFill>
              <a:prstDash val="solid"/>
              <a:miter lim="400000"/>
            </a:ln>
          </a:top>
          <a:bottom>
            <a:ln w="254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chemeClr val="accent1">
                  <a:hueOff val="420094"/>
                  <a:satOff val="-1465"/>
                  <a:lumOff val="-19139"/>
                </a:schemeClr>
              </a:solidFill>
              <a:prstDash val="solid"/>
              <a:miter lim="400000"/>
            </a:ln>
          </a:left>
          <a:right>
            <a:ln w="12700" cap="flat">
              <a:solidFill>
                <a:schemeClr val="accent1">
                  <a:hueOff val="420094"/>
                  <a:satOff val="-1465"/>
                  <a:lumOff val="-19139"/>
                </a:schemeClr>
              </a:solidFill>
              <a:prstDash val="solid"/>
              <a:miter lim="400000"/>
            </a:ln>
          </a:right>
          <a:top>
            <a:ln w="12700" cap="flat">
              <a:solidFill>
                <a:schemeClr val="accent1">
                  <a:hueOff val="420094"/>
                  <a:satOff val="-1465"/>
                  <a:lumOff val="-19139"/>
                </a:schemeClr>
              </a:solidFill>
              <a:prstDash val="solid"/>
              <a:miter lim="400000"/>
            </a:ln>
          </a:top>
          <a:bottom>
            <a:ln w="12700" cap="flat">
              <a:solidFill>
                <a:schemeClr val="accent1">
                  <a:hueOff val="420094"/>
                  <a:satOff val="-1465"/>
                  <a:lumOff val="-19139"/>
                </a:schemeClr>
              </a:solidFill>
              <a:prstDash val="solid"/>
              <a:miter lim="400000"/>
            </a:ln>
          </a:bottom>
          <a:insideH>
            <a:ln w="12700" cap="flat">
              <a:solidFill>
                <a:schemeClr val="accent1">
                  <a:hueOff val="420094"/>
                  <a:satOff val="-1465"/>
                  <a:lumOff val="-19139"/>
                </a:schemeClr>
              </a:solidFill>
              <a:prstDash val="solid"/>
              <a:miter lim="400000"/>
            </a:ln>
          </a:insideH>
          <a:insideV>
            <a:ln w="12700" cap="flat">
              <a:solidFill>
                <a:schemeClr val="accent1">
                  <a:hueOff val="420094"/>
                  <a:satOff val="-1465"/>
                  <a:lumOff val="-19139"/>
                </a:schemeClr>
              </a:solidFill>
              <a:prstDash val="solid"/>
              <a:miter lim="400000"/>
            </a:ln>
          </a:insideV>
        </a:tcBdr>
        <a:fill>
          <a:noFill/>
        </a:fill>
      </a:tcStyle>
    </a:wholeTbl>
    <a:band2H>
      <a:tcTxStyle/>
      <a:tcStyle>
        <a:tcBdr/>
        <a:fill>
          <a:solidFill>
            <a:srgbClr val="D9D5CA"/>
          </a:solidFill>
        </a:fill>
      </a:tcStyle>
    </a:band2H>
    <a:firstCol>
      <a:tcTxStyle b="on" i="off">
        <a:font>
          <a:latin typeface="Avenir Next Regular"/>
          <a:ea typeface="Avenir Next Regular"/>
          <a:cs typeface="Avenir Next Regular"/>
        </a:font>
        <a:srgbClr val="FFFFFF"/>
      </a:tcTxStyle>
      <a:tcStyle>
        <a:tcBdr>
          <a:left>
            <a:ln w="12700" cap="flat">
              <a:solidFill>
                <a:schemeClr val="accent1">
                  <a:hueOff val="420094"/>
                  <a:satOff val="-1465"/>
                  <a:lumOff val="-19139"/>
                </a:schemeClr>
              </a:solidFill>
              <a:prstDash val="solid"/>
              <a:miter lim="400000"/>
            </a:ln>
          </a:left>
          <a:right>
            <a:ln w="25400" cap="flat">
              <a:solidFill>
                <a:schemeClr val="accent1">
                  <a:hueOff val="420094"/>
                  <a:satOff val="-1465"/>
                  <a:lumOff val="-19139"/>
                </a:scheme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0EBE0"/>
              </a:solidFill>
              <a:prstDash val="solid"/>
              <a:miter lim="400000"/>
            </a:ln>
          </a:insideV>
        </a:tcBdr>
        <a:fill>
          <a:solidFill>
            <a:srgbClr val="54BAE0"/>
          </a:solidFill>
        </a:fill>
      </a:tcStyle>
    </a:firstCol>
    <a:lastRow>
      <a:tcTxStyle b="off" i="off">
        <a:font>
          <a:latin typeface="Avenir Next Medium"/>
          <a:ea typeface="Avenir Next Medium"/>
          <a:cs typeface="Avenir Next Medium"/>
        </a:font>
        <a:srgbClr val="000000"/>
      </a:tcTxStyle>
      <a:tcStyle>
        <a:tcBdr>
          <a:left>
            <a:ln w="12700" cap="flat">
              <a:solidFill>
                <a:srgbClr val="237AB0"/>
              </a:solidFill>
              <a:prstDash val="solid"/>
              <a:miter lim="400000"/>
            </a:ln>
          </a:left>
          <a:right>
            <a:ln w="12700" cap="flat">
              <a:solidFill>
                <a:srgbClr val="237AB0"/>
              </a:solidFill>
              <a:prstDash val="solid"/>
              <a:miter lim="400000"/>
            </a:ln>
          </a:right>
          <a:top>
            <a:ln w="25400" cap="flat">
              <a:solidFill>
                <a:schemeClr val="accent1">
                  <a:hueOff val="420094"/>
                  <a:satOff val="-1465"/>
                  <a:lumOff val="-19139"/>
                </a:schemeClr>
              </a:solidFill>
              <a:prstDash val="solid"/>
              <a:miter lim="400000"/>
            </a:ln>
          </a:top>
          <a:bottom>
            <a:ln w="12700" cap="flat">
              <a:solidFill>
                <a:schemeClr val="accent1">
                  <a:hueOff val="420094"/>
                  <a:satOff val="-1465"/>
                  <a:lumOff val="-19139"/>
                </a:schemeClr>
              </a:solidFill>
              <a:prstDash val="solid"/>
              <a:miter lim="400000"/>
            </a:ln>
          </a:bottom>
          <a:insideH>
            <a:ln w="12700" cap="flat">
              <a:solidFill>
                <a:schemeClr val="accent1">
                  <a:hueOff val="420094"/>
                  <a:satOff val="-1465"/>
                  <a:lumOff val="-19139"/>
                </a:schemeClr>
              </a:solidFill>
              <a:prstDash val="solid"/>
              <a:miter lim="400000"/>
            </a:ln>
          </a:insideH>
          <a:insideV>
            <a:ln w="12700" cap="flat">
              <a:solidFill>
                <a:srgbClr val="237AB0"/>
              </a:solidFill>
              <a:prstDash val="solid"/>
              <a:miter lim="400000"/>
            </a:ln>
          </a:insideV>
        </a:tcBdr>
        <a:fill>
          <a:noFill/>
        </a:fill>
      </a:tcStyle>
    </a:lastRow>
    <a:firstRow>
      <a:tcTxStyle b="on" i="off">
        <a:font>
          <a:latin typeface="Avenir Next Regular"/>
          <a:ea typeface="Avenir Next Regular"/>
          <a:cs typeface="Avenir Next Regular"/>
        </a:font>
        <a:srgbClr val="FFFFFF"/>
      </a:tcTxStyle>
      <a:tcStyle>
        <a:tcBdr>
          <a:left>
            <a:ln w="12700" cap="flat">
              <a:solidFill>
                <a:srgbClr val="F0EBE0"/>
              </a:solidFill>
              <a:prstDash val="solid"/>
              <a:miter lim="400000"/>
            </a:ln>
          </a:left>
          <a:right>
            <a:ln w="12700" cap="flat">
              <a:solidFill>
                <a:srgbClr val="F0EBE0"/>
              </a:solidFill>
              <a:prstDash val="solid"/>
              <a:miter lim="400000"/>
            </a:ln>
          </a:right>
          <a:top>
            <a:ln w="12700" cap="flat">
              <a:solidFill>
                <a:schemeClr val="accent1">
                  <a:hueOff val="420094"/>
                  <a:satOff val="-1465"/>
                  <a:lumOff val="-19139"/>
                </a:schemeClr>
              </a:solidFill>
              <a:prstDash val="solid"/>
              <a:miter lim="400000"/>
            </a:ln>
          </a:top>
          <a:bottom>
            <a:ln w="25400" cap="flat">
              <a:solidFill>
                <a:schemeClr val="accent1">
                  <a:hueOff val="420094"/>
                  <a:satOff val="-1465"/>
                  <a:lumOff val="-19139"/>
                </a:schemeClr>
              </a:solidFill>
              <a:prstDash val="solid"/>
              <a:miter lim="400000"/>
            </a:ln>
          </a:bottom>
          <a:insideH>
            <a:ln w="12700" cap="flat">
              <a:solidFill>
                <a:srgbClr val="F0EBE0"/>
              </a:solidFill>
              <a:prstDash val="solid"/>
              <a:miter lim="400000"/>
            </a:ln>
          </a:insideH>
          <a:insideV>
            <a:ln w="12700" cap="flat">
              <a:solidFill>
                <a:srgbClr val="F0EBE0"/>
              </a:solidFill>
              <a:prstDash val="solid"/>
              <a:miter lim="400000"/>
            </a:ln>
          </a:insideV>
        </a:tcBdr>
        <a:fill>
          <a:solidFill>
            <a:srgbClr val="54BAE0"/>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0EBE0"/>
          </a:solidFill>
        </a:fill>
      </a:tcStyle>
    </a:wholeTbl>
    <a:band2H>
      <a:tcTxStyle/>
      <a:tcStyle>
        <a:tcBdr/>
        <a:fill>
          <a:solidFill>
            <a:srgbClr val="D9D5CA"/>
          </a:solidFill>
        </a:fill>
      </a:tcStyle>
    </a:band2H>
    <a:firstCol>
      <a:tcTxStyle b="off" i="off">
        <a:font>
          <a:latin typeface="Avenir Next Medium"/>
          <a:ea typeface="Avenir Next Medium"/>
          <a:cs typeface="Avenir Next Medium"/>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C6DFB5"/>
          </a:solidFill>
        </a:fill>
      </a:tcStyle>
    </a:firstCol>
    <a:lastRow>
      <a:tcTxStyle b="off" i="off">
        <a:font>
          <a:latin typeface="Avenir Next Medium"/>
          <a:ea typeface="Avenir Next Medium"/>
          <a:cs typeface="Avenir Next Medium"/>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0EBE0"/>
          </a:solidFill>
        </a:fill>
      </a:tcStyle>
    </a:lastRow>
    <a:firstRow>
      <a:tcTxStyle b="on" i="off">
        <a:font>
          <a:latin typeface="Avenir Next Regular"/>
          <a:ea typeface="Avenir Next Regular"/>
          <a:cs typeface="Avenir Next Regular"/>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254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7A797"/>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0EBE0"/>
          </a:solidFill>
        </a:fill>
      </a:tcStyle>
    </a:wholeTbl>
    <a:band2H>
      <a:tcTxStyle/>
      <a:tcStyle>
        <a:tcBdr/>
        <a:fill>
          <a:solidFill>
            <a:srgbClr val="E4E1D8"/>
          </a:solidFill>
        </a:fill>
      </a:tcStyle>
    </a:band2H>
    <a:firstCol>
      <a:tcTxStyle b="off" i="off">
        <a:font>
          <a:latin typeface="Avenir Next Medium"/>
          <a:ea typeface="Avenir Next Medium"/>
          <a:cs typeface="Avenir Next Medium"/>
        </a:font>
        <a:srgbClr val="000000"/>
      </a:tcTxStyle>
      <a:tcStyle>
        <a:tcBdr>
          <a:left>
            <a:ln w="12700" cap="flat">
              <a:noFill/>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DAD7D3"/>
          </a:solidFill>
        </a:fill>
      </a:tcStyle>
    </a:firstCol>
    <a:lastRow>
      <a:tcTxStyle b="off" i="off">
        <a:font>
          <a:latin typeface="Avenir Next Medium"/>
          <a:ea typeface="Avenir Next Medium"/>
          <a:cs typeface="Avenir Next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noFill/>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0EBE0"/>
          </a:solidFill>
        </a:fill>
      </a:tcStyle>
    </a:lastRow>
    <a:firstRow>
      <a:tcTxStyle b="on" i="off">
        <a:font>
          <a:latin typeface="Avenir Next Regular"/>
          <a:ea typeface="Avenir Next Regular"/>
          <a:cs typeface="Avenir Next Regular"/>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noFill/>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6">
              <a:hueOff val="-134388"/>
            </a:schemeClr>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FEBE1"/>
          </a:solidFill>
        </a:fill>
      </a:tcStyle>
    </a:wholeTbl>
    <a:band2H>
      <a:tcTxStyle/>
      <a:tcStyle>
        <a:tcBdr/>
        <a:fill>
          <a:solidFill>
            <a:srgbClr val="D9D5CA"/>
          </a:solidFill>
        </a:fill>
      </a:tcStyle>
    </a:band2H>
    <a:firstCol>
      <a:tcTxStyle b="on" i="off">
        <a:font>
          <a:latin typeface="Avenir Next Regular"/>
          <a:ea typeface="Avenir Next Regular"/>
          <a:cs typeface="Avenir Next Regular"/>
        </a:font>
        <a:srgbClr val="000000"/>
      </a:tcTxStyle>
      <a:tcStyle>
        <a:tcBdr>
          <a:left>
            <a:ln w="12700" cap="flat">
              <a:noFill/>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D0CCC4"/>
          </a:solidFill>
        </a:fill>
      </a:tcStyle>
    </a:firstCol>
    <a:lastRow>
      <a:tcTxStyle b="on" i="off">
        <a:font>
          <a:latin typeface="Avenir Next Regular"/>
          <a:ea typeface="Avenir Next Regular"/>
          <a:cs typeface="Avenir Next Regular"/>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noFill/>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lastRow>
    <a:firstRow>
      <a:tcTxStyle b="on" i="off">
        <a:font>
          <a:latin typeface="Avenir Next Regular"/>
          <a:ea typeface="Avenir Next Regular"/>
          <a:cs typeface="Avenir Next Regular"/>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noFill/>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5413C"/>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D9D5CA"/>
          </a:solidFill>
        </a:fill>
      </a:tcStyle>
    </a:band2H>
    <a:firstCol>
      <a:tcTxStyle b="on" i="off">
        <a:font>
          <a:latin typeface="Avenir Next Regular"/>
          <a:ea typeface="Avenir Next Regular"/>
          <a:cs typeface="Avenir Next Regular"/>
        </a:font>
        <a:srgbClr val="000000"/>
      </a:tcTxStyle>
      <a:tcStyle>
        <a:tcBdr>
          <a:left>
            <a:ln w="12700" cap="flat">
              <a:noFill/>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D0CCC4"/>
          </a:solidFill>
        </a:fill>
      </a:tcStyle>
    </a:firstCol>
    <a:lastRow>
      <a:tcTxStyle b="on"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noFill/>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B7B5B1"/>
          </a:solidFill>
        </a:fill>
      </a:tcStyle>
    </a:lastRow>
    <a:firstRow>
      <a:tcTxStyle b="on"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noFill/>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B7B5B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6"/>
  </p:normalViewPr>
  <p:slideViewPr>
    <p:cSldViewPr snapToGrid="0" snapToObjects="1">
      <p:cViewPr varScale="1">
        <p:scale>
          <a:sx n="33" d="100"/>
          <a:sy n="33" d="100"/>
        </p:scale>
        <p:origin x="83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xfrm>
            <a:off x="1143000" y="685800"/>
            <a:ext cx="4572000" cy="3429000"/>
          </a:xfrm>
          <a:prstGeom prst="rect">
            <a:avLst/>
          </a:prstGeom>
        </p:spPr>
        <p:txBody>
          <a:bodyPr/>
          <a:lstStyle/>
          <a:p>
            <a:endParaRPr/>
          </a:p>
        </p:txBody>
      </p:sp>
      <p:sp>
        <p:nvSpPr>
          <p:cNvPr id="212" name="Shape 21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las cuales tienen algunas consecuencias comunes, tales como cansancio físico por el uso de equipos de protección personal, aislamiento físico que dificulta proporcionar confort y apoyo a quienes están enfermos o afectados.</a:t>
            </a:r>
          </a:p>
          <a:p>
            <a:endParaRPr lang="en-CL" dirty="0"/>
          </a:p>
        </p:txBody>
      </p:sp>
      <p:sp>
        <p:nvSpPr>
          <p:cNvPr id="4" name="Slide Number Placeholder 3"/>
          <p:cNvSpPr>
            <a:spLocks noGrp="1"/>
          </p:cNvSpPr>
          <p:nvPr>
            <p:ph type="sldNum" sz="quarter" idx="5"/>
          </p:nvPr>
        </p:nvSpPr>
        <p:spPr/>
        <p:txBody>
          <a:bodyPr/>
          <a:lstStyle/>
          <a:p>
            <a:fld id="{5EAFCB8D-27F7-4FDE-A063-9D8C5D84A92D}" type="slidenum">
              <a:rPr lang="es-CL" smtClean="0"/>
              <a:t>3</a:t>
            </a:fld>
            <a:endParaRPr lang="es-CL"/>
          </a:p>
        </p:txBody>
      </p:sp>
    </p:spTree>
    <p:extLst>
      <p:ext uri="{BB962C8B-B14F-4D97-AF65-F5344CB8AC3E}">
        <p14:creationId xmlns:p14="http://schemas.microsoft.com/office/powerpoint/2010/main" val="1439393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pPr defTabSz="914400">
              <a:lnSpc>
                <a:spcPct val="100000"/>
              </a:lnSpc>
              <a:defRPr sz="1900">
                <a:latin typeface="Calibri"/>
                <a:ea typeface="Calibri"/>
                <a:cs typeface="Calibri"/>
                <a:sym typeface="Calibri"/>
              </a:defRPr>
            </a:pPr>
            <a:r>
              <a:t>Elaboración documento Consideraciones de Salud Mental y Apoyo Psicosocial durante COVID-19 versión 1.0</a:t>
            </a:r>
          </a:p>
          <a:p>
            <a:pPr defTabSz="914400">
              <a:lnSpc>
                <a:spcPct val="100000"/>
              </a:lnSpc>
              <a:defRPr sz="1900">
                <a:latin typeface="Calibri"/>
                <a:ea typeface="Calibri"/>
                <a:cs typeface="Calibri"/>
                <a:sym typeface="Calibri"/>
              </a:defRPr>
            </a:pPr>
            <a:r>
              <a:t>Elaboración de documento Consideraciones adaptado para el intersector</a:t>
            </a:r>
          </a:p>
          <a:p>
            <a:pPr defTabSz="914400">
              <a:lnSpc>
                <a:spcPct val="100000"/>
              </a:lnSpc>
              <a:defRPr sz="1900">
                <a:latin typeface="Calibri"/>
                <a:ea typeface="Calibri"/>
                <a:cs typeface="Calibri"/>
                <a:sym typeface="Calibri"/>
              </a:defRPr>
            </a:pPr>
            <a:r>
              <a:t>Actualización documento Consideraciones versión 2.0</a:t>
            </a:r>
          </a:p>
          <a:p>
            <a:pPr defTabSz="914400">
              <a:lnSpc>
                <a:spcPct val="100000"/>
              </a:lnSpc>
              <a:defRPr sz="1900">
                <a:latin typeface="Calibri"/>
                <a:ea typeface="Calibri"/>
                <a:cs typeface="Calibri"/>
                <a:sym typeface="Calibri"/>
              </a:defRPr>
            </a:pPr>
            <a:r>
              <a:t>Lineamientos Técnicos Plan de Demencia</a:t>
            </a:r>
          </a:p>
          <a:p>
            <a:pPr defTabSz="914400">
              <a:lnSpc>
                <a:spcPct val="100000"/>
              </a:lnSpc>
              <a:defRPr sz="1900">
                <a:latin typeface="Calibri"/>
                <a:ea typeface="Calibri"/>
                <a:cs typeface="Calibri"/>
                <a:sym typeface="Calibri"/>
              </a:defRPr>
            </a:pPr>
            <a:r>
              <a:t>Lineamientos técnicos para poblaciones específicas</a:t>
            </a:r>
          </a:p>
          <a:p>
            <a:pPr defTabSz="914400">
              <a:lnSpc>
                <a:spcPct val="100000"/>
              </a:lnSpc>
              <a:defRPr sz="1900">
                <a:latin typeface="Calibri"/>
                <a:ea typeface="Calibri"/>
                <a:cs typeface="Calibri"/>
                <a:sym typeface="Calibri"/>
              </a:defRPr>
            </a:pPr>
            <a:r>
              <a:t>Lineamientos para acompañamiento al duelo equipos y familiares</a:t>
            </a:r>
          </a:p>
          <a:p>
            <a:pPr defTabSz="914400">
              <a:lnSpc>
                <a:spcPct val="100000"/>
              </a:lnSpc>
              <a:defRPr sz="1900">
                <a:latin typeface="Calibri"/>
                <a:ea typeface="Calibri"/>
                <a:cs typeface="Calibri"/>
                <a:sym typeface="Calibri"/>
              </a:defRPr>
            </a:pPr>
            <a:r>
              <a:t>Levantamiento iniciativas locales telemedicina</a:t>
            </a:r>
          </a:p>
          <a:p>
            <a:pPr defTabSz="914400">
              <a:lnSpc>
                <a:spcPct val="100000"/>
              </a:lnSpc>
              <a:defRPr sz="1900">
                <a:latin typeface="Calibri"/>
                <a:ea typeface="Calibri"/>
                <a:cs typeface="Calibri"/>
                <a:sym typeface="Calibri"/>
              </a:defRPr>
            </a:pPr>
            <a:r>
              <a:t>Atención de salud mental a través de consulta remota</a:t>
            </a:r>
          </a:p>
          <a:p>
            <a:pPr defTabSz="914400">
              <a:lnSpc>
                <a:spcPct val="100000"/>
              </a:lnSpc>
              <a:defRPr sz="1900">
                <a:latin typeface="Calibri"/>
                <a:ea typeface="Calibri"/>
                <a:cs typeface="Calibri"/>
                <a:sym typeface="Calibri"/>
              </a:defRPr>
            </a:pPr>
            <a:r>
              <a:t>Traduccion Documento Cruz Roja PAP atencion remota</a:t>
            </a:r>
          </a:p>
          <a:p>
            <a:pPr defTabSz="914400">
              <a:lnSpc>
                <a:spcPct val="100000"/>
              </a:lnSpc>
              <a:defRPr sz="1900">
                <a:latin typeface="Calibri"/>
                <a:ea typeface="Calibri"/>
                <a:cs typeface="Calibri"/>
                <a:sym typeface="Calibri"/>
              </a:defRPr>
            </a:pPr>
            <a:r>
              <a:t>Elaboración documento para PAP remoto</a:t>
            </a:r>
          </a:p>
          <a:p>
            <a:pPr defTabSz="914400">
              <a:lnSpc>
                <a:spcPct val="100000"/>
              </a:lnSpc>
              <a:defRPr sz="1900">
                <a:latin typeface="Calibri"/>
                <a:ea typeface="Calibri"/>
                <a:cs typeface="Calibri"/>
                <a:sym typeface="Calibri"/>
              </a:defRPr>
            </a:pPr>
            <a:r>
              <a:t>Participar en webinars y otras estrategias de comunicación remota dirigida a equipos de salud sobre lineamientos técnicos en salud mental</a:t>
            </a:r>
          </a:p>
          <a:p>
            <a:pPr defTabSz="914400">
              <a:lnSpc>
                <a:spcPct val="100000"/>
              </a:lnSpc>
              <a:defRPr sz="1900">
                <a:latin typeface="Calibri"/>
                <a:ea typeface="Calibri"/>
                <a:cs typeface="Calibri"/>
                <a:sym typeface="Calibri"/>
              </a:defRPr>
            </a:pPr>
            <a:r>
              <a:t>Disponibilizar lineamientos técnicos en la web</a:t>
            </a:r>
          </a:p>
          <a:p>
            <a:pPr defTabSz="914400">
              <a:lnSpc>
                <a:spcPct val="100000"/>
              </a:lnSpc>
              <a:defRPr sz="1900">
                <a:latin typeface="Calibri"/>
                <a:ea typeface="Calibri"/>
                <a:cs typeface="Calibri"/>
                <a:sym typeface="Calibri"/>
              </a:defRPr>
            </a:pPr>
            <a:r>
              <a:t>Creación y mantención de repositorio online SMAPS COVID-19 a disposición nivel central, SEREMI y Servicios de Salud</a:t>
            </a:r>
          </a:p>
          <a:p>
            <a:pPr defTabSz="914400">
              <a:lnSpc>
                <a:spcPct val="100000"/>
              </a:lnSpc>
              <a:defRPr sz="1900">
                <a:latin typeface="Calibri"/>
                <a:ea typeface="Calibri"/>
                <a:cs typeface="Calibri"/>
                <a:sym typeface="Calibri"/>
              </a:defRPr>
            </a:pPr>
            <a:r>
              <a:t>Transferencia técnica de cada lineamiento técnico generado</a:t>
            </a:r>
          </a:p>
          <a:p>
            <a:pPr defTabSz="914400">
              <a:lnSpc>
                <a:spcPct val="100000"/>
              </a:lnSpc>
              <a:defRPr sz="1900">
                <a:latin typeface="Calibri"/>
                <a:ea typeface="Calibri"/>
                <a:cs typeface="Calibri"/>
                <a:sym typeface="Calibri"/>
              </a:defRPr>
            </a:pPr>
            <a:r>
              <a:t>Relatoría y asesoría técnica a instituciones de la mesa técnica intersectorial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81000" y="685800"/>
            <a:ext cx="6096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lvl1pPr defTabSz="914400">
              <a:lnSpc>
                <a:spcPct val="100000"/>
              </a:lnSpc>
              <a:defRPr sz="1700">
                <a:latin typeface="Calibri"/>
                <a:ea typeface="Calibri"/>
                <a:cs typeface="Calibri"/>
                <a:sym typeface="Calibri"/>
              </a:defRPr>
            </a:lvl1p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914400">
              <a:lnSpc>
                <a:spcPct val="100000"/>
              </a:lnSpc>
              <a:defRPr sz="1900">
                <a:latin typeface="Calibri"/>
                <a:ea typeface="Calibri"/>
                <a:cs typeface="Calibri"/>
                <a:sym typeface="Calibri"/>
              </a:defRPr>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lvl1pPr defTabSz="914400">
              <a:lnSpc>
                <a:spcPct val="100000"/>
              </a:lnSpc>
              <a:defRPr sz="1800">
                <a:latin typeface="Calibri"/>
                <a:ea typeface="Calibri"/>
                <a:cs typeface="Calibri"/>
                <a:sym typeface="Calibri"/>
              </a:defRPr>
            </a:lvl1pPr>
          </a:lstStyle>
          <a:p>
            <a:r>
              <a:t>Considerando que la información es una de las principales necesidades de las personas en situaciones de emergencia, y que la falta de ésta suele ser una fuente importante de ansiedad para las personas y comunidades, se deben procurar las siguientes acciones: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xfrm>
            <a:off x="381000" y="685800"/>
            <a:ext cx="6096000" cy="3429000"/>
          </a:xfrm>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lvl1pPr defTabSz="914400">
              <a:lnSpc>
                <a:spcPct val="100000"/>
              </a:lnSpc>
              <a:defRPr sz="1800">
                <a:latin typeface="Calibri"/>
                <a:ea typeface="Calibri"/>
                <a:cs typeface="Calibri"/>
                <a:sym typeface="Calibri"/>
              </a:defRPr>
            </a:lvl1pPr>
          </a:lstStyle>
          <a:p>
            <a:r>
              <a:t>Hay una dimensión comunitaria central en la respuesta para pensar mecanismos más allá de lo que teníamos antes “Es necesario defender la idea de una salud más local donde la población misma pase a ser recurso de salud y no solamente recipiente de salud”.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xfrm>
            <a:off x="381000" y="685800"/>
            <a:ext cx="6096000" cy="3429000"/>
          </a:xfrm>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t>Si hubiera alguna duda de que nuestro mundo enfrenta desafíos comunes, esta pandemia debería dejarlo categóricamente. La crisis ha reforzado la interdependencia de nuestro mundo. Ha puesto de manifiesto la necesidad urgente de una acción global para satisfacer las necesidades básicas de las personas, salvar nuestro planeta y construir un mundo más justo y resistente. Enfrentamos desafíos comunes y globales que debemos resolver mediante soluciones comunes y globales. Después de todo, en una crisis como esta, somos tan fuertes como el eslabón más débil. </a:t>
            </a:r>
          </a:p>
          <a:p>
            <a:endParaRPr/>
          </a:p>
          <a:p>
            <a:r>
              <a:t>1. Poner en común los recursos disponibles para el apoyo a la salud mental y superar la fragmentación, fomentar vías de referencia intersectoriales en la atención pública de salud mental y la alianza del tercer sector de servicios sociales, para una respuesta integral a las necesidades de atención y asistencia;</a:t>
            </a:r>
          </a:p>
          <a:p>
            <a:r>
              <a:t>2. Proporcionar servicios coordinados a nivel nacional de salud mental y colaboración con tomadores de decisiones locales y todas las partes interesadas;</a:t>
            </a:r>
          </a:p>
          <a:p>
            <a:endParaRPr/>
          </a:p>
          <a:p>
            <a:r>
              <a:t>3. Preparar y capacitar al personal de salud mental en el manejo de emergencias y especialmente medidas preventivas;</a:t>
            </a:r>
          </a:p>
          <a:p>
            <a:r>
              <a:t>Priorizar la protección a los usuarios y al personal del servicio de salud mental durante su interacción (por ejemplo, uso de EPP [2], distanciamiento físico, autoaislamiento);</a:t>
            </a:r>
          </a:p>
          <a:p>
            <a:endParaRPr/>
          </a:p>
          <a:p>
            <a:r>
              <a:t>5. Asegurarse de que la información sobre pandemias y medidas preventivas para los usuarios de atención de salud mental se aborde y reciba adecuadamente; desarrollar panfletos fáciles de leer que expliquen la información sobre la conciencia y prevención de COVID-19 en símbolos simples y comprensibles y palabras básicas para personas con discapacidades cognitivas y personas con baja alfabetización;</a:t>
            </a:r>
          </a:p>
          <a:p>
            <a:endParaRPr/>
          </a:p>
          <a:p>
            <a:r>
              <a:t>Proyecto de ley que permite a personas en situación de vulnerabilidad postergar el pago de cuotas de créditos</a:t>
            </a:r>
          </a:p>
          <a:p>
            <a:endParaRPr/>
          </a:p>
          <a:p>
            <a:r>
              <a:t>La transición del futuro (que antes la transición fue de la psiquiatría a la salud mental) es de la salud mental hacia afuera del sector salud (…). Esto es tan relevante que tenemos que pensarlo cada día más dentro de un contexto donde se ofrezca salud y no solo salud mental (es una separación muy artificial), necesitamos de lugares que sean de salud o sea, lugares de comunidad. Es pasar al bienestar social, donde esté la salud incluida</a:t>
            </a:r>
          </a:p>
          <a:p>
            <a:endParaRPr/>
          </a:p>
          <a:p>
            <a:endParaRPr/>
          </a:p>
          <a:p>
            <a:endParaRPr/>
          </a:p>
          <a:p>
            <a:r>
              <a:t>Guarantee that basic mental health services, e.g. medication and psychosocial support are provided;</a:t>
            </a:r>
          </a:p>
          <a:p>
            <a:r>
              <a:t>Use various telephone Apps to facilitate grapevine communication or support groups to facilitate contact, support and care for service users in PSR programmes or parents/carers including staff engaged in service delivery;</a:t>
            </a:r>
          </a:p>
          <a:p>
            <a:r>
              <a:t>Shield at-risk patients with co-morbidity;</a:t>
            </a:r>
          </a:p>
          <a:p>
            <a:r>
              <a:t>Ensure quick assessment of people in crisis and provide alternatives to admissions as much as possible;</a:t>
            </a:r>
          </a:p>
          <a:p>
            <a:r>
              <a:t>Minimize involuntary treatments and hospitalizations to reduce exposure to risk, through preventive and alternative programs, taking into account ethical considerations;</a:t>
            </a:r>
          </a:p>
          <a:p>
            <a:r>
              <a:t>Support staff in supported housing and residential facilities in the interpretation of safety rules for themselves and the residents;</a:t>
            </a:r>
          </a:p>
          <a:p>
            <a:r>
              <a:t>Ensure that during a lockdown, activities and programs continue within the residential or semi-residential facilities using creative innovative measures;</a:t>
            </a:r>
          </a:p>
          <a:p>
            <a:r>
              <a:t>Ensure pathways of mental health users in the mainstream health care to fulfill the right to physical and mental health, limit designated services for those who are COVID-positive, and ensure that all other technologies are used to facilitate contact and support;</a:t>
            </a:r>
          </a:p>
          <a:p>
            <a:r>
              <a:t>Provide (tele-) forums for staff and clients to share experiences locally and nationally and involve all private providers.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Wingdings" pitchFamily="2" charset="2"/>
              <a:buChar char="§"/>
            </a:pPr>
            <a:r>
              <a:rPr lang="es-MX" sz="1200" dirty="0"/>
              <a:t> Vivir experiencias que los hacen pensar y sentir que deberían o podrían haber hecho más. </a:t>
            </a:r>
          </a:p>
          <a:p>
            <a:pPr>
              <a:buFont typeface="Wingdings" pitchFamily="2" charset="2"/>
              <a:buChar char="§"/>
            </a:pPr>
            <a:r>
              <a:rPr lang="es-MX" sz="1200" dirty="0"/>
              <a:t> “Sufrimiento ético”.</a:t>
            </a:r>
          </a:p>
          <a:p>
            <a:pPr>
              <a:buFont typeface="Wingdings" pitchFamily="2" charset="2"/>
              <a:buChar char="§"/>
            </a:pPr>
            <a:r>
              <a:rPr lang="es-MX" sz="1200" dirty="0"/>
              <a:t>  Enfrentar presiones o expectativas sobredimensionadas de pacientes y de miembros de la comunidad. </a:t>
            </a:r>
          </a:p>
          <a:p>
            <a:pPr>
              <a:buFont typeface="Wingdings" pitchFamily="2" charset="2"/>
              <a:buChar char="§"/>
            </a:pPr>
            <a:r>
              <a:rPr lang="es-MX" sz="1200" dirty="0"/>
              <a:t>  Ser testigos y acompañar experiencias intensas de dolor, de sufrimiento y de muerte. </a:t>
            </a:r>
          </a:p>
          <a:p>
            <a:pPr>
              <a:buFont typeface="Wingdings" pitchFamily="2" charset="2"/>
              <a:buChar char="§"/>
            </a:pPr>
            <a:r>
              <a:rPr lang="es-MX" sz="1200" dirty="0"/>
              <a:t>  Riesgo de estigmatización hacia quienes trabajan con pacientes con COVID-19.</a:t>
            </a:r>
            <a:endParaRPr lang="en-CL" dirty="0"/>
          </a:p>
        </p:txBody>
      </p:sp>
      <p:sp>
        <p:nvSpPr>
          <p:cNvPr id="4" name="Slide Number Placeholder 3"/>
          <p:cNvSpPr>
            <a:spLocks noGrp="1"/>
          </p:cNvSpPr>
          <p:nvPr>
            <p:ph type="sldNum" sz="quarter" idx="5"/>
          </p:nvPr>
        </p:nvSpPr>
        <p:spPr/>
        <p:txBody>
          <a:bodyPr/>
          <a:lstStyle/>
          <a:p>
            <a:fld id="{5EAFCB8D-27F7-4FDE-A063-9D8C5D84A92D}" type="slidenum">
              <a:rPr lang="es-CL" smtClean="0"/>
              <a:t>4</a:t>
            </a:fld>
            <a:endParaRPr lang="es-CL"/>
          </a:p>
        </p:txBody>
      </p:sp>
    </p:spTree>
    <p:extLst>
      <p:ext uri="{BB962C8B-B14F-4D97-AF65-F5344CB8AC3E}">
        <p14:creationId xmlns:p14="http://schemas.microsoft.com/office/powerpoint/2010/main" val="393446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5EAFCB8D-27F7-4FDE-A063-9D8C5D84A92D}" type="slidenum">
              <a:rPr lang="es-CL" smtClean="0"/>
              <a:t>6</a:t>
            </a:fld>
            <a:endParaRPr lang="es-CL"/>
          </a:p>
        </p:txBody>
      </p:sp>
    </p:spTree>
    <p:extLst>
      <p:ext uri="{BB962C8B-B14F-4D97-AF65-F5344CB8AC3E}">
        <p14:creationId xmlns:p14="http://schemas.microsoft.com/office/powerpoint/2010/main" val="11801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defTabSz="914400">
              <a:lnSpc>
                <a:spcPct val="100000"/>
              </a:lnSpc>
              <a:defRPr sz="1800">
                <a:latin typeface="Calibri"/>
                <a:ea typeface="Calibri"/>
                <a:cs typeface="Calibri"/>
                <a:sym typeface="Calibri"/>
              </a:defRP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defTabSz="914400">
              <a:lnSpc>
                <a:spcPct val="100000"/>
              </a:lnSpc>
              <a:defRPr sz="1900">
                <a:latin typeface="Calibri"/>
                <a:ea typeface="Calibri"/>
                <a:cs typeface="Calibri"/>
                <a:sym typeface="Calibri"/>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381000" y="685800"/>
            <a:ext cx="6096000" cy="3429000"/>
          </a:xfrm>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pPr defTabSz="914400">
              <a:lnSpc>
                <a:spcPct val="100000"/>
              </a:lnSpc>
              <a:defRPr sz="2000">
                <a:latin typeface="Calibri"/>
                <a:ea typeface="Calibri"/>
                <a:cs typeface="Calibri"/>
                <a:sym typeface="Calibri"/>
              </a:defRP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381000" y="685800"/>
            <a:ext cx="6096000" cy="3429000"/>
          </a:xfrm>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defTabSz="914400">
              <a:lnSpc>
                <a:spcPct val="100000"/>
              </a:lnSpc>
              <a:defRPr sz="1700">
                <a:latin typeface="Calibri"/>
                <a:ea typeface="Calibri"/>
                <a:cs typeface="Calibri"/>
                <a:sym typeface="Calibri"/>
              </a:defRPr>
            </a:pPr>
            <a:r>
              <a:rPr lang="en-US"/>
              <a:t>Coordinación Institucional: articulación de acciones entre diferentes actores que componen una misma institución</a:t>
            </a:r>
          </a:p>
          <a:p>
            <a:pPr defTabSz="914400">
              <a:lnSpc>
                <a:spcPct val="100000"/>
              </a:lnSpc>
              <a:defRPr sz="1700">
                <a:latin typeface="Calibri"/>
                <a:ea typeface="Calibri"/>
                <a:cs typeface="Calibri"/>
                <a:sym typeface="Calibri"/>
              </a:defRPr>
            </a:pPr>
            <a:r>
              <a:rPr lang="en-US"/>
              <a:t>Coordinación sectorial en salud: SEREMI, Servicios de Salud, Establecimientos de Salud.</a:t>
            </a:r>
          </a:p>
          <a:p>
            <a:pPr defTabSz="914400">
              <a:lnSpc>
                <a:spcPct val="100000"/>
              </a:lnSpc>
              <a:defRPr sz="1700">
                <a:latin typeface="Calibri"/>
                <a:ea typeface="Calibri"/>
                <a:cs typeface="Calibri"/>
                <a:sym typeface="Calibri"/>
              </a:defRPr>
            </a:pPr>
            <a:endParaRPr lang="en-US"/>
          </a:p>
          <a:p>
            <a:pPr defTabSz="914400">
              <a:lnSpc>
                <a:spcPct val="100000"/>
              </a:lnSpc>
              <a:defRPr sz="1700">
                <a:latin typeface="Calibri"/>
                <a:ea typeface="Calibri"/>
                <a:cs typeface="Calibri"/>
                <a:sym typeface="Calibri"/>
              </a:defRPr>
            </a:pPr>
            <a:r>
              <a:rPr lang="en-US"/>
              <a:t>Coordinación con otros actores relevantes del intersector para el actuar conjunto, detectar necesidades no resueltas y disminuir la sobreintervención. </a:t>
            </a:r>
          </a:p>
          <a:p>
            <a:pPr defTabSz="914400">
              <a:lnSpc>
                <a:spcPct val="100000"/>
              </a:lnSpc>
              <a:defRPr sz="1700">
                <a:latin typeface="Calibri"/>
                <a:ea typeface="Calibri"/>
                <a:cs typeface="Calibri"/>
                <a:sym typeface="Calibri"/>
              </a:defRPr>
            </a:pPr>
            <a:r>
              <a:rPr lang="en-US"/>
              <a:t>Mesas Técnicas Intersectoriales SMAPS</a:t>
            </a:r>
          </a:p>
          <a:p>
            <a:pPr defTabSz="914400">
              <a:lnSpc>
                <a:spcPct val="100000"/>
              </a:lnSpc>
              <a:defRPr sz="1700">
                <a:latin typeface="Calibri"/>
                <a:ea typeface="Calibri"/>
                <a:cs typeface="Calibri"/>
                <a:sym typeface="Calibri"/>
              </a:defRPr>
            </a:pPr>
            <a:r>
              <a:rPr lang="en-US"/>
              <a:t>Consejos sociedad civil</a:t>
            </a:r>
          </a:p>
          <a:p>
            <a:pPr defTabSz="914400">
              <a:lnSpc>
                <a:spcPct val="100000"/>
              </a:lnSpc>
              <a:defRPr sz="1700">
                <a:latin typeface="Calibri"/>
                <a:ea typeface="Calibri"/>
                <a:cs typeface="Calibri"/>
                <a:sym typeface="Calibri"/>
              </a:defRPr>
            </a:pPr>
            <a:endParaRPr lang="en-US"/>
          </a:p>
          <a:p>
            <a:pPr defTabSz="914400">
              <a:lnSpc>
                <a:spcPct val="100000"/>
              </a:lnSpc>
              <a:defRPr sz="1700">
                <a:latin typeface="Calibri"/>
                <a:ea typeface="Calibri"/>
                <a:cs typeface="Calibri"/>
                <a:sym typeface="Calibri"/>
              </a:defRPr>
            </a:pPr>
            <a:r>
              <a:rPr lang="en-US"/>
              <a:t>mediante la articulación de acciones entre los diferentes actores que componen una misma institución. Por ejemplo, coordinación entre las diferentes líneas programáticas de los centros de salud, acciones dirigidas para el cuidado de los funcionarios, acciones directas hacia con la población, etc. Dentro de este ámbito también se encuentra el asegurar flujos de comunicación interna, orientados a informar a los equipos de trabajo de una manera oportuna y veraz. </a:t>
            </a:r>
          </a:p>
          <a:p>
            <a:pPr defTabSz="914400">
              <a:lnSpc>
                <a:spcPct val="100000"/>
              </a:lnSpc>
              <a:defRPr sz="1700">
                <a:latin typeface="Calibri"/>
                <a:ea typeface="Calibri"/>
                <a:cs typeface="Calibri"/>
                <a:sym typeface="Calibri"/>
              </a:defRPr>
            </a:pPr>
            <a:endParaRPr lang="en-US"/>
          </a:p>
          <a:p>
            <a:pPr defTabSz="914400">
              <a:lnSpc>
                <a:spcPct val="100000"/>
              </a:lnSpc>
              <a:defRPr sz="1700">
                <a:latin typeface="Calibri"/>
                <a:ea typeface="Calibri"/>
                <a:cs typeface="Calibri"/>
                <a:sym typeface="Calibri"/>
              </a:defRPr>
            </a:pPr>
            <a:r>
              <a:rPr lang="en-US"/>
              <a:t>para el actuar conjunto, detectar necesidades no resueltas y disminuir la sobreintervención. Por ejemplo: coordinación de los centros de atención primaria con las residencias de personas mayores de su territorio. Ej. esta coordinación se puede realizar a través de las Mesas Técnicas Intersectoriales Regionales de Salud Mental y Apoyo Psicosocial en la Gestión del Riesgo de Desastres, coordinadas por las SEREMI de Salud con apoyo de ONEMI regional.</a:t>
            </a:r>
          </a:p>
          <a:p>
            <a:pPr defTabSz="914400">
              <a:lnSpc>
                <a:spcPct val="100000"/>
              </a:lnSpc>
              <a:defRPr sz="1700">
                <a:latin typeface="Calibri"/>
                <a:ea typeface="Calibri"/>
                <a:cs typeface="Calibri"/>
                <a:sym typeface="Calibri"/>
              </a:defRPr>
            </a:pPr>
            <a:endParaRPr lang="en-US"/>
          </a:p>
          <a:p>
            <a:pPr defTabSz="914400">
              <a:lnSpc>
                <a:spcPct val="100000"/>
              </a:lnSpc>
              <a:defRPr sz="1700">
                <a:latin typeface="Calibri"/>
                <a:ea typeface="Calibri"/>
                <a:cs typeface="Calibri"/>
                <a:sym typeface="Calibri"/>
              </a:defRPr>
            </a:pPr>
            <a:r>
              <a:rPr lang="en-US"/>
              <a:t>Definición estrategia</a:t>
            </a:r>
          </a:p>
          <a:p>
            <a:pPr defTabSz="914400">
              <a:lnSpc>
                <a:spcPct val="100000"/>
              </a:lnSpc>
              <a:defRPr sz="1700">
                <a:latin typeface="Calibri"/>
                <a:ea typeface="Calibri"/>
                <a:cs typeface="Calibri"/>
                <a:sym typeface="Calibri"/>
              </a:defRPr>
            </a:pPr>
            <a:r>
              <a:rPr lang="en-US"/>
              <a:t>Catastro fonos SEREMI y SS</a:t>
            </a:r>
          </a:p>
          <a:p>
            <a:pPr defTabSz="914400">
              <a:lnSpc>
                <a:spcPct val="100000"/>
              </a:lnSpc>
              <a:defRPr sz="1700">
                <a:latin typeface="Calibri"/>
                <a:ea typeface="Calibri"/>
                <a:cs typeface="Calibri"/>
                <a:sym typeface="Calibri"/>
              </a:defRPr>
            </a:pPr>
            <a:r>
              <a:rPr lang="en-US"/>
              <a:t>Catastro fonos intersector y soc.civil</a:t>
            </a:r>
          </a:p>
          <a:p>
            <a:pPr defTabSz="914400">
              <a:lnSpc>
                <a:spcPct val="100000"/>
              </a:lnSpc>
              <a:defRPr sz="1700">
                <a:latin typeface="Calibri"/>
                <a:ea typeface="Calibri"/>
                <a:cs typeface="Calibri"/>
                <a:sym typeface="Calibri"/>
              </a:defRPr>
            </a:pPr>
            <a:r>
              <a:rPr lang="en-US"/>
              <a:t>Protocolos de actuación frente a situaciones críticas</a:t>
            </a:r>
          </a:p>
          <a:p>
            <a:pPr defTabSz="914400">
              <a:lnSpc>
                <a:spcPct val="100000"/>
              </a:lnSpc>
              <a:defRPr sz="1700">
                <a:latin typeface="Calibri"/>
                <a:ea typeface="Calibri"/>
                <a:cs typeface="Calibri"/>
                <a:sym typeface="Calibri"/>
              </a:defRPr>
            </a:pPr>
            <a:r>
              <a:rPr lang="en-US"/>
              <a:t>Definición estrategia difusión convocatoria</a:t>
            </a:r>
          </a:p>
          <a:p>
            <a:pPr defTabSz="914400">
              <a:lnSpc>
                <a:spcPct val="100000"/>
              </a:lnSpc>
              <a:defRPr sz="1700">
                <a:latin typeface="Calibri"/>
                <a:ea typeface="Calibri"/>
                <a:cs typeface="Calibri"/>
                <a:sym typeface="Calibri"/>
              </a:defRPr>
            </a:pPr>
            <a:r>
              <a:rPr lang="en-US"/>
              <a:t>Tutorial para elaboración de cápsulas de capacitación</a:t>
            </a:r>
          </a:p>
          <a:p>
            <a:pPr defTabSz="914400">
              <a:lnSpc>
                <a:spcPct val="100000"/>
              </a:lnSpc>
              <a:defRPr sz="1700">
                <a:latin typeface="Calibri"/>
                <a:ea typeface="Calibri"/>
                <a:cs typeface="Calibri"/>
                <a:sym typeface="Calibri"/>
              </a:defRPr>
            </a:pPr>
            <a:r>
              <a:rPr lang="en-US"/>
              <a:t>Envío de información y lineamientos</a:t>
            </a:r>
          </a:p>
          <a:p>
            <a:pPr defTabSz="914400">
              <a:lnSpc>
                <a:spcPct val="100000"/>
              </a:lnSpc>
              <a:defRPr sz="1700">
                <a:latin typeface="Calibri"/>
                <a:ea typeface="Calibri"/>
                <a:cs typeface="Calibri"/>
                <a:sym typeface="Calibri"/>
              </a:defRPr>
            </a:pPr>
            <a:r>
              <a:rPr lang="en-US"/>
              <a:t>Seguimiento acciones intersector</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xfrm>
            <a:off x="381000" y="685800"/>
            <a:ext cx="6096000" cy="3429000"/>
          </a:xfrm>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pPr marL="457199" indent="-457199" defTabSz="914400">
              <a:lnSpc>
                <a:spcPct val="100000"/>
              </a:lnSpc>
              <a:buSzPct val="100000"/>
              <a:buFont typeface="Arial"/>
              <a:buChar char="•"/>
              <a:defRPr sz="1800">
                <a:latin typeface="Calibri"/>
                <a:ea typeface="Calibri"/>
                <a:cs typeface="Calibri"/>
                <a:sym typeface="Calibri"/>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F0EBE0"/>
        </a:solidFill>
        <a:effectLst/>
      </p:bgPr>
    </p:bg>
    <p:spTree>
      <p:nvGrpSpPr>
        <p:cNvPr id="1" name=""/>
        <p:cNvGrpSpPr/>
        <p:nvPr/>
      </p:nvGrpSpPr>
      <p:grpSpPr>
        <a:xfrm>
          <a:off x="0" y="0"/>
          <a:ext cx="0" cy="0"/>
          <a:chOff x="0" y="0"/>
          <a:chExt cx="0" cy="0"/>
        </a:xfrm>
      </p:grpSpPr>
      <p:sp>
        <p:nvSpPr>
          <p:cNvPr id="15" name="Author and Date"/>
          <p:cNvSpPr txBox="1">
            <a:spLocks noGrp="1"/>
          </p:cNvSpPr>
          <p:nvPr>
            <p:ph type="body" sz="quarter" idx="13" hasCustomPrompt="1"/>
          </p:nvPr>
        </p:nvSpPr>
        <p:spPr>
          <a:xfrm>
            <a:off x="1727200" y="1003300"/>
            <a:ext cx="20929600" cy="482600"/>
          </a:xfrm>
          <a:prstGeom prst="rect">
            <a:avLst/>
          </a:prstGeom>
        </p:spPr>
        <p:txBody>
          <a:bodyPr lIns="50800" tIns="50800" rIns="50800" bIns="50800" anchor="ctr">
            <a:normAutofit/>
          </a:bodyPr>
          <a:lstStyle>
            <a:lvl1pPr marL="0" indent="0" algn="ctr" defTabSz="685800">
              <a:spcBef>
                <a:spcPts val="0"/>
              </a:spcBef>
              <a:buSzTx/>
              <a:buFontTx/>
              <a:buNone/>
              <a:defRPr sz="2000" b="1" cap="all">
                <a:solidFill>
                  <a:srgbClr val="227AAF"/>
                </a:solidFill>
                <a:latin typeface="Publico Text Roman"/>
                <a:ea typeface="Publico Text Roman"/>
                <a:cs typeface="Publico Text Roman"/>
                <a:sym typeface="Publico Text Roman"/>
              </a:defRPr>
            </a:lvl1pPr>
          </a:lstStyle>
          <a:p>
            <a:r>
              <a:t>Author and Date</a:t>
            </a:r>
          </a:p>
        </p:txBody>
      </p:sp>
      <p:sp>
        <p:nvSpPr>
          <p:cNvPr id="16" name="Presentation Title"/>
          <p:cNvSpPr txBox="1">
            <a:spLocks noGrp="1"/>
          </p:cNvSpPr>
          <p:nvPr>
            <p:ph type="title" hasCustomPrompt="1"/>
          </p:nvPr>
        </p:nvSpPr>
        <p:spPr>
          <a:xfrm>
            <a:off x="1727200" y="4428480"/>
            <a:ext cx="20929600" cy="2797820"/>
          </a:xfrm>
          <a:prstGeom prst="rect">
            <a:avLst/>
          </a:prstGeom>
        </p:spPr>
        <p:txBody>
          <a:bodyPr lIns="50800" tIns="50800" rIns="50800" bIns="50800" anchor="b">
            <a:normAutofit/>
          </a:bodyPr>
          <a:lstStyle>
            <a:lvl1pPr algn="ctr" defTabSz="584200">
              <a:lnSpc>
                <a:spcPct val="80000"/>
              </a:lnSpc>
              <a:defRPr sz="8600" spc="-86">
                <a:solidFill>
                  <a:srgbClr val="4A4A4A"/>
                </a:solidFill>
                <a:latin typeface="+mn-lt"/>
                <a:ea typeface="+mn-ea"/>
                <a:cs typeface="+mn-cs"/>
                <a:sym typeface="Publico Headline Black"/>
              </a:defRPr>
            </a:lvl1pPr>
          </a:lstStyle>
          <a:p>
            <a:r>
              <a:t>Presentation Title</a:t>
            </a:r>
          </a:p>
        </p:txBody>
      </p:sp>
      <p:sp>
        <p:nvSpPr>
          <p:cNvPr id="17" name="Line"/>
          <p:cNvSpPr/>
          <p:nvPr/>
        </p:nvSpPr>
        <p:spPr>
          <a:xfrm>
            <a:off x="863600" y="889000"/>
            <a:ext cx="22656801" cy="0"/>
          </a:xfrm>
          <a:prstGeom prst="line">
            <a:avLst/>
          </a:prstGeom>
          <a:ln w="508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8" name="Line"/>
          <p:cNvSpPr/>
          <p:nvPr/>
        </p:nvSpPr>
        <p:spPr>
          <a:xfrm>
            <a:off x="863600" y="12852400"/>
            <a:ext cx="22656801" cy="0"/>
          </a:xfrm>
          <a:prstGeom prst="line">
            <a:avLst/>
          </a:prstGeom>
          <a:ln w="127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9" name="Body Level One…"/>
          <p:cNvSpPr txBox="1">
            <a:spLocks noGrp="1"/>
          </p:cNvSpPr>
          <p:nvPr>
            <p:ph type="body" sz="quarter" idx="1" hasCustomPrompt="1"/>
          </p:nvPr>
        </p:nvSpPr>
        <p:spPr>
          <a:xfrm>
            <a:off x="1727200" y="7251700"/>
            <a:ext cx="20929600" cy="2038284"/>
          </a:xfrm>
          <a:prstGeom prst="rect">
            <a:avLst/>
          </a:prstGeom>
        </p:spPr>
        <p:txBody>
          <a:bodyPr lIns="50800" tIns="50800" rIns="50800" bIns="50800">
            <a:normAutofit/>
          </a:bodyPr>
          <a:lstStyle>
            <a:lvl1pPr marL="0" indent="0" algn="ctr" defTabSz="584200">
              <a:lnSpc>
                <a:spcPct val="90000"/>
              </a:lnSpc>
              <a:spcBef>
                <a:spcPts val="0"/>
              </a:spcBef>
              <a:buSzTx/>
              <a:buFontTx/>
              <a:buNone/>
              <a:defRPr sz="4400" spc="-44">
                <a:solidFill>
                  <a:srgbClr val="227AAE"/>
                </a:solidFill>
                <a:latin typeface="Publico Text Roman"/>
                <a:ea typeface="Publico Text Roman"/>
                <a:cs typeface="Publico Text Roman"/>
                <a:sym typeface="Publico Text Roman"/>
              </a:defRPr>
            </a:lvl1pPr>
            <a:lvl2pPr marL="0" indent="0" algn="ctr" defTabSz="584200">
              <a:lnSpc>
                <a:spcPct val="90000"/>
              </a:lnSpc>
              <a:spcBef>
                <a:spcPts val="0"/>
              </a:spcBef>
              <a:buSzTx/>
              <a:buFontTx/>
              <a:buNone/>
              <a:defRPr sz="4400" spc="-44">
                <a:solidFill>
                  <a:srgbClr val="227AAE"/>
                </a:solidFill>
                <a:latin typeface="Publico Text Roman"/>
                <a:ea typeface="Publico Text Roman"/>
                <a:cs typeface="Publico Text Roman"/>
                <a:sym typeface="Publico Text Roman"/>
              </a:defRPr>
            </a:lvl2pPr>
            <a:lvl3pPr marL="0" indent="0" algn="ctr" defTabSz="584200">
              <a:lnSpc>
                <a:spcPct val="90000"/>
              </a:lnSpc>
              <a:spcBef>
                <a:spcPts val="0"/>
              </a:spcBef>
              <a:buSzTx/>
              <a:buFontTx/>
              <a:buNone/>
              <a:defRPr sz="4400" spc="-44">
                <a:solidFill>
                  <a:srgbClr val="227AAE"/>
                </a:solidFill>
                <a:latin typeface="Publico Text Roman"/>
                <a:ea typeface="Publico Text Roman"/>
                <a:cs typeface="Publico Text Roman"/>
                <a:sym typeface="Publico Text Roman"/>
              </a:defRPr>
            </a:lvl3pPr>
            <a:lvl4pPr marL="0" indent="0" algn="ctr" defTabSz="584200">
              <a:lnSpc>
                <a:spcPct val="90000"/>
              </a:lnSpc>
              <a:spcBef>
                <a:spcPts val="0"/>
              </a:spcBef>
              <a:buSzTx/>
              <a:buFontTx/>
              <a:buNone/>
              <a:defRPr sz="4400" spc="-44">
                <a:solidFill>
                  <a:srgbClr val="227AAE"/>
                </a:solidFill>
                <a:latin typeface="Publico Text Roman"/>
                <a:ea typeface="Publico Text Roman"/>
                <a:cs typeface="Publico Text Roman"/>
                <a:sym typeface="Publico Text Roman"/>
              </a:defRPr>
            </a:lvl4pPr>
            <a:lvl5pPr marL="0" indent="0" algn="ctr" defTabSz="584200">
              <a:lnSpc>
                <a:spcPct val="90000"/>
              </a:lnSpc>
              <a:spcBef>
                <a:spcPts val="0"/>
              </a:spcBef>
              <a:buSzTx/>
              <a:buFontTx/>
              <a:buNone/>
              <a:defRPr sz="4400" spc="-44">
                <a:solidFill>
                  <a:srgbClr val="227AAE"/>
                </a:solidFill>
                <a:latin typeface="Publico Text Roman"/>
                <a:ea typeface="Publico Text Roman"/>
                <a:cs typeface="Publico Text Roman"/>
                <a:sym typeface="Publico Text Roman"/>
              </a:defRPr>
            </a:lvl5pPr>
          </a:lstStyle>
          <a:p>
            <a:r>
              <a:t>Presentation Subtitle</a:t>
            </a:r>
          </a:p>
          <a:p>
            <a:pPr lvl="1"/>
            <a:endParaRPr/>
          </a:p>
          <a:p>
            <a:pPr lvl="2"/>
            <a:endParaRPr/>
          </a:p>
          <a:p>
            <a:pPr lvl="3"/>
            <a:endParaRPr/>
          </a:p>
          <a:p>
            <a:pPr lvl="4"/>
            <a:endParaRPr/>
          </a:p>
        </p:txBody>
      </p:sp>
      <p:sp>
        <p:nvSpPr>
          <p:cNvPr id="20" name="Slide Number"/>
          <p:cNvSpPr txBox="1">
            <a:spLocks noGrp="1"/>
          </p:cNvSpPr>
          <p:nvPr>
            <p:ph type="sldNum" sz="quarter" idx="2"/>
          </p:nvPr>
        </p:nvSpPr>
        <p:spPr>
          <a:xfrm>
            <a:off x="11998832"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F0EBE0"/>
        </a:solidFill>
        <a:effectLst/>
      </p:bgPr>
    </p:bg>
    <p:spTree>
      <p:nvGrpSpPr>
        <p:cNvPr id="1" name=""/>
        <p:cNvGrpSpPr/>
        <p:nvPr/>
      </p:nvGrpSpPr>
      <p:grpSpPr>
        <a:xfrm>
          <a:off x="0" y="0"/>
          <a:ext cx="0" cy="0"/>
          <a:chOff x="0" y="0"/>
          <a:chExt cx="0" cy="0"/>
        </a:xfrm>
      </p:grpSpPr>
      <p:sp>
        <p:nvSpPr>
          <p:cNvPr id="152" name="Image"/>
          <p:cNvSpPr>
            <a:spLocks noGrp="1"/>
          </p:cNvSpPr>
          <p:nvPr>
            <p:ph type="pic" sz="quarter" idx="13"/>
          </p:nvPr>
        </p:nvSpPr>
        <p:spPr>
          <a:xfrm>
            <a:off x="14727242" y="5618197"/>
            <a:ext cx="7877462" cy="7877463"/>
          </a:xfrm>
          <a:prstGeom prst="rect">
            <a:avLst/>
          </a:prstGeom>
        </p:spPr>
        <p:txBody>
          <a:bodyPr tIns="45719" bIns="45719"/>
          <a:lstStyle/>
          <a:p>
            <a:endParaRPr/>
          </a:p>
        </p:txBody>
      </p:sp>
      <p:sp>
        <p:nvSpPr>
          <p:cNvPr id="153" name="609701706_939x626.jpg"/>
          <p:cNvSpPr>
            <a:spLocks noGrp="1"/>
          </p:cNvSpPr>
          <p:nvPr>
            <p:ph type="pic" sz="quarter" idx="14"/>
          </p:nvPr>
        </p:nvSpPr>
        <p:spPr>
          <a:xfrm>
            <a:off x="14700215" y="1511300"/>
            <a:ext cx="7943851" cy="5295900"/>
          </a:xfrm>
          <a:prstGeom prst="rect">
            <a:avLst/>
          </a:prstGeom>
        </p:spPr>
        <p:txBody>
          <a:bodyPr tIns="45719" bIns="45719"/>
          <a:lstStyle/>
          <a:p>
            <a:endParaRPr/>
          </a:p>
        </p:txBody>
      </p:sp>
      <p:sp>
        <p:nvSpPr>
          <p:cNvPr id="154" name="139465515_1890x1620.jpg"/>
          <p:cNvSpPr>
            <a:spLocks noGrp="1"/>
          </p:cNvSpPr>
          <p:nvPr>
            <p:ph type="pic" idx="15"/>
          </p:nvPr>
        </p:nvSpPr>
        <p:spPr>
          <a:xfrm>
            <a:off x="1778000" y="1346200"/>
            <a:ext cx="12852400" cy="11016343"/>
          </a:xfrm>
          <a:prstGeom prst="rect">
            <a:avLst/>
          </a:prstGeom>
        </p:spPr>
        <p:txBody>
          <a:bodyPr tIns="45719" bIns="45719"/>
          <a:lstStyle/>
          <a:p>
            <a:endParaRPr/>
          </a:p>
        </p:txBody>
      </p:sp>
      <p:sp>
        <p:nvSpPr>
          <p:cNvPr id="155"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F0EBE0"/>
        </a:solidFill>
        <a:effectLst/>
      </p:bgPr>
    </p:bg>
    <p:spTree>
      <p:nvGrpSpPr>
        <p:cNvPr id="1" name=""/>
        <p:cNvGrpSpPr/>
        <p:nvPr/>
      </p:nvGrpSpPr>
      <p:grpSpPr>
        <a:xfrm>
          <a:off x="0" y="0"/>
          <a:ext cx="0" cy="0"/>
          <a:chOff x="0" y="0"/>
          <a:chExt cx="0" cy="0"/>
        </a:xfrm>
      </p:grpSpPr>
      <p:sp>
        <p:nvSpPr>
          <p:cNvPr id="162" name="Image"/>
          <p:cNvSpPr>
            <a:spLocks noGrp="1"/>
          </p:cNvSpPr>
          <p:nvPr>
            <p:ph type="pic" idx="13"/>
          </p:nvPr>
        </p:nvSpPr>
        <p:spPr>
          <a:xfrm>
            <a:off x="1727200" y="-1422400"/>
            <a:ext cx="21310600" cy="15989300"/>
          </a:xfrm>
          <a:prstGeom prst="rect">
            <a:avLst/>
          </a:prstGeom>
        </p:spPr>
        <p:txBody>
          <a:bodyPr tIns="45719" bIns="45719"/>
          <a:lstStyle/>
          <a:p>
            <a:endParaRPr/>
          </a:p>
        </p:txBody>
      </p:sp>
      <p:sp>
        <p:nvSpPr>
          <p:cNvPr id="163"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0EBE0"/>
        </a:solidFill>
        <a:effectLst/>
      </p:bgPr>
    </p:bg>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4" name="bk object 16"/>
          <p:cNvSpPr/>
          <p:nvPr/>
        </p:nvSpPr>
        <p:spPr>
          <a:xfrm>
            <a:off x="3047999" y="-1"/>
            <a:ext cx="18288000" cy="13716000"/>
          </a:xfrm>
          <a:prstGeom prst="rect">
            <a:avLst/>
          </a:prstGeom>
          <a:blipFill>
            <a:blip r:embed="rId2"/>
            <a:stretch>
              <a:fillRect/>
            </a:stretch>
          </a:blipFill>
          <a:ln w="12700">
            <a:miter lim="400000"/>
          </a:ln>
        </p:spPr>
        <p:txBody>
          <a:bodyPr tIns="91439" bIns="91439"/>
          <a:lstStyle/>
          <a:p>
            <a:pPr defTabSz="1828800">
              <a:lnSpc>
                <a:spcPct val="100000"/>
              </a:lnSpc>
              <a:spcBef>
                <a:spcPts val="0"/>
              </a:spcBef>
              <a:tabLst/>
              <a:defRPr>
                <a:solidFill>
                  <a:srgbClr val="000000"/>
                </a:solidFill>
                <a:latin typeface="Calibri"/>
                <a:ea typeface="Calibri"/>
                <a:cs typeface="Calibri"/>
                <a:sym typeface="Calibri"/>
              </a:defRPr>
            </a:pPr>
            <a:endParaRPr/>
          </a:p>
        </p:txBody>
      </p:sp>
      <p:sp>
        <p:nvSpPr>
          <p:cNvPr id="185" name="Title Text"/>
          <p:cNvSpPr txBox="1">
            <a:spLocks noGrp="1"/>
          </p:cNvSpPr>
          <p:nvPr>
            <p:ph type="title"/>
          </p:nvPr>
        </p:nvSpPr>
        <p:spPr>
          <a:xfrm>
            <a:off x="10375197" y="1320194"/>
            <a:ext cx="3633601" cy="1271271"/>
          </a:xfrm>
          <a:prstGeom prst="rect">
            <a:avLst/>
          </a:prstGeom>
        </p:spPr>
        <p:txBody>
          <a:bodyPr lIns="0" tIns="0" rIns="0" bIns="0">
            <a:normAutofit/>
          </a:bodyPr>
          <a:lstStyle>
            <a:lvl1pPr defTabSz="1828800">
              <a:defRPr sz="8000">
                <a:solidFill>
                  <a:srgbClr val="00AAEF"/>
                </a:solidFill>
                <a:latin typeface="Arial"/>
                <a:ea typeface="Arial"/>
                <a:cs typeface="Arial"/>
                <a:sym typeface="Arial"/>
              </a:defRPr>
            </a:lvl1pPr>
          </a:lstStyle>
          <a:p>
            <a:r>
              <a:t>Title Text</a:t>
            </a:r>
          </a:p>
        </p:txBody>
      </p:sp>
      <p:sp>
        <p:nvSpPr>
          <p:cNvPr id="186" name="Body Level One…"/>
          <p:cNvSpPr txBox="1">
            <a:spLocks noGrp="1"/>
          </p:cNvSpPr>
          <p:nvPr>
            <p:ph type="body" sz="half" idx="1"/>
          </p:nvPr>
        </p:nvSpPr>
        <p:spPr>
          <a:xfrm>
            <a:off x="4645916" y="2984736"/>
            <a:ext cx="15092166" cy="8590281"/>
          </a:xfrm>
          <a:prstGeom prst="rect">
            <a:avLst/>
          </a:prstGeom>
        </p:spPr>
        <p:txBody>
          <a:bodyPr lIns="0" tIns="0" rIns="0" bIns="0">
            <a:normAutofit/>
          </a:bodyPr>
          <a:lstStyle>
            <a:lvl1pPr marL="0" indent="0" defTabSz="1828800">
              <a:spcBef>
                <a:spcPts val="0"/>
              </a:spcBef>
              <a:buSzTx/>
              <a:buFontTx/>
              <a:buNone/>
              <a:defRPr sz="3600">
                <a:solidFill>
                  <a:srgbClr val="000000"/>
                </a:solidFill>
                <a:latin typeface="Calibri"/>
                <a:ea typeface="Calibri"/>
                <a:cs typeface="Calibri"/>
                <a:sym typeface="Calibri"/>
              </a:defRPr>
            </a:lvl1pPr>
            <a:lvl2pPr marL="0" indent="457200" defTabSz="1828800">
              <a:spcBef>
                <a:spcPts val="0"/>
              </a:spcBef>
              <a:buSzTx/>
              <a:buFontTx/>
              <a:buNone/>
              <a:defRPr sz="3600">
                <a:solidFill>
                  <a:srgbClr val="000000"/>
                </a:solidFill>
                <a:latin typeface="Calibri"/>
                <a:ea typeface="Calibri"/>
                <a:cs typeface="Calibri"/>
                <a:sym typeface="Calibri"/>
              </a:defRPr>
            </a:lvl2pPr>
            <a:lvl3pPr marL="0" indent="914400" defTabSz="1828800">
              <a:spcBef>
                <a:spcPts val="0"/>
              </a:spcBef>
              <a:buSzTx/>
              <a:buFontTx/>
              <a:buNone/>
              <a:defRPr sz="3600">
                <a:solidFill>
                  <a:srgbClr val="000000"/>
                </a:solidFill>
                <a:latin typeface="Calibri"/>
                <a:ea typeface="Calibri"/>
                <a:cs typeface="Calibri"/>
                <a:sym typeface="Calibri"/>
              </a:defRPr>
            </a:lvl3pPr>
            <a:lvl4pPr marL="0" indent="1371600" defTabSz="1828800">
              <a:spcBef>
                <a:spcPts val="0"/>
              </a:spcBef>
              <a:buSzTx/>
              <a:buFontTx/>
              <a:buNone/>
              <a:defRPr sz="3600">
                <a:solidFill>
                  <a:srgbClr val="000000"/>
                </a:solidFill>
                <a:latin typeface="Calibri"/>
                <a:ea typeface="Calibri"/>
                <a:cs typeface="Calibri"/>
                <a:sym typeface="Calibri"/>
              </a:defRPr>
            </a:lvl4pPr>
            <a:lvl5pPr marL="0" indent="1828800" defTabSz="1828800">
              <a:spcBef>
                <a:spcPts val="0"/>
              </a:spcBef>
              <a:buSzTx/>
              <a:buFontTx/>
              <a:buNone/>
              <a:defRPr sz="3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19945449" y="12755880"/>
            <a:ext cx="476151" cy="457895"/>
          </a:xfrm>
          <a:prstGeom prst="rect">
            <a:avLst/>
          </a:prstGeom>
        </p:spPr>
        <p:txBody>
          <a:bodyPr lIns="0" tIns="0" rIns="0" bIns="0" anchor="t"/>
          <a:lstStyle>
            <a:lvl1pPr>
              <a:defRPr sz="36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194" name="bk object 16"/>
          <p:cNvSpPr/>
          <p:nvPr/>
        </p:nvSpPr>
        <p:spPr>
          <a:xfrm>
            <a:off x="3047999" y="-1"/>
            <a:ext cx="18288000" cy="13716000"/>
          </a:xfrm>
          <a:prstGeom prst="rect">
            <a:avLst/>
          </a:prstGeom>
          <a:blipFill>
            <a:blip r:embed="rId2"/>
            <a:stretch>
              <a:fillRect/>
            </a:stretch>
          </a:blipFill>
          <a:ln w="12700">
            <a:miter lim="400000"/>
          </a:ln>
        </p:spPr>
        <p:txBody>
          <a:bodyPr tIns="91439" bIns="91439"/>
          <a:lstStyle/>
          <a:p>
            <a:pPr defTabSz="1828800">
              <a:lnSpc>
                <a:spcPct val="100000"/>
              </a:lnSpc>
              <a:spcBef>
                <a:spcPts val="0"/>
              </a:spcBef>
              <a:tabLst/>
              <a:defRPr>
                <a:solidFill>
                  <a:srgbClr val="000000"/>
                </a:solidFill>
                <a:latin typeface="Calibri"/>
                <a:ea typeface="Calibri"/>
                <a:cs typeface="Calibri"/>
                <a:sym typeface="Calibri"/>
              </a:defRPr>
            </a:pPr>
            <a:endParaRPr/>
          </a:p>
        </p:txBody>
      </p:sp>
      <p:sp>
        <p:nvSpPr>
          <p:cNvPr id="195" name="Slide Number"/>
          <p:cNvSpPr txBox="1">
            <a:spLocks noGrp="1"/>
          </p:cNvSpPr>
          <p:nvPr>
            <p:ph type="sldNum" sz="quarter" idx="2"/>
          </p:nvPr>
        </p:nvSpPr>
        <p:spPr>
          <a:xfrm>
            <a:off x="19945449" y="12755880"/>
            <a:ext cx="476151" cy="457895"/>
          </a:xfrm>
          <a:prstGeom prst="rect">
            <a:avLst/>
          </a:prstGeom>
        </p:spPr>
        <p:txBody>
          <a:bodyPr lIns="0" tIns="0" rIns="0" bIns="0" anchor="t"/>
          <a:lstStyle>
            <a:lvl1pPr>
              <a:defRPr sz="36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sp>
        <p:nvSpPr>
          <p:cNvPr id="202" name="bk object 16"/>
          <p:cNvSpPr/>
          <p:nvPr/>
        </p:nvSpPr>
        <p:spPr>
          <a:xfrm>
            <a:off x="3047999" y="-1"/>
            <a:ext cx="18288000" cy="13716000"/>
          </a:xfrm>
          <a:prstGeom prst="rect">
            <a:avLst/>
          </a:prstGeom>
          <a:blipFill>
            <a:blip r:embed="rId2"/>
            <a:stretch>
              <a:fillRect/>
            </a:stretch>
          </a:blipFill>
          <a:ln w="12700">
            <a:miter lim="400000"/>
          </a:ln>
        </p:spPr>
        <p:txBody>
          <a:bodyPr tIns="91439" bIns="91439"/>
          <a:lstStyle/>
          <a:p>
            <a:pPr defTabSz="1828800">
              <a:lnSpc>
                <a:spcPct val="100000"/>
              </a:lnSpc>
              <a:spcBef>
                <a:spcPts val="0"/>
              </a:spcBef>
              <a:tabLst/>
              <a:defRPr>
                <a:solidFill>
                  <a:srgbClr val="000000"/>
                </a:solidFill>
                <a:latin typeface="Calibri"/>
                <a:ea typeface="Calibri"/>
                <a:cs typeface="Calibri"/>
                <a:sym typeface="Calibri"/>
              </a:defRPr>
            </a:pPr>
            <a:endParaRPr/>
          </a:p>
        </p:txBody>
      </p:sp>
      <p:sp>
        <p:nvSpPr>
          <p:cNvPr id="203" name="Title Text"/>
          <p:cNvSpPr txBox="1">
            <a:spLocks noGrp="1"/>
          </p:cNvSpPr>
          <p:nvPr>
            <p:ph type="title"/>
          </p:nvPr>
        </p:nvSpPr>
        <p:spPr>
          <a:xfrm>
            <a:off x="5334000" y="2244725"/>
            <a:ext cx="13716000" cy="4775201"/>
          </a:xfrm>
          <a:prstGeom prst="rect">
            <a:avLst/>
          </a:prstGeom>
        </p:spPr>
        <p:txBody>
          <a:bodyPr lIns="0" tIns="0" rIns="0" bIns="0" anchor="b">
            <a:normAutofit/>
          </a:bodyPr>
          <a:lstStyle>
            <a:lvl1pPr algn="ctr" defTabSz="1828800">
              <a:defRPr sz="9000">
                <a:solidFill>
                  <a:srgbClr val="00AAEF"/>
                </a:solidFill>
                <a:latin typeface="Arial"/>
                <a:ea typeface="Arial"/>
                <a:cs typeface="Arial"/>
                <a:sym typeface="Arial"/>
              </a:defRPr>
            </a:lvl1pPr>
          </a:lstStyle>
          <a:p>
            <a:r>
              <a:t>Title Text</a:t>
            </a:r>
          </a:p>
        </p:txBody>
      </p:sp>
      <p:sp>
        <p:nvSpPr>
          <p:cNvPr id="204" name="Body Level One…"/>
          <p:cNvSpPr txBox="1">
            <a:spLocks noGrp="1"/>
          </p:cNvSpPr>
          <p:nvPr>
            <p:ph type="body" sz="quarter" idx="1"/>
          </p:nvPr>
        </p:nvSpPr>
        <p:spPr>
          <a:xfrm>
            <a:off x="5334000" y="7204075"/>
            <a:ext cx="13716000" cy="3311525"/>
          </a:xfrm>
          <a:prstGeom prst="rect">
            <a:avLst/>
          </a:prstGeom>
        </p:spPr>
        <p:txBody>
          <a:bodyPr lIns="0" tIns="0" rIns="0" bIns="0">
            <a:normAutofit/>
          </a:bodyPr>
          <a:lstStyle>
            <a:lvl1pPr marL="0" indent="0" algn="ctr" defTabSz="1828800">
              <a:spcBef>
                <a:spcPts val="0"/>
              </a:spcBef>
              <a:buSzTx/>
              <a:buFontTx/>
              <a:buNone/>
              <a:defRPr sz="3600">
                <a:solidFill>
                  <a:srgbClr val="000000"/>
                </a:solidFill>
                <a:latin typeface="Calibri"/>
                <a:ea typeface="Calibri"/>
                <a:cs typeface="Calibri"/>
                <a:sym typeface="Calibri"/>
              </a:defRPr>
            </a:lvl1pPr>
            <a:lvl2pPr marL="0" indent="342900" algn="ctr" defTabSz="1828800">
              <a:spcBef>
                <a:spcPts val="0"/>
              </a:spcBef>
              <a:buSzTx/>
              <a:buFontTx/>
              <a:buNone/>
              <a:defRPr sz="3600">
                <a:solidFill>
                  <a:srgbClr val="000000"/>
                </a:solidFill>
                <a:latin typeface="Calibri"/>
                <a:ea typeface="Calibri"/>
                <a:cs typeface="Calibri"/>
                <a:sym typeface="Calibri"/>
              </a:defRPr>
            </a:lvl2pPr>
            <a:lvl3pPr marL="0" indent="685800" algn="ctr" defTabSz="1828800">
              <a:spcBef>
                <a:spcPts val="0"/>
              </a:spcBef>
              <a:buSzTx/>
              <a:buFontTx/>
              <a:buNone/>
              <a:defRPr sz="3600">
                <a:solidFill>
                  <a:srgbClr val="000000"/>
                </a:solidFill>
                <a:latin typeface="Calibri"/>
                <a:ea typeface="Calibri"/>
                <a:cs typeface="Calibri"/>
                <a:sym typeface="Calibri"/>
              </a:defRPr>
            </a:lvl3pPr>
            <a:lvl4pPr marL="0" indent="1028700" algn="ctr" defTabSz="1828800">
              <a:spcBef>
                <a:spcPts val="0"/>
              </a:spcBef>
              <a:buSzTx/>
              <a:buFontTx/>
              <a:buNone/>
              <a:defRPr sz="3600">
                <a:solidFill>
                  <a:srgbClr val="000000"/>
                </a:solidFill>
                <a:latin typeface="Calibri"/>
                <a:ea typeface="Calibri"/>
                <a:cs typeface="Calibri"/>
                <a:sym typeface="Calibri"/>
              </a:defRPr>
            </a:lvl4pPr>
            <a:lvl5pPr marL="0" indent="1371600" algn="ctr" defTabSz="1828800">
              <a:spcBef>
                <a:spcPts val="0"/>
              </a:spcBef>
              <a:buSzTx/>
              <a:buFontTx/>
              <a:buNone/>
              <a:defRPr sz="3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5" name="Slide Number"/>
          <p:cNvSpPr txBox="1">
            <a:spLocks noGrp="1"/>
          </p:cNvSpPr>
          <p:nvPr>
            <p:ph type="sldNum" sz="quarter" idx="2"/>
          </p:nvPr>
        </p:nvSpPr>
        <p:spPr>
          <a:xfrm>
            <a:off x="19945449" y="12755880"/>
            <a:ext cx="476151" cy="457895"/>
          </a:xfrm>
          <a:prstGeom prst="rect">
            <a:avLst/>
          </a:prstGeom>
        </p:spPr>
        <p:txBody>
          <a:bodyPr lIns="0" tIns="0" rIns="0" bIns="0" anchor="t"/>
          <a:lstStyle>
            <a:lvl1pPr>
              <a:defRPr sz="36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10"/>
          <p:cNvSpPr txBox="1">
            <a:spLocks noGrp="1"/>
          </p:cNvSpPr>
          <p:nvPr>
            <p:ph type="body" idx="1"/>
          </p:nvPr>
        </p:nvSpPr>
        <p:spPr>
          <a:xfrm>
            <a:off x="9279471" y="6070601"/>
            <a:ext cx="14020798" cy="6473398"/>
          </a:xfrm>
          <a:prstGeom prst="rect">
            <a:avLst/>
          </a:prstGeom>
          <a:noFill/>
          <a:ln>
            <a:noFill/>
          </a:ln>
        </p:spPr>
        <p:txBody>
          <a:bodyPr spcFirstLastPara="1" wrap="square" lIns="91425" tIns="45700" rIns="91425" bIns="45700" anchor="t" anchorCtr="0">
            <a:normAutofit/>
          </a:bodyPr>
          <a:lstStyle>
            <a:lvl1pPr marL="1219170" marR="0" lvl="0" indent="-609584" algn="l" rtl="0">
              <a:lnSpc>
                <a:spcPct val="100000"/>
              </a:lnSpc>
              <a:spcBef>
                <a:spcPts val="800"/>
              </a:spcBef>
              <a:spcAft>
                <a:spcPts val="0"/>
              </a:spcAft>
              <a:buClr>
                <a:schemeClr val="dk1"/>
              </a:buClr>
              <a:buSzPts val="1500"/>
              <a:buFont typeface="Arial"/>
              <a:buNone/>
              <a:defRPr sz="4000" b="0" i="0" u="none" strike="noStrike" cap="none">
                <a:solidFill>
                  <a:schemeClr val="dk1"/>
                </a:solidFill>
                <a:latin typeface="Verdana"/>
                <a:ea typeface="Verdana"/>
                <a:cs typeface="Verdana"/>
                <a:sym typeface="Verdana"/>
              </a:defRPr>
            </a:lvl1pPr>
            <a:lvl2pPr marL="2438340" marR="0" lvl="1" indent="-914378" algn="l" rtl="0">
              <a:spcBef>
                <a:spcPts val="960"/>
              </a:spcBef>
              <a:spcAft>
                <a:spcPts val="0"/>
              </a:spcAft>
              <a:buClr>
                <a:schemeClr val="lt1"/>
              </a:buClr>
              <a:buSzPts val="1800"/>
              <a:buFont typeface="Arial"/>
              <a:buChar char="–"/>
              <a:defRPr sz="4800" b="0" i="0" u="none" strike="noStrike" cap="none">
                <a:solidFill>
                  <a:schemeClr val="lt1"/>
                </a:solidFill>
                <a:latin typeface="Arial"/>
                <a:ea typeface="Arial"/>
                <a:cs typeface="Arial"/>
                <a:sym typeface="Arial"/>
              </a:defRPr>
            </a:lvl2pPr>
            <a:lvl3pPr marL="3657508" marR="0" lvl="2" indent="-914378" algn="l" rtl="0">
              <a:spcBef>
                <a:spcPts val="960"/>
              </a:spcBef>
              <a:spcAft>
                <a:spcPts val="0"/>
              </a:spcAft>
              <a:buClr>
                <a:schemeClr val="lt1"/>
              </a:buClr>
              <a:buSzPts val="1800"/>
              <a:buFont typeface="Arial"/>
              <a:buChar char="•"/>
              <a:defRPr sz="4800" b="0" i="0" u="none" strike="noStrike" cap="none">
                <a:solidFill>
                  <a:schemeClr val="lt1"/>
                </a:solidFill>
                <a:latin typeface="Arial"/>
                <a:ea typeface="Arial"/>
                <a:cs typeface="Arial"/>
                <a:sym typeface="Arial"/>
              </a:defRPr>
            </a:lvl3pPr>
            <a:lvl4pPr marL="4876678" marR="0" lvl="3"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4pPr>
            <a:lvl5pPr marL="6095848" marR="0" lvl="4"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5pPr>
            <a:lvl6pPr marL="7315018" marR="0" lvl="5"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6pPr>
            <a:lvl7pPr marL="8534186" marR="0" lvl="6"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7pPr>
            <a:lvl8pPr marL="9753356" marR="0" lvl="7"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8pPr>
            <a:lvl9pPr marL="10972526" marR="0" lvl="8"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9pPr>
          </a:lstStyle>
          <a:p>
            <a:endParaRPr/>
          </a:p>
        </p:txBody>
      </p:sp>
      <p:sp>
        <p:nvSpPr>
          <p:cNvPr id="17" name="Google Shape;17;p10"/>
          <p:cNvSpPr txBox="1">
            <a:spLocks noGrp="1"/>
          </p:cNvSpPr>
          <p:nvPr>
            <p:ph type="body" idx="2"/>
          </p:nvPr>
        </p:nvSpPr>
        <p:spPr>
          <a:xfrm>
            <a:off x="9279466" y="2133602"/>
            <a:ext cx="14020800" cy="1981200"/>
          </a:xfrm>
          <a:prstGeom prst="rect">
            <a:avLst/>
          </a:prstGeom>
          <a:noFill/>
          <a:ln>
            <a:noFill/>
          </a:ln>
        </p:spPr>
        <p:txBody>
          <a:bodyPr spcFirstLastPara="1" wrap="square" lIns="91425" tIns="45700" rIns="91425" bIns="45700" anchor="t" anchorCtr="0">
            <a:noAutofit/>
          </a:bodyPr>
          <a:lstStyle>
            <a:lvl1pPr marL="1219170" marR="0" lvl="0" indent="-609584" algn="l" rtl="0">
              <a:lnSpc>
                <a:spcPct val="100000"/>
              </a:lnSpc>
              <a:spcBef>
                <a:spcPts val="1066"/>
              </a:spcBef>
              <a:spcAft>
                <a:spcPts val="0"/>
              </a:spcAft>
              <a:buClr>
                <a:schemeClr val="accent1"/>
              </a:buClr>
              <a:buSzPts val="2000"/>
              <a:buFont typeface="Arial"/>
              <a:buNone/>
              <a:defRPr sz="5334" b="1" i="0" u="none" strike="noStrike" cap="none">
                <a:solidFill>
                  <a:schemeClr val="accent1"/>
                </a:solidFill>
                <a:latin typeface="Verdana"/>
                <a:ea typeface="Verdana"/>
                <a:cs typeface="Verdana"/>
                <a:sym typeface="Verdana"/>
              </a:defRPr>
            </a:lvl1pPr>
            <a:lvl2pPr marL="2438340" marR="0" lvl="1" indent="-1083706" algn="l" rtl="0">
              <a:spcBef>
                <a:spcPts val="1494"/>
              </a:spcBef>
              <a:spcAft>
                <a:spcPts val="0"/>
              </a:spcAft>
              <a:buClr>
                <a:schemeClr val="dk1"/>
              </a:buClr>
              <a:buSzPts val="2800"/>
              <a:buFont typeface="Arial"/>
              <a:buChar char="–"/>
              <a:defRPr sz="7466" b="0" i="0" u="none" strike="noStrike" cap="none">
                <a:solidFill>
                  <a:schemeClr val="dk1"/>
                </a:solidFill>
                <a:latin typeface="Calibri"/>
                <a:ea typeface="Calibri"/>
                <a:cs typeface="Calibri"/>
                <a:sym typeface="Calibri"/>
              </a:defRPr>
            </a:lvl2pPr>
            <a:lvl3pPr marL="3657508" marR="0" lvl="2" indent="-1015974" algn="l" rtl="0">
              <a:spcBef>
                <a:spcPts val="1280"/>
              </a:spcBef>
              <a:spcAft>
                <a:spcPts val="0"/>
              </a:spcAft>
              <a:buClr>
                <a:schemeClr val="dk1"/>
              </a:buClr>
              <a:buSzPts val="2400"/>
              <a:buFont typeface="Arial"/>
              <a:buChar char="•"/>
              <a:defRPr sz="6400" b="0" i="0" u="none" strike="noStrike" cap="none">
                <a:solidFill>
                  <a:schemeClr val="dk1"/>
                </a:solidFill>
                <a:latin typeface="Calibri"/>
                <a:ea typeface="Calibri"/>
                <a:cs typeface="Calibri"/>
                <a:sym typeface="Calibri"/>
              </a:defRPr>
            </a:lvl3pPr>
            <a:lvl4pPr marL="4876678" marR="0" lvl="3"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4pPr>
            <a:lvl5pPr marL="6095848" marR="0" lvl="4"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5pPr>
            <a:lvl6pPr marL="7315018" marR="0" lvl="5"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6pPr>
            <a:lvl7pPr marL="8534186" marR="0" lvl="6"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7pPr>
            <a:lvl8pPr marL="9753356" marR="0" lvl="7"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8pPr>
            <a:lvl9pPr marL="10972526" marR="0" lvl="8"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9pPr>
          </a:lstStyle>
          <a:p>
            <a:endParaRPr/>
          </a:p>
        </p:txBody>
      </p:sp>
      <p:sp>
        <p:nvSpPr>
          <p:cNvPr id="18" name="Google Shape;18;p10"/>
          <p:cNvSpPr txBox="1">
            <a:spLocks noGrp="1"/>
          </p:cNvSpPr>
          <p:nvPr>
            <p:ph type="body" idx="3"/>
          </p:nvPr>
        </p:nvSpPr>
        <p:spPr>
          <a:xfrm>
            <a:off x="9279466" y="4368802"/>
            <a:ext cx="14020800" cy="1447800"/>
          </a:xfrm>
          <a:prstGeom prst="rect">
            <a:avLst/>
          </a:prstGeom>
          <a:noFill/>
          <a:ln>
            <a:noFill/>
          </a:ln>
        </p:spPr>
        <p:txBody>
          <a:bodyPr spcFirstLastPara="1" wrap="square" lIns="91425" tIns="45700" rIns="91425" bIns="45700" anchor="t" anchorCtr="0">
            <a:noAutofit/>
          </a:bodyPr>
          <a:lstStyle>
            <a:lvl1pPr marL="1219170" marR="0" lvl="0" indent="-609584" algn="l" rtl="0">
              <a:lnSpc>
                <a:spcPct val="100000"/>
              </a:lnSpc>
              <a:spcBef>
                <a:spcPts val="960"/>
              </a:spcBef>
              <a:spcAft>
                <a:spcPts val="0"/>
              </a:spcAft>
              <a:buClr>
                <a:srgbClr val="4F81BD"/>
              </a:buClr>
              <a:buSzPts val="1800"/>
              <a:buFont typeface="Arial"/>
              <a:buNone/>
              <a:defRPr sz="4800" b="0" i="0" u="none" strike="noStrike" cap="none">
                <a:solidFill>
                  <a:srgbClr val="4F81BD"/>
                </a:solidFill>
                <a:latin typeface="Verdana"/>
                <a:ea typeface="Verdana"/>
                <a:cs typeface="Verdana"/>
                <a:sym typeface="Verdana"/>
              </a:defRPr>
            </a:lvl1pPr>
            <a:lvl2pPr marL="2438340" marR="0" lvl="1" indent="-1083706" algn="l" rtl="0">
              <a:spcBef>
                <a:spcPts val="1494"/>
              </a:spcBef>
              <a:spcAft>
                <a:spcPts val="0"/>
              </a:spcAft>
              <a:buClr>
                <a:schemeClr val="dk1"/>
              </a:buClr>
              <a:buSzPts val="2800"/>
              <a:buFont typeface="Arial"/>
              <a:buChar char="–"/>
              <a:defRPr sz="7466" b="0" i="0" u="none" strike="noStrike" cap="none">
                <a:solidFill>
                  <a:schemeClr val="dk1"/>
                </a:solidFill>
                <a:latin typeface="Calibri"/>
                <a:ea typeface="Calibri"/>
                <a:cs typeface="Calibri"/>
                <a:sym typeface="Calibri"/>
              </a:defRPr>
            </a:lvl2pPr>
            <a:lvl3pPr marL="3657508" marR="0" lvl="2" indent="-1015974" algn="l" rtl="0">
              <a:spcBef>
                <a:spcPts val="1280"/>
              </a:spcBef>
              <a:spcAft>
                <a:spcPts val="0"/>
              </a:spcAft>
              <a:buClr>
                <a:schemeClr val="dk1"/>
              </a:buClr>
              <a:buSzPts val="2400"/>
              <a:buFont typeface="Arial"/>
              <a:buChar char="•"/>
              <a:defRPr sz="6400" b="0" i="0" u="none" strike="noStrike" cap="none">
                <a:solidFill>
                  <a:schemeClr val="dk1"/>
                </a:solidFill>
                <a:latin typeface="Calibri"/>
                <a:ea typeface="Calibri"/>
                <a:cs typeface="Calibri"/>
                <a:sym typeface="Calibri"/>
              </a:defRPr>
            </a:lvl3pPr>
            <a:lvl4pPr marL="4876678" marR="0" lvl="3"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4pPr>
            <a:lvl5pPr marL="6095848" marR="0" lvl="4"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5pPr>
            <a:lvl6pPr marL="7315018" marR="0" lvl="5"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6pPr>
            <a:lvl7pPr marL="8534186" marR="0" lvl="6"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7pPr>
            <a:lvl8pPr marL="9753356" marR="0" lvl="7"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8pPr>
            <a:lvl9pPr marL="10972526" marR="0" lvl="8" indent="-948242" algn="l" rtl="0">
              <a:spcBef>
                <a:spcPts val="1066"/>
              </a:spcBef>
              <a:spcAft>
                <a:spcPts val="0"/>
              </a:spcAft>
              <a:buClr>
                <a:schemeClr val="dk1"/>
              </a:buClr>
              <a:buSzPts val="2000"/>
              <a:buFont typeface="Arial"/>
              <a:buChar char="•"/>
              <a:defRPr sz="5334" b="0" i="0" u="none" strike="noStrike" cap="none">
                <a:solidFill>
                  <a:schemeClr val="dk1"/>
                </a:solidFill>
                <a:latin typeface="Calibri"/>
                <a:ea typeface="Calibri"/>
                <a:cs typeface="Calibri"/>
                <a:sym typeface="Calibri"/>
              </a:defRPr>
            </a:lvl9pPr>
          </a:lstStyle>
          <a:p>
            <a:endParaRPr/>
          </a:p>
        </p:txBody>
      </p:sp>
      <p:sp>
        <p:nvSpPr>
          <p:cNvPr id="19" name="Google Shape;19;p10"/>
          <p:cNvSpPr txBox="1"/>
          <p:nvPr/>
        </p:nvSpPr>
        <p:spPr>
          <a:xfrm>
            <a:off x="22435175" y="12951746"/>
            <a:ext cx="1107994" cy="574279"/>
          </a:xfrm>
          <a:prstGeom prst="rect">
            <a:avLst/>
          </a:prstGeom>
          <a:noFill/>
          <a:ln>
            <a:noFill/>
          </a:ln>
        </p:spPr>
        <p:txBody>
          <a:bodyPr spcFirstLastPara="1" wrap="square" lIns="243800" tIns="121866" rIns="243800" bIns="121866" anchor="t" anchorCtr="0">
            <a:spAutoFit/>
          </a:bodyPr>
          <a:lstStyle/>
          <a:p>
            <a:pPr marL="0" marR="0" lvl="0" indent="0" algn="r" rtl="0">
              <a:spcBef>
                <a:spcPts val="0"/>
              </a:spcBef>
              <a:spcAft>
                <a:spcPts val="0"/>
              </a:spcAft>
              <a:buNone/>
            </a:pPr>
            <a:fld id="{00000000-1234-1234-1234-123412341234}" type="slidenum">
              <a:rPr lang="es-CL" sz="2666" b="0" i="0" u="none" strike="noStrike" cap="none">
                <a:solidFill>
                  <a:srgbClr val="595959"/>
                </a:solidFill>
                <a:latin typeface="Candara"/>
                <a:ea typeface="Candara"/>
                <a:cs typeface="Candara"/>
                <a:sym typeface="Candara"/>
              </a:rPr>
              <a:pPr marL="0" marR="0" lvl="0" indent="0" algn="r" rtl="0">
                <a:spcBef>
                  <a:spcPts val="0"/>
                </a:spcBef>
                <a:spcAft>
                  <a:spcPts val="0"/>
                </a:spcAft>
                <a:buNone/>
              </a:pPr>
              <a:t>‹Nº›</a:t>
            </a:fld>
            <a:endParaRPr sz="2666" b="0" i="0" u="none" strike="noStrike" cap="none">
              <a:solidFill>
                <a:srgbClr val="595959"/>
              </a:solidFill>
              <a:latin typeface="Candara"/>
              <a:ea typeface="Candara"/>
              <a:cs typeface="Candara"/>
              <a:sym typeface="Candara"/>
            </a:endParaRPr>
          </a:p>
        </p:txBody>
      </p:sp>
    </p:spTree>
    <p:extLst>
      <p:ext uri="{BB962C8B-B14F-4D97-AF65-F5344CB8AC3E}">
        <p14:creationId xmlns:p14="http://schemas.microsoft.com/office/powerpoint/2010/main" val="285168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Footer Placeholder 4"/>
          <p:cNvSpPr>
            <a:spLocks noGrp="1"/>
          </p:cNvSpPr>
          <p:nvPr>
            <p:ph type="ftr" sz="quarter" idx="10"/>
          </p:nvPr>
        </p:nvSpPr>
        <p:spPr/>
        <p:txBody>
          <a:bodyPr/>
          <a:lstStyle>
            <a:lvl1pPr>
              <a:defRPr/>
            </a:lvl1pPr>
          </a:lstStyle>
          <a:p>
            <a:pPr>
              <a:defRPr/>
            </a:pPr>
            <a:r>
              <a:rPr lang="es-ES_tradnl"/>
              <a:t>Gobierno de Chile | Ministerio del Interior</a:t>
            </a:r>
          </a:p>
          <a:p>
            <a:pPr>
              <a:defRPr/>
            </a:pPr>
            <a:endParaRPr lang="en-US"/>
          </a:p>
        </p:txBody>
      </p:sp>
      <p:sp>
        <p:nvSpPr>
          <p:cNvPr id="5" name="Slide Number Placeholder 5"/>
          <p:cNvSpPr>
            <a:spLocks noGrp="1"/>
          </p:cNvSpPr>
          <p:nvPr>
            <p:ph type="sldNum" sz="quarter" idx="11"/>
          </p:nvPr>
        </p:nvSpPr>
        <p:spPr>
          <a:xfrm>
            <a:off x="21674770" y="13003057"/>
            <a:ext cx="503664" cy="492440"/>
          </a:xfrm>
        </p:spPr>
        <p:txBody>
          <a:bodyPr/>
          <a:lstStyle>
            <a:lvl1pPr>
              <a:defRPr/>
            </a:lvl1pPr>
          </a:lstStyle>
          <a:p>
            <a:pPr>
              <a:defRPr/>
            </a:pPr>
            <a:fld id="{C54C8DC0-4826-4F1A-B6AD-44D0027197C0}" type="slidenum">
              <a:rPr lang="en-US"/>
              <a:pPr>
                <a:defRPr/>
              </a:pPr>
              <a:t>‹Nº›</a:t>
            </a:fld>
            <a:endParaRPr lang="en-US"/>
          </a:p>
        </p:txBody>
      </p:sp>
    </p:spTree>
    <p:extLst>
      <p:ext uri="{BB962C8B-B14F-4D97-AF65-F5344CB8AC3E}">
        <p14:creationId xmlns:p14="http://schemas.microsoft.com/office/powerpoint/2010/main" val="1599429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219202" y="546100"/>
            <a:ext cx="8022168" cy="2324100"/>
          </a:xfrm>
        </p:spPr>
        <p:txBody>
          <a:bodyPr anchor="b"/>
          <a:lstStyle>
            <a:lvl1pPr algn="l">
              <a:defRPr sz="4000" b="1"/>
            </a:lvl1pPr>
          </a:lstStyle>
          <a:p>
            <a:r>
              <a:rPr lang="es-ES"/>
              <a:t>Haga clic para modificar el estilo de título del patrón</a:t>
            </a:r>
            <a:endParaRPr lang="es-CL"/>
          </a:p>
        </p:txBody>
      </p:sp>
      <p:sp>
        <p:nvSpPr>
          <p:cNvPr id="3" name="2 Marcador de contenido"/>
          <p:cNvSpPr>
            <a:spLocks noGrp="1"/>
          </p:cNvSpPr>
          <p:nvPr>
            <p:ph idx="1"/>
          </p:nvPr>
        </p:nvSpPr>
        <p:spPr>
          <a:xfrm>
            <a:off x="9533467" y="546103"/>
            <a:ext cx="13631334"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1219202" y="2870203"/>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s-ES"/>
              <a:t>Haga clic para modificar el estilo de texto del patrón</a:t>
            </a:r>
          </a:p>
        </p:txBody>
      </p:sp>
      <p:sp>
        <p:nvSpPr>
          <p:cNvPr id="5" name="Footer Placeholder 4"/>
          <p:cNvSpPr>
            <a:spLocks noGrp="1"/>
          </p:cNvSpPr>
          <p:nvPr>
            <p:ph type="ftr" sz="quarter" idx="10"/>
          </p:nvPr>
        </p:nvSpPr>
        <p:spPr/>
        <p:txBody>
          <a:bodyPr/>
          <a:lstStyle>
            <a:lvl1pPr>
              <a:defRPr/>
            </a:lvl1pPr>
          </a:lstStyle>
          <a:p>
            <a:pPr>
              <a:defRPr/>
            </a:pPr>
            <a:r>
              <a:rPr lang="es-ES_tradnl"/>
              <a:t>Gobierno de Chile | Ministerio del Interior</a:t>
            </a:r>
          </a:p>
          <a:p>
            <a:pPr>
              <a:defRPr/>
            </a:pPr>
            <a:endParaRPr lang="en-US"/>
          </a:p>
        </p:txBody>
      </p:sp>
      <p:sp>
        <p:nvSpPr>
          <p:cNvPr id="6" name="Slide Number Placeholder 5"/>
          <p:cNvSpPr>
            <a:spLocks noGrp="1"/>
          </p:cNvSpPr>
          <p:nvPr>
            <p:ph type="sldNum" sz="quarter" idx="11"/>
          </p:nvPr>
        </p:nvSpPr>
        <p:spPr>
          <a:xfrm>
            <a:off x="21674770" y="13003057"/>
            <a:ext cx="503664" cy="492440"/>
          </a:xfrm>
        </p:spPr>
        <p:txBody>
          <a:bodyPr/>
          <a:lstStyle>
            <a:lvl1pPr>
              <a:defRPr/>
            </a:lvl1pPr>
          </a:lstStyle>
          <a:p>
            <a:pPr>
              <a:defRPr/>
            </a:pPr>
            <a:fld id="{CE0760B7-E0F7-46CA-B87E-B9B699CC79A0}" type="slidenum">
              <a:rPr lang="en-US"/>
              <a:pPr>
                <a:defRPr/>
              </a:pPr>
              <a:t>‹Nº›</a:t>
            </a:fld>
            <a:endParaRPr lang="en-US"/>
          </a:p>
        </p:txBody>
      </p:sp>
    </p:spTree>
    <p:extLst>
      <p:ext uri="{BB962C8B-B14F-4D97-AF65-F5344CB8AC3E}">
        <p14:creationId xmlns:p14="http://schemas.microsoft.com/office/powerpoint/2010/main" val="75635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p:bg>
      <p:bgPr>
        <a:solidFill>
          <a:srgbClr val="F0EBE0"/>
        </a:solidFill>
        <a:effectLst/>
      </p:bgPr>
    </p:bg>
    <p:spTree>
      <p:nvGrpSpPr>
        <p:cNvPr id="1" name=""/>
        <p:cNvGrpSpPr/>
        <p:nvPr/>
      </p:nvGrpSpPr>
      <p:grpSpPr>
        <a:xfrm>
          <a:off x="0" y="0"/>
          <a:ext cx="0" cy="0"/>
          <a:chOff x="0" y="0"/>
          <a:chExt cx="0" cy="0"/>
        </a:xfrm>
      </p:grpSpPr>
      <p:sp>
        <p:nvSpPr>
          <p:cNvPr id="27" name="178465776_2880x1920.jpg"/>
          <p:cNvSpPr>
            <a:spLocks noGrp="1"/>
          </p:cNvSpPr>
          <p:nvPr>
            <p:ph type="pic" idx="13"/>
          </p:nvPr>
        </p:nvSpPr>
        <p:spPr>
          <a:xfrm>
            <a:off x="-1" y="-2527300"/>
            <a:ext cx="24384001" cy="16256000"/>
          </a:xfrm>
          <a:prstGeom prst="rect">
            <a:avLst/>
          </a:prstGeom>
        </p:spPr>
        <p:txBody>
          <a:bodyPr tIns="45719" bIns="45719"/>
          <a:lstStyle/>
          <a:p>
            <a:endParaRPr/>
          </a:p>
        </p:txBody>
      </p:sp>
      <p:sp>
        <p:nvSpPr>
          <p:cNvPr id="28" name="Body Level One…"/>
          <p:cNvSpPr txBox="1">
            <a:spLocks noGrp="1"/>
          </p:cNvSpPr>
          <p:nvPr>
            <p:ph type="body" sz="quarter" idx="1" hasCustomPrompt="1"/>
          </p:nvPr>
        </p:nvSpPr>
        <p:spPr>
          <a:xfrm>
            <a:off x="1727200" y="10718800"/>
            <a:ext cx="20929600" cy="2025650"/>
          </a:xfrm>
          <a:prstGeom prst="rect">
            <a:avLst/>
          </a:prstGeom>
        </p:spPr>
        <p:txBody>
          <a:bodyPr lIns="50800" tIns="50800" rIns="50800" bIns="50800">
            <a:normAutofit/>
          </a:bodyPr>
          <a:lstStyle>
            <a:lvl1pPr marL="0" indent="0" algn="ctr" defTabSz="584200">
              <a:lnSpc>
                <a:spcPct val="90000"/>
              </a:lnSpc>
              <a:spcBef>
                <a:spcPts val="2000"/>
              </a:spcBef>
              <a:buSzTx/>
              <a:buFontTx/>
              <a:buNone/>
              <a:defRPr sz="4400" spc="-44">
                <a:solidFill>
                  <a:srgbClr val="F0EBE0"/>
                </a:solidFill>
                <a:latin typeface="Publico Text Roman"/>
                <a:ea typeface="Publico Text Roman"/>
                <a:cs typeface="Publico Text Roman"/>
                <a:sym typeface="Publico Text Roman"/>
              </a:defRPr>
            </a:lvl1pPr>
            <a:lvl2pPr marL="0" indent="0" algn="ctr" defTabSz="584200">
              <a:lnSpc>
                <a:spcPct val="90000"/>
              </a:lnSpc>
              <a:spcBef>
                <a:spcPts val="2000"/>
              </a:spcBef>
              <a:buSzTx/>
              <a:buFontTx/>
              <a:buNone/>
              <a:defRPr sz="4400" spc="-44">
                <a:solidFill>
                  <a:srgbClr val="F0EBE0"/>
                </a:solidFill>
                <a:latin typeface="Publico Text Roman"/>
                <a:ea typeface="Publico Text Roman"/>
                <a:cs typeface="Publico Text Roman"/>
                <a:sym typeface="Publico Text Roman"/>
              </a:defRPr>
            </a:lvl2pPr>
            <a:lvl3pPr marL="0" indent="0" algn="ctr" defTabSz="584200">
              <a:lnSpc>
                <a:spcPct val="90000"/>
              </a:lnSpc>
              <a:spcBef>
                <a:spcPts val="2000"/>
              </a:spcBef>
              <a:buSzTx/>
              <a:buFontTx/>
              <a:buNone/>
              <a:defRPr sz="4400" spc="-44">
                <a:solidFill>
                  <a:srgbClr val="F0EBE0"/>
                </a:solidFill>
                <a:latin typeface="Publico Text Roman"/>
                <a:ea typeface="Publico Text Roman"/>
                <a:cs typeface="Publico Text Roman"/>
                <a:sym typeface="Publico Text Roman"/>
              </a:defRPr>
            </a:lvl3pPr>
            <a:lvl4pPr marL="0" indent="0" algn="ctr" defTabSz="584200">
              <a:lnSpc>
                <a:spcPct val="90000"/>
              </a:lnSpc>
              <a:spcBef>
                <a:spcPts val="2000"/>
              </a:spcBef>
              <a:buSzTx/>
              <a:buFontTx/>
              <a:buNone/>
              <a:defRPr sz="4400" spc="-44">
                <a:solidFill>
                  <a:srgbClr val="F0EBE0"/>
                </a:solidFill>
                <a:latin typeface="Publico Text Roman"/>
                <a:ea typeface="Publico Text Roman"/>
                <a:cs typeface="Publico Text Roman"/>
                <a:sym typeface="Publico Text Roman"/>
              </a:defRPr>
            </a:lvl4pPr>
            <a:lvl5pPr marL="0" indent="0" algn="ctr" defTabSz="584200">
              <a:lnSpc>
                <a:spcPct val="90000"/>
              </a:lnSpc>
              <a:spcBef>
                <a:spcPts val="2000"/>
              </a:spcBef>
              <a:buSzTx/>
              <a:buFontTx/>
              <a:buNone/>
              <a:defRPr sz="4400" spc="-44">
                <a:solidFill>
                  <a:srgbClr val="F0EBE0"/>
                </a:solidFill>
                <a:latin typeface="Publico Text Roman"/>
                <a:ea typeface="Publico Text Roman"/>
                <a:cs typeface="Publico Text Roman"/>
                <a:sym typeface="Publico Text Roman"/>
              </a:defRPr>
            </a:lvl5pPr>
          </a:lstStyle>
          <a:p>
            <a:r>
              <a:t>Presentation Subtitle</a:t>
            </a:r>
          </a:p>
          <a:p>
            <a:pPr lvl="1"/>
            <a:endParaRPr/>
          </a:p>
          <a:p>
            <a:pPr lvl="2"/>
            <a:endParaRPr/>
          </a:p>
          <a:p>
            <a:pPr lvl="3"/>
            <a:endParaRPr/>
          </a:p>
          <a:p>
            <a:pPr lvl="4"/>
            <a:endParaRPr/>
          </a:p>
        </p:txBody>
      </p:sp>
      <p:sp>
        <p:nvSpPr>
          <p:cNvPr id="29" name="Presentation Title"/>
          <p:cNvSpPr txBox="1">
            <a:spLocks noGrp="1"/>
          </p:cNvSpPr>
          <p:nvPr>
            <p:ph type="title" hasCustomPrompt="1"/>
          </p:nvPr>
        </p:nvSpPr>
        <p:spPr>
          <a:xfrm>
            <a:off x="1727200" y="7817246"/>
            <a:ext cx="20929600" cy="2799954"/>
          </a:xfrm>
          <a:prstGeom prst="rect">
            <a:avLst/>
          </a:prstGeom>
        </p:spPr>
        <p:txBody>
          <a:bodyPr lIns="50800" tIns="50800" rIns="50800" bIns="50800" anchor="b">
            <a:normAutofit/>
          </a:bodyPr>
          <a:lstStyle>
            <a:lvl1pPr algn="ctr" defTabSz="584200">
              <a:lnSpc>
                <a:spcPct val="80000"/>
              </a:lnSpc>
              <a:defRPr sz="8600" spc="-86">
                <a:solidFill>
                  <a:srgbClr val="FFFFFF"/>
                </a:solidFill>
                <a:latin typeface="+mn-lt"/>
                <a:ea typeface="+mn-ea"/>
                <a:cs typeface="+mn-cs"/>
                <a:sym typeface="Publico Headline Black"/>
              </a:defRPr>
            </a:lvl1pPr>
          </a:lstStyle>
          <a:p>
            <a:r>
              <a:t>Presentation Title</a:t>
            </a:r>
          </a:p>
        </p:txBody>
      </p:sp>
      <p:sp>
        <p:nvSpPr>
          <p:cNvPr id="30" name="Author and Date"/>
          <p:cNvSpPr txBox="1">
            <a:spLocks noGrp="1"/>
          </p:cNvSpPr>
          <p:nvPr>
            <p:ph type="body" sz="quarter" idx="14" hasCustomPrompt="1"/>
          </p:nvPr>
        </p:nvSpPr>
        <p:spPr>
          <a:xfrm>
            <a:off x="1727200" y="1003300"/>
            <a:ext cx="20929600" cy="480060"/>
          </a:xfrm>
          <a:prstGeom prst="rect">
            <a:avLst/>
          </a:prstGeom>
        </p:spPr>
        <p:txBody>
          <a:bodyPr lIns="50800" tIns="50800" rIns="50800" bIns="50800" anchor="ctr">
            <a:normAutofit/>
          </a:bodyPr>
          <a:lstStyle>
            <a:lvl1pPr marL="0" indent="0" algn="ctr" defTabSz="685800">
              <a:spcBef>
                <a:spcPts val="0"/>
              </a:spcBef>
              <a:buSzTx/>
              <a:buFontTx/>
              <a:buNone/>
              <a:defRPr sz="2000" b="1" cap="all">
                <a:solidFill>
                  <a:srgbClr val="F0EBE0"/>
                </a:solidFill>
                <a:latin typeface="Publico Text Roman"/>
                <a:ea typeface="Publico Text Roman"/>
                <a:cs typeface="Publico Text Roman"/>
                <a:sym typeface="Publico Text Roman"/>
              </a:defRPr>
            </a:lvl1pPr>
          </a:lstStyle>
          <a:p>
            <a:r>
              <a:t>Author and Date</a:t>
            </a:r>
          </a:p>
        </p:txBody>
      </p:sp>
      <p:sp>
        <p:nvSpPr>
          <p:cNvPr id="31" name="Line"/>
          <p:cNvSpPr/>
          <p:nvPr/>
        </p:nvSpPr>
        <p:spPr>
          <a:xfrm>
            <a:off x="863600" y="12852400"/>
            <a:ext cx="22656801" cy="0"/>
          </a:xfrm>
          <a:prstGeom prst="line">
            <a:avLst/>
          </a:prstGeom>
          <a:ln w="12700">
            <a:solidFill>
              <a:srgbClr val="FFFFFF">
                <a:alpha val="30000"/>
              </a:srgbClr>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32" name="Line"/>
          <p:cNvSpPr/>
          <p:nvPr/>
        </p:nvSpPr>
        <p:spPr>
          <a:xfrm>
            <a:off x="863600" y="889000"/>
            <a:ext cx="22656801" cy="0"/>
          </a:xfrm>
          <a:prstGeom prst="line">
            <a:avLst/>
          </a:prstGeom>
          <a:ln w="50800">
            <a:solidFill>
              <a:srgbClr val="FFFFFF">
                <a:alpha val="30000"/>
              </a:srgbClr>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33"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F0EBE0"/>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Photo Alt">
    <p:bg>
      <p:bgPr>
        <a:solidFill>
          <a:srgbClr val="F0EBE0"/>
        </a:solidFill>
        <a:effectLst/>
      </p:bgPr>
    </p:bg>
    <p:spTree>
      <p:nvGrpSpPr>
        <p:cNvPr id="1" name=""/>
        <p:cNvGrpSpPr/>
        <p:nvPr/>
      </p:nvGrpSpPr>
      <p:grpSpPr>
        <a:xfrm>
          <a:off x="0" y="0"/>
          <a:ext cx="0" cy="0"/>
          <a:chOff x="0" y="0"/>
          <a:chExt cx="0" cy="0"/>
        </a:xfrm>
      </p:grpSpPr>
      <p:sp>
        <p:nvSpPr>
          <p:cNvPr id="40" name="139465515_1890x1620.jpg"/>
          <p:cNvSpPr>
            <a:spLocks noGrp="1"/>
          </p:cNvSpPr>
          <p:nvPr>
            <p:ph type="pic" idx="13"/>
          </p:nvPr>
        </p:nvSpPr>
        <p:spPr>
          <a:xfrm>
            <a:off x="-3352800" y="0"/>
            <a:ext cx="16002000" cy="13716000"/>
          </a:xfrm>
          <a:prstGeom prst="rect">
            <a:avLst/>
          </a:prstGeom>
        </p:spPr>
        <p:txBody>
          <a:bodyPr tIns="45719" bIns="45719"/>
          <a:lstStyle/>
          <a:p>
            <a:endParaRPr/>
          </a:p>
        </p:txBody>
      </p:sp>
      <p:sp>
        <p:nvSpPr>
          <p:cNvPr id="41" name="Slide Title"/>
          <p:cNvSpPr txBox="1">
            <a:spLocks noGrp="1"/>
          </p:cNvSpPr>
          <p:nvPr>
            <p:ph type="title" hasCustomPrompt="1"/>
          </p:nvPr>
        </p:nvSpPr>
        <p:spPr>
          <a:xfrm>
            <a:off x="13665200" y="4394200"/>
            <a:ext cx="9271000" cy="2540000"/>
          </a:xfrm>
          <a:prstGeom prst="rect">
            <a:avLst/>
          </a:prstGeom>
        </p:spPr>
        <p:txBody>
          <a:bodyPr lIns="50800" tIns="50800" rIns="50800" bIns="50800">
            <a:normAutofit/>
          </a:bodyPr>
          <a:lstStyle>
            <a:lvl1pPr defTabSz="584200">
              <a:lnSpc>
                <a:spcPct val="80000"/>
              </a:lnSpc>
              <a:defRPr sz="8000" spc="-80">
                <a:solidFill>
                  <a:srgbClr val="4A4A4A"/>
                </a:solidFill>
                <a:latin typeface="+mn-lt"/>
                <a:ea typeface="+mn-ea"/>
                <a:cs typeface="+mn-cs"/>
                <a:sym typeface="Publico Headline Black"/>
              </a:defRPr>
            </a:lvl1pPr>
          </a:lstStyle>
          <a:p>
            <a:r>
              <a:t>Slide Title</a:t>
            </a:r>
          </a:p>
        </p:txBody>
      </p:sp>
      <p:sp>
        <p:nvSpPr>
          <p:cNvPr id="42" name="Body Level One…"/>
          <p:cNvSpPr txBox="1">
            <a:spLocks noGrp="1"/>
          </p:cNvSpPr>
          <p:nvPr>
            <p:ph type="body" sz="quarter" idx="1" hasCustomPrompt="1"/>
          </p:nvPr>
        </p:nvSpPr>
        <p:spPr>
          <a:xfrm>
            <a:off x="13665200" y="7010400"/>
            <a:ext cx="9271000" cy="2312637"/>
          </a:xfrm>
          <a:prstGeom prst="rect">
            <a:avLst/>
          </a:prstGeom>
        </p:spPr>
        <p:txBody>
          <a:bodyPr lIns="50800" tIns="50800" rIns="50800" bIns="50800">
            <a:normAutofit/>
          </a:bodyPr>
          <a:lstStyle>
            <a:lvl1pPr marL="0" indent="0" defTabSz="584200">
              <a:lnSpc>
                <a:spcPct val="80000"/>
              </a:lnSpc>
              <a:spcBef>
                <a:spcPts val="0"/>
              </a:spcBef>
              <a:buSzTx/>
              <a:buFontTx/>
              <a:buNone/>
              <a:defRPr sz="4400" spc="-44">
                <a:solidFill>
                  <a:srgbClr val="227AAE"/>
                </a:solidFill>
                <a:latin typeface="Publico Text Roman"/>
                <a:ea typeface="Publico Text Roman"/>
                <a:cs typeface="Publico Text Roman"/>
                <a:sym typeface="Publico Text Roman"/>
              </a:defRPr>
            </a:lvl1pPr>
            <a:lvl2pPr marL="0" indent="0" defTabSz="584200">
              <a:lnSpc>
                <a:spcPct val="80000"/>
              </a:lnSpc>
              <a:spcBef>
                <a:spcPts val="0"/>
              </a:spcBef>
              <a:buSzTx/>
              <a:buFontTx/>
              <a:buNone/>
              <a:defRPr sz="4400" spc="-44">
                <a:solidFill>
                  <a:srgbClr val="227AAE"/>
                </a:solidFill>
                <a:latin typeface="Publico Text Roman"/>
                <a:ea typeface="Publico Text Roman"/>
                <a:cs typeface="Publico Text Roman"/>
                <a:sym typeface="Publico Text Roman"/>
              </a:defRPr>
            </a:lvl2pPr>
            <a:lvl3pPr marL="0" indent="0" defTabSz="584200">
              <a:lnSpc>
                <a:spcPct val="80000"/>
              </a:lnSpc>
              <a:spcBef>
                <a:spcPts val="0"/>
              </a:spcBef>
              <a:buSzTx/>
              <a:buFontTx/>
              <a:buNone/>
              <a:defRPr sz="4400" spc="-44">
                <a:solidFill>
                  <a:srgbClr val="227AAE"/>
                </a:solidFill>
                <a:latin typeface="Publico Text Roman"/>
                <a:ea typeface="Publico Text Roman"/>
                <a:cs typeface="Publico Text Roman"/>
                <a:sym typeface="Publico Text Roman"/>
              </a:defRPr>
            </a:lvl3pPr>
            <a:lvl4pPr marL="0" indent="0" defTabSz="584200">
              <a:lnSpc>
                <a:spcPct val="80000"/>
              </a:lnSpc>
              <a:spcBef>
                <a:spcPts val="0"/>
              </a:spcBef>
              <a:buSzTx/>
              <a:buFontTx/>
              <a:buNone/>
              <a:defRPr sz="4400" spc="-44">
                <a:solidFill>
                  <a:srgbClr val="227AAE"/>
                </a:solidFill>
                <a:latin typeface="Publico Text Roman"/>
                <a:ea typeface="Publico Text Roman"/>
                <a:cs typeface="Publico Text Roman"/>
                <a:sym typeface="Publico Text Roman"/>
              </a:defRPr>
            </a:lvl4pPr>
            <a:lvl5pPr marL="0" indent="0" defTabSz="584200">
              <a:lnSpc>
                <a:spcPct val="80000"/>
              </a:lnSpc>
              <a:spcBef>
                <a:spcPts val="0"/>
              </a:spcBef>
              <a:buSzTx/>
              <a:buFontTx/>
              <a:buNone/>
              <a:defRPr sz="4400" spc="-44">
                <a:solidFill>
                  <a:srgbClr val="227AAE"/>
                </a:solidFill>
                <a:latin typeface="Publico Text Roman"/>
                <a:ea typeface="Publico Text Roman"/>
                <a:cs typeface="Publico Text Roman"/>
                <a:sym typeface="Publico Text Roman"/>
              </a:defRPr>
            </a:lvl5pPr>
          </a:lstStyle>
          <a:p>
            <a:r>
              <a:t>Slide Subtitle</a:t>
            </a:r>
          </a:p>
          <a:p>
            <a:pPr lvl="1"/>
            <a:endParaRPr/>
          </a:p>
          <a:p>
            <a:pPr lvl="2"/>
            <a:endParaRPr/>
          </a:p>
          <a:p>
            <a:pPr lvl="3"/>
            <a:endParaRPr/>
          </a:p>
          <a:p>
            <a:pPr lvl="4"/>
            <a:endParaRPr/>
          </a:p>
        </p:txBody>
      </p:sp>
      <p:sp>
        <p:nvSpPr>
          <p:cNvPr id="43" name="Author and Date"/>
          <p:cNvSpPr txBox="1">
            <a:spLocks noGrp="1"/>
          </p:cNvSpPr>
          <p:nvPr>
            <p:ph type="body" sz="quarter" idx="14" hasCustomPrompt="1"/>
          </p:nvPr>
        </p:nvSpPr>
        <p:spPr>
          <a:xfrm>
            <a:off x="13665200" y="3746500"/>
            <a:ext cx="9271000" cy="482600"/>
          </a:xfrm>
          <a:prstGeom prst="rect">
            <a:avLst/>
          </a:prstGeom>
        </p:spPr>
        <p:txBody>
          <a:bodyPr lIns="50800" tIns="50800" rIns="50800" bIns="50800" anchor="ctr">
            <a:normAutofit/>
          </a:bodyPr>
          <a:lstStyle>
            <a:lvl1pPr marL="0" indent="0" defTabSz="685800">
              <a:spcBef>
                <a:spcPts val="0"/>
              </a:spcBef>
              <a:buSzTx/>
              <a:buFontTx/>
              <a:buNone/>
              <a:defRPr sz="2000" b="1" cap="all">
                <a:solidFill>
                  <a:srgbClr val="227AAF"/>
                </a:solidFill>
                <a:latin typeface="Publico Text Roman"/>
                <a:ea typeface="Publico Text Roman"/>
                <a:cs typeface="Publico Text Roman"/>
                <a:sym typeface="Publico Text Roman"/>
              </a:defRPr>
            </a:lvl1pPr>
          </a:lstStyle>
          <a:p>
            <a:r>
              <a:t>Author and Date</a:t>
            </a:r>
          </a:p>
        </p:txBody>
      </p:sp>
      <p:sp>
        <p:nvSpPr>
          <p:cNvPr id="44" name="Line"/>
          <p:cNvSpPr/>
          <p:nvPr/>
        </p:nvSpPr>
        <p:spPr>
          <a:xfrm>
            <a:off x="13665200" y="3721100"/>
            <a:ext cx="9283700" cy="0"/>
          </a:xfrm>
          <a:prstGeom prst="line">
            <a:avLst/>
          </a:prstGeom>
          <a:ln w="508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45" name="Line"/>
          <p:cNvSpPr/>
          <p:nvPr/>
        </p:nvSpPr>
        <p:spPr>
          <a:xfrm>
            <a:off x="13665200" y="9525000"/>
            <a:ext cx="9283700" cy="0"/>
          </a:xfrm>
          <a:prstGeom prst="line">
            <a:avLst/>
          </a:prstGeom>
          <a:ln w="127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46"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F0EBE0"/>
        </a:solidFill>
        <a:effectLst/>
      </p:bgPr>
    </p:bg>
    <p:spTree>
      <p:nvGrpSpPr>
        <p:cNvPr id="1" name=""/>
        <p:cNvGrpSpPr/>
        <p:nvPr/>
      </p:nvGrpSpPr>
      <p:grpSpPr>
        <a:xfrm>
          <a:off x="0" y="0"/>
          <a:ext cx="0" cy="0"/>
          <a:chOff x="0" y="0"/>
          <a:chExt cx="0" cy="0"/>
        </a:xfrm>
      </p:grpSpPr>
      <p:sp>
        <p:nvSpPr>
          <p:cNvPr id="65" name="Line"/>
          <p:cNvSpPr/>
          <p:nvPr/>
        </p:nvSpPr>
        <p:spPr>
          <a:xfrm>
            <a:off x="863600" y="889000"/>
            <a:ext cx="22656801" cy="0"/>
          </a:xfrm>
          <a:prstGeom prst="line">
            <a:avLst/>
          </a:prstGeom>
          <a:ln w="508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66" name="Line"/>
          <p:cNvSpPr/>
          <p:nvPr/>
        </p:nvSpPr>
        <p:spPr>
          <a:xfrm>
            <a:off x="863600" y="12852400"/>
            <a:ext cx="22656801" cy="0"/>
          </a:xfrm>
          <a:prstGeom prst="line">
            <a:avLst/>
          </a:prstGeom>
          <a:ln w="127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67" name="Body Level One…"/>
          <p:cNvSpPr txBox="1">
            <a:spLocks noGrp="1"/>
          </p:cNvSpPr>
          <p:nvPr>
            <p:ph type="body" sz="half" idx="1" hasCustomPrompt="1"/>
          </p:nvPr>
        </p:nvSpPr>
        <p:spPr>
          <a:xfrm>
            <a:off x="1727200" y="4965700"/>
            <a:ext cx="20929600" cy="6165850"/>
          </a:xfrm>
          <a:prstGeom prst="rect">
            <a:avLst/>
          </a:prstGeom>
        </p:spPr>
        <p:txBody>
          <a:bodyPr lIns="50800" tIns="50800" rIns="50800" bIns="50800" numCol="2" spcCol="1046480">
            <a:normAutofit/>
          </a:bodyPr>
          <a:lstStyle>
            <a:lvl1pPr marL="482600" indent="-482600" defTabSz="12700">
              <a:lnSpc>
                <a:spcPct val="80000"/>
              </a:lnSpc>
              <a:spcBef>
                <a:spcPts val="2400"/>
              </a:spcBef>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1pPr>
            <a:lvl2pPr marL="965200" indent="-482600" defTabSz="12700">
              <a:lnSpc>
                <a:spcPct val="80000"/>
              </a:lnSpc>
              <a:spcBef>
                <a:spcPts val="2400"/>
              </a:spcBef>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2pPr>
            <a:lvl3pPr marL="1447800" indent="-482600" defTabSz="12700">
              <a:lnSpc>
                <a:spcPct val="80000"/>
              </a:lnSpc>
              <a:spcBef>
                <a:spcPts val="2400"/>
              </a:spcBef>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3pPr>
            <a:lvl4pPr marL="1930400" indent="-482600" defTabSz="12700">
              <a:lnSpc>
                <a:spcPct val="80000"/>
              </a:lnSpc>
              <a:spcBef>
                <a:spcPts val="2400"/>
              </a:spcBef>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4pPr>
            <a:lvl5pPr marL="2413000" indent="-482600" defTabSz="12700">
              <a:lnSpc>
                <a:spcPct val="80000"/>
              </a:lnSpc>
              <a:spcBef>
                <a:spcPts val="2400"/>
              </a:spcBef>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5pPr>
          </a:lstStyle>
          <a:p>
            <a:r>
              <a:t>Slide bullet text</a:t>
            </a:r>
          </a:p>
          <a:p>
            <a:pPr lvl="1"/>
            <a:endParaRPr/>
          </a:p>
          <a:p>
            <a:pPr lvl="2"/>
            <a:endParaRPr/>
          </a:p>
          <a:p>
            <a:pPr lvl="3"/>
            <a:endParaRPr/>
          </a:p>
          <a:p>
            <a:pPr lvl="4"/>
            <a:endParaRPr/>
          </a:p>
        </p:txBody>
      </p:sp>
      <p:sp>
        <p:nvSpPr>
          <p:cNvPr id="68"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F0EBE0"/>
        </a:solidFill>
        <a:effectLst/>
      </p:bgPr>
    </p:bg>
    <p:spTree>
      <p:nvGrpSpPr>
        <p:cNvPr id="1" name=""/>
        <p:cNvGrpSpPr/>
        <p:nvPr/>
      </p:nvGrpSpPr>
      <p:grpSpPr>
        <a:xfrm>
          <a:off x="0" y="0"/>
          <a:ext cx="0" cy="0"/>
          <a:chOff x="0" y="0"/>
          <a:chExt cx="0" cy="0"/>
        </a:xfrm>
      </p:grpSpPr>
      <p:sp>
        <p:nvSpPr>
          <p:cNvPr id="75" name="Body Level One…"/>
          <p:cNvSpPr txBox="1">
            <a:spLocks noGrp="1"/>
          </p:cNvSpPr>
          <p:nvPr>
            <p:ph type="body" sz="quarter" idx="1" hasCustomPrompt="1"/>
          </p:nvPr>
        </p:nvSpPr>
        <p:spPr>
          <a:xfrm>
            <a:off x="13665200" y="7635875"/>
            <a:ext cx="9271000" cy="4568825"/>
          </a:xfrm>
          <a:prstGeom prst="rect">
            <a:avLst/>
          </a:prstGeom>
        </p:spPr>
        <p:txBody>
          <a:bodyPr lIns="50800" tIns="50800" rIns="50800" bIns="50800">
            <a:normAutofit/>
          </a:bodyPr>
          <a:lstStyle>
            <a:lvl1pPr marL="482600" indent="-482600" defTabSz="12700">
              <a:lnSpc>
                <a:spcPct val="80000"/>
              </a:lnSpc>
              <a:spcBef>
                <a:spcPts val="2400"/>
              </a:spcBef>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1pPr>
            <a:lvl2pPr marL="965200" indent="-482600" defTabSz="12700">
              <a:lnSpc>
                <a:spcPct val="80000"/>
              </a:lnSpc>
              <a:spcBef>
                <a:spcPts val="2400"/>
              </a:spcBef>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2pPr>
            <a:lvl3pPr marL="1447800" indent="-482600" defTabSz="12700">
              <a:lnSpc>
                <a:spcPct val="80000"/>
              </a:lnSpc>
              <a:spcBef>
                <a:spcPts val="2400"/>
              </a:spcBef>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3pPr>
            <a:lvl4pPr marL="1930400" indent="-482600" defTabSz="12700">
              <a:lnSpc>
                <a:spcPct val="80000"/>
              </a:lnSpc>
              <a:spcBef>
                <a:spcPts val="2400"/>
              </a:spcBef>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4pPr>
            <a:lvl5pPr marL="2413000" indent="-482600" defTabSz="12700">
              <a:lnSpc>
                <a:spcPct val="80000"/>
              </a:lnSpc>
              <a:spcBef>
                <a:spcPts val="2400"/>
              </a:spcBef>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4A4A4A"/>
                </a:solidFill>
                <a:latin typeface="Avenir Next Medium"/>
                <a:ea typeface="Avenir Next Medium"/>
                <a:cs typeface="Avenir Next Medium"/>
                <a:sym typeface="Avenir Next Medium"/>
              </a:defRPr>
            </a:lvl5pPr>
          </a:lstStyle>
          <a:p>
            <a:r>
              <a:t>Slide bullet text</a:t>
            </a:r>
          </a:p>
          <a:p>
            <a:pPr lvl="1"/>
            <a:endParaRPr/>
          </a:p>
          <a:p>
            <a:pPr lvl="2"/>
            <a:endParaRPr/>
          </a:p>
          <a:p>
            <a:pPr lvl="3"/>
            <a:endParaRPr/>
          </a:p>
          <a:p>
            <a:pPr lvl="4"/>
            <a:endParaRPr/>
          </a:p>
        </p:txBody>
      </p:sp>
      <p:sp>
        <p:nvSpPr>
          <p:cNvPr id="76" name="139465515_1890x1620.jpg"/>
          <p:cNvSpPr>
            <a:spLocks noGrp="1"/>
          </p:cNvSpPr>
          <p:nvPr>
            <p:ph type="pic" idx="13"/>
          </p:nvPr>
        </p:nvSpPr>
        <p:spPr>
          <a:xfrm>
            <a:off x="-3352800" y="0"/>
            <a:ext cx="16002000" cy="13716000"/>
          </a:xfrm>
          <a:prstGeom prst="rect">
            <a:avLst/>
          </a:prstGeom>
        </p:spPr>
        <p:txBody>
          <a:bodyPr tIns="45719" bIns="45719"/>
          <a:lstStyle/>
          <a:p>
            <a:endParaRPr/>
          </a:p>
        </p:txBody>
      </p:sp>
      <p:sp>
        <p:nvSpPr>
          <p:cNvPr id="77" name="Slide Title"/>
          <p:cNvSpPr txBox="1">
            <a:spLocks noGrp="1"/>
          </p:cNvSpPr>
          <p:nvPr>
            <p:ph type="title" hasCustomPrompt="1"/>
          </p:nvPr>
        </p:nvSpPr>
        <p:spPr>
          <a:xfrm>
            <a:off x="13665200" y="4394200"/>
            <a:ext cx="9271000" cy="2540000"/>
          </a:xfrm>
          <a:prstGeom prst="rect">
            <a:avLst/>
          </a:prstGeom>
        </p:spPr>
        <p:txBody>
          <a:bodyPr lIns="50800" tIns="50800" rIns="50800" bIns="50800">
            <a:normAutofit/>
          </a:bodyPr>
          <a:lstStyle>
            <a:lvl1pPr defTabSz="584200">
              <a:lnSpc>
                <a:spcPct val="80000"/>
              </a:lnSpc>
              <a:defRPr sz="8000" spc="-80">
                <a:solidFill>
                  <a:srgbClr val="4A4A4A"/>
                </a:solidFill>
                <a:latin typeface="+mn-lt"/>
                <a:ea typeface="+mn-ea"/>
                <a:cs typeface="+mn-cs"/>
                <a:sym typeface="Publico Headline Black"/>
              </a:defRPr>
            </a:lvl1pPr>
          </a:lstStyle>
          <a:p>
            <a:r>
              <a:t>Slide Title</a:t>
            </a:r>
          </a:p>
        </p:txBody>
      </p:sp>
      <p:sp>
        <p:nvSpPr>
          <p:cNvPr id="78" name="Author and Date"/>
          <p:cNvSpPr txBox="1">
            <a:spLocks noGrp="1"/>
          </p:cNvSpPr>
          <p:nvPr>
            <p:ph type="body" sz="quarter" idx="14" hasCustomPrompt="1"/>
          </p:nvPr>
        </p:nvSpPr>
        <p:spPr>
          <a:xfrm>
            <a:off x="13665200" y="3740611"/>
            <a:ext cx="9271000" cy="482601"/>
          </a:xfrm>
          <a:prstGeom prst="rect">
            <a:avLst/>
          </a:prstGeom>
        </p:spPr>
        <p:txBody>
          <a:bodyPr lIns="50800" tIns="50800" rIns="50800" bIns="50800" anchor="ctr">
            <a:normAutofit/>
          </a:bodyPr>
          <a:lstStyle>
            <a:lvl1pPr marL="0" indent="0" defTabSz="685800">
              <a:spcBef>
                <a:spcPts val="0"/>
              </a:spcBef>
              <a:buSzTx/>
              <a:buFontTx/>
              <a:buNone/>
              <a:defRPr sz="2000" b="1" cap="all">
                <a:solidFill>
                  <a:srgbClr val="227AAF"/>
                </a:solidFill>
                <a:latin typeface="Publico Text Roman"/>
                <a:ea typeface="Publico Text Roman"/>
                <a:cs typeface="Publico Text Roman"/>
                <a:sym typeface="Publico Text Roman"/>
              </a:defRPr>
            </a:lvl1pPr>
          </a:lstStyle>
          <a:p>
            <a:r>
              <a:t>Author and Date</a:t>
            </a:r>
          </a:p>
        </p:txBody>
      </p:sp>
      <p:sp>
        <p:nvSpPr>
          <p:cNvPr id="79" name="Line"/>
          <p:cNvSpPr/>
          <p:nvPr/>
        </p:nvSpPr>
        <p:spPr>
          <a:xfrm>
            <a:off x="13665200" y="3721100"/>
            <a:ext cx="9283700" cy="0"/>
          </a:xfrm>
          <a:prstGeom prst="line">
            <a:avLst/>
          </a:prstGeom>
          <a:ln w="508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80"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0EBE0"/>
        </a:solidFill>
        <a:effectLst/>
      </p:bgPr>
    </p:bg>
    <p:spTree>
      <p:nvGrpSpPr>
        <p:cNvPr id="1" name=""/>
        <p:cNvGrpSpPr/>
        <p:nvPr/>
      </p:nvGrpSpPr>
      <p:grpSpPr>
        <a:xfrm>
          <a:off x="0" y="0"/>
          <a:ext cx="0" cy="0"/>
          <a:chOff x="0" y="0"/>
          <a:chExt cx="0" cy="0"/>
        </a:xfrm>
      </p:grpSpPr>
      <p:sp>
        <p:nvSpPr>
          <p:cNvPr id="97" name="Slide Title"/>
          <p:cNvSpPr txBox="1">
            <a:spLocks noGrp="1"/>
          </p:cNvSpPr>
          <p:nvPr>
            <p:ph type="title" hasCustomPrompt="1"/>
          </p:nvPr>
        </p:nvSpPr>
        <p:spPr>
          <a:xfrm>
            <a:off x="1727200" y="1739900"/>
            <a:ext cx="20929600" cy="3229571"/>
          </a:xfrm>
          <a:prstGeom prst="rect">
            <a:avLst/>
          </a:prstGeom>
        </p:spPr>
        <p:txBody>
          <a:bodyPr lIns="50800" tIns="50800" rIns="50800" bIns="50800">
            <a:normAutofit/>
          </a:bodyPr>
          <a:lstStyle>
            <a:lvl1pPr algn="ctr" defTabSz="584200">
              <a:lnSpc>
                <a:spcPct val="80000"/>
              </a:lnSpc>
              <a:defRPr sz="8600" spc="-86">
                <a:solidFill>
                  <a:srgbClr val="4A4A4A"/>
                </a:solidFill>
                <a:latin typeface="+mn-lt"/>
                <a:ea typeface="+mn-ea"/>
                <a:cs typeface="+mn-cs"/>
                <a:sym typeface="Publico Headline Black"/>
              </a:defRPr>
            </a:lvl1pPr>
          </a:lstStyle>
          <a:p>
            <a:r>
              <a:t>Slide Title</a:t>
            </a:r>
          </a:p>
        </p:txBody>
      </p:sp>
      <p:sp>
        <p:nvSpPr>
          <p:cNvPr id="98" name="Author and Date"/>
          <p:cNvSpPr txBox="1">
            <a:spLocks noGrp="1"/>
          </p:cNvSpPr>
          <p:nvPr>
            <p:ph type="body" sz="quarter" idx="13" hasCustomPrompt="1"/>
          </p:nvPr>
        </p:nvSpPr>
        <p:spPr>
          <a:xfrm>
            <a:off x="1727200" y="1003300"/>
            <a:ext cx="20929600" cy="482600"/>
          </a:xfrm>
          <a:prstGeom prst="rect">
            <a:avLst/>
          </a:prstGeom>
        </p:spPr>
        <p:txBody>
          <a:bodyPr lIns="50800" tIns="50800" rIns="50800" bIns="50800" anchor="ctr">
            <a:normAutofit/>
          </a:bodyPr>
          <a:lstStyle>
            <a:lvl1pPr marL="0" indent="0" algn="ctr" defTabSz="685800">
              <a:spcBef>
                <a:spcPts val="0"/>
              </a:spcBef>
              <a:buSzTx/>
              <a:buFontTx/>
              <a:buNone/>
              <a:defRPr sz="2000" b="1" cap="all">
                <a:solidFill>
                  <a:srgbClr val="227AAF"/>
                </a:solidFill>
                <a:latin typeface="Publico Text Roman"/>
                <a:ea typeface="Publico Text Roman"/>
                <a:cs typeface="Publico Text Roman"/>
                <a:sym typeface="Publico Text Roman"/>
              </a:defRPr>
            </a:lvl1pPr>
          </a:lstStyle>
          <a:p>
            <a:r>
              <a:t>Author and Date</a:t>
            </a:r>
          </a:p>
        </p:txBody>
      </p:sp>
      <p:sp>
        <p:nvSpPr>
          <p:cNvPr id="99" name="Line"/>
          <p:cNvSpPr/>
          <p:nvPr/>
        </p:nvSpPr>
        <p:spPr>
          <a:xfrm>
            <a:off x="863600" y="889000"/>
            <a:ext cx="22656801" cy="0"/>
          </a:xfrm>
          <a:prstGeom prst="line">
            <a:avLst/>
          </a:prstGeom>
          <a:ln w="508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00" name="Line"/>
          <p:cNvSpPr/>
          <p:nvPr/>
        </p:nvSpPr>
        <p:spPr>
          <a:xfrm>
            <a:off x="863600" y="12852400"/>
            <a:ext cx="22656801" cy="0"/>
          </a:xfrm>
          <a:prstGeom prst="line">
            <a:avLst/>
          </a:prstGeom>
          <a:ln w="127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01"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Agenda">
    <p:bg>
      <p:bgPr>
        <a:solidFill>
          <a:srgbClr val="F0EBE0"/>
        </a:solidFill>
        <a:effectLst/>
      </p:bgPr>
    </p:bg>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727200" y="1739900"/>
            <a:ext cx="20929600" cy="3300115"/>
          </a:xfrm>
          <a:prstGeom prst="rect">
            <a:avLst/>
          </a:prstGeom>
        </p:spPr>
        <p:txBody>
          <a:bodyPr lIns="50800" tIns="50800" rIns="50800" bIns="50800">
            <a:normAutofit/>
          </a:bodyPr>
          <a:lstStyle>
            <a:lvl1pPr algn="ctr" defTabSz="584200">
              <a:lnSpc>
                <a:spcPct val="80000"/>
              </a:lnSpc>
              <a:defRPr sz="8600" spc="-86">
                <a:solidFill>
                  <a:srgbClr val="4A4A4A"/>
                </a:solidFill>
                <a:latin typeface="+mn-lt"/>
                <a:ea typeface="+mn-ea"/>
                <a:cs typeface="+mn-cs"/>
                <a:sym typeface="Publico Headline Black"/>
              </a:defRPr>
            </a:lvl1pPr>
          </a:lstStyle>
          <a:p>
            <a:r>
              <a:t>Agenda Title</a:t>
            </a:r>
          </a:p>
        </p:txBody>
      </p:sp>
      <p:sp>
        <p:nvSpPr>
          <p:cNvPr id="109" name="Line"/>
          <p:cNvSpPr/>
          <p:nvPr/>
        </p:nvSpPr>
        <p:spPr>
          <a:xfrm>
            <a:off x="863600" y="889000"/>
            <a:ext cx="22656801" cy="0"/>
          </a:xfrm>
          <a:prstGeom prst="line">
            <a:avLst/>
          </a:prstGeom>
          <a:ln w="508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10" name="Line"/>
          <p:cNvSpPr/>
          <p:nvPr/>
        </p:nvSpPr>
        <p:spPr>
          <a:xfrm>
            <a:off x="863600" y="12852400"/>
            <a:ext cx="22656801" cy="0"/>
          </a:xfrm>
          <a:prstGeom prst="line">
            <a:avLst/>
          </a:prstGeom>
          <a:ln w="127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11" name="Body Level One…"/>
          <p:cNvSpPr txBox="1">
            <a:spLocks noGrp="1"/>
          </p:cNvSpPr>
          <p:nvPr>
            <p:ph type="body" sz="half" idx="1" hasCustomPrompt="1"/>
          </p:nvPr>
        </p:nvSpPr>
        <p:spPr>
          <a:xfrm>
            <a:off x="1727200" y="5043258"/>
            <a:ext cx="20929600" cy="6172201"/>
          </a:xfrm>
          <a:prstGeom prst="rect">
            <a:avLst/>
          </a:prstGeom>
        </p:spPr>
        <p:txBody>
          <a:bodyPr lIns="50800" tIns="50800" rIns="50800" bIns="50800">
            <a:normAutofit/>
          </a:bodyPr>
          <a:lstStyle>
            <a:lvl1pPr marL="0" indent="0" defTabSz="12700">
              <a:spcBef>
                <a:spcPts val="2400"/>
              </a:spcBef>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a:solidFill>
                  <a:srgbClr val="4A4A4A"/>
                </a:solidFill>
                <a:latin typeface="Avenir Next Medium"/>
                <a:ea typeface="Avenir Next Medium"/>
                <a:cs typeface="Avenir Next Medium"/>
                <a:sym typeface="Avenir Next Medium"/>
              </a:defRPr>
            </a:lvl1pPr>
            <a:lvl2pPr marL="0" indent="0" defTabSz="12700">
              <a:spcBef>
                <a:spcPts val="2400"/>
              </a:spcBef>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a:solidFill>
                  <a:srgbClr val="4A4A4A"/>
                </a:solidFill>
                <a:latin typeface="Avenir Next Medium"/>
                <a:ea typeface="Avenir Next Medium"/>
                <a:cs typeface="Avenir Next Medium"/>
                <a:sym typeface="Avenir Next Medium"/>
              </a:defRPr>
            </a:lvl2pPr>
            <a:lvl3pPr marL="0" indent="0" defTabSz="12700">
              <a:spcBef>
                <a:spcPts val="2400"/>
              </a:spcBef>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a:solidFill>
                  <a:srgbClr val="4A4A4A"/>
                </a:solidFill>
                <a:latin typeface="Avenir Next Medium"/>
                <a:ea typeface="Avenir Next Medium"/>
                <a:cs typeface="Avenir Next Medium"/>
                <a:sym typeface="Avenir Next Medium"/>
              </a:defRPr>
            </a:lvl3pPr>
            <a:lvl4pPr marL="0" indent="0" defTabSz="12700">
              <a:spcBef>
                <a:spcPts val="2400"/>
              </a:spcBef>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a:solidFill>
                  <a:srgbClr val="4A4A4A"/>
                </a:solidFill>
                <a:latin typeface="Avenir Next Medium"/>
                <a:ea typeface="Avenir Next Medium"/>
                <a:cs typeface="Avenir Next Medium"/>
                <a:sym typeface="Avenir Next Medium"/>
              </a:defRPr>
            </a:lvl4pPr>
            <a:lvl5pPr marL="0" indent="0" defTabSz="12700">
              <a:spcBef>
                <a:spcPts val="2400"/>
              </a:spcBef>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a:solidFill>
                  <a:srgbClr val="4A4A4A"/>
                </a:solidFill>
                <a:latin typeface="Avenir Next Medium"/>
                <a:ea typeface="Avenir Next Medium"/>
                <a:cs typeface="Avenir Next Medium"/>
                <a:sym typeface="Avenir Next Medium"/>
              </a:defRPr>
            </a:lvl5pPr>
          </a:lstStyle>
          <a:p>
            <a:r>
              <a:t>Agenda Topics</a:t>
            </a:r>
          </a:p>
          <a:p>
            <a:pPr lvl="1"/>
            <a:endParaRPr/>
          </a:p>
          <a:p>
            <a:pPr lvl="2"/>
            <a:endParaRPr/>
          </a:p>
          <a:p>
            <a:pPr lvl="3"/>
            <a:endParaRPr/>
          </a:p>
          <a:p>
            <a:pPr lvl="4"/>
            <a:endParaRPr/>
          </a:p>
        </p:txBody>
      </p:sp>
      <p:sp>
        <p:nvSpPr>
          <p:cNvPr id="112"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tatement">
    <p:bg>
      <p:bgPr>
        <a:solidFill>
          <a:srgbClr val="F0EBE0"/>
        </a:solidFill>
        <a:effectLst/>
      </p:bgPr>
    </p:bg>
    <p:spTree>
      <p:nvGrpSpPr>
        <p:cNvPr id="1" name=""/>
        <p:cNvGrpSpPr/>
        <p:nvPr/>
      </p:nvGrpSpPr>
      <p:grpSpPr>
        <a:xfrm>
          <a:off x="0" y="0"/>
          <a:ext cx="0" cy="0"/>
          <a:chOff x="0" y="0"/>
          <a:chExt cx="0" cy="0"/>
        </a:xfrm>
      </p:grpSpPr>
      <p:sp>
        <p:nvSpPr>
          <p:cNvPr id="119" name="Line"/>
          <p:cNvSpPr/>
          <p:nvPr/>
        </p:nvSpPr>
        <p:spPr>
          <a:xfrm>
            <a:off x="863600" y="889000"/>
            <a:ext cx="22656801" cy="0"/>
          </a:xfrm>
          <a:prstGeom prst="line">
            <a:avLst/>
          </a:prstGeom>
          <a:ln w="508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20" name="Line"/>
          <p:cNvSpPr/>
          <p:nvPr/>
        </p:nvSpPr>
        <p:spPr>
          <a:xfrm>
            <a:off x="863600" y="12852400"/>
            <a:ext cx="22656801" cy="0"/>
          </a:xfrm>
          <a:prstGeom prst="line">
            <a:avLst/>
          </a:prstGeom>
          <a:ln w="12700">
            <a:solidFill>
              <a:srgbClr val="227AA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21" name="Body Level One…"/>
          <p:cNvSpPr txBox="1">
            <a:spLocks noGrp="1"/>
          </p:cNvSpPr>
          <p:nvPr>
            <p:ph type="body" sz="quarter" idx="1" hasCustomPrompt="1"/>
          </p:nvPr>
        </p:nvSpPr>
        <p:spPr>
          <a:xfrm>
            <a:off x="1727200" y="5281886"/>
            <a:ext cx="20929600" cy="3136901"/>
          </a:xfrm>
          <a:prstGeom prst="rect">
            <a:avLst/>
          </a:prstGeom>
        </p:spPr>
        <p:txBody>
          <a:bodyPr lIns="50800" tIns="50800" rIns="50800" bIns="50800" anchor="ctr">
            <a:normAutofit/>
          </a:bodyPr>
          <a:lstStyle>
            <a:lvl1pPr marL="0" indent="0" algn="ctr" defTabSz="584200">
              <a:lnSpc>
                <a:spcPct val="80000"/>
              </a:lnSpc>
              <a:spcBef>
                <a:spcPts val="0"/>
              </a:spcBef>
              <a:buSzTx/>
              <a:buFontTx/>
              <a:buNone/>
              <a:defRPr sz="8600" spc="-86">
                <a:solidFill>
                  <a:srgbClr val="4A4A4A"/>
                </a:solidFill>
                <a:latin typeface="Publico Headline Roman"/>
                <a:ea typeface="Publico Headline Roman"/>
                <a:cs typeface="Publico Headline Roman"/>
                <a:sym typeface="Publico Headline Roman"/>
              </a:defRPr>
            </a:lvl1pPr>
            <a:lvl2pPr marL="0" indent="0" algn="ctr" defTabSz="584200">
              <a:lnSpc>
                <a:spcPct val="80000"/>
              </a:lnSpc>
              <a:spcBef>
                <a:spcPts val="0"/>
              </a:spcBef>
              <a:buSzTx/>
              <a:buFontTx/>
              <a:buNone/>
              <a:defRPr sz="8600" spc="-86">
                <a:solidFill>
                  <a:srgbClr val="4A4A4A"/>
                </a:solidFill>
                <a:latin typeface="Publico Headline Roman"/>
                <a:ea typeface="Publico Headline Roman"/>
                <a:cs typeface="Publico Headline Roman"/>
                <a:sym typeface="Publico Headline Roman"/>
              </a:defRPr>
            </a:lvl2pPr>
            <a:lvl3pPr marL="0" indent="0" algn="ctr" defTabSz="584200">
              <a:lnSpc>
                <a:spcPct val="80000"/>
              </a:lnSpc>
              <a:spcBef>
                <a:spcPts val="0"/>
              </a:spcBef>
              <a:buSzTx/>
              <a:buFontTx/>
              <a:buNone/>
              <a:defRPr sz="8600" spc="-86">
                <a:solidFill>
                  <a:srgbClr val="4A4A4A"/>
                </a:solidFill>
                <a:latin typeface="Publico Headline Roman"/>
                <a:ea typeface="Publico Headline Roman"/>
                <a:cs typeface="Publico Headline Roman"/>
                <a:sym typeface="Publico Headline Roman"/>
              </a:defRPr>
            </a:lvl3pPr>
            <a:lvl4pPr marL="0" indent="0" algn="ctr" defTabSz="584200">
              <a:lnSpc>
                <a:spcPct val="80000"/>
              </a:lnSpc>
              <a:spcBef>
                <a:spcPts val="0"/>
              </a:spcBef>
              <a:buSzTx/>
              <a:buFontTx/>
              <a:buNone/>
              <a:defRPr sz="8600" spc="-86">
                <a:solidFill>
                  <a:srgbClr val="4A4A4A"/>
                </a:solidFill>
                <a:latin typeface="Publico Headline Roman"/>
                <a:ea typeface="Publico Headline Roman"/>
                <a:cs typeface="Publico Headline Roman"/>
                <a:sym typeface="Publico Headline Roman"/>
              </a:defRPr>
            </a:lvl4pPr>
            <a:lvl5pPr marL="0" indent="0" algn="ctr" defTabSz="584200">
              <a:lnSpc>
                <a:spcPct val="80000"/>
              </a:lnSpc>
              <a:spcBef>
                <a:spcPts val="0"/>
              </a:spcBef>
              <a:buSzTx/>
              <a:buFontTx/>
              <a:buNone/>
              <a:defRPr sz="8600" spc="-86">
                <a:solidFill>
                  <a:srgbClr val="4A4A4A"/>
                </a:solidFill>
                <a:latin typeface="Publico Headline Roman"/>
                <a:ea typeface="Publico Headline Roman"/>
                <a:cs typeface="Publico Headline Roman"/>
                <a:sym typeface="Publico Headline Roman"/>
              </a:defRPr>
            </a:lvl5pPr>
          </a:lstStyle>
          <a:p>
            <a:r>
              <a:t>Statement</a:t>
            </a:r>
          </a:p>
          <a:p>
            <a:pPr lvl="1"/>
            <a:endParaRPr/>
          </a:p>
          <a:p>
            <a:pPr lvl="2"/>
            <a:endParaRPr/>
          </a:p>
          <a:p>
            <a:pPr lvl="3"/>
            <a:endParaRPr/>
          </a:p>
          <a:p>
            <a:pPr lvl="4"/>
            <a:endParaRPr/>
          </a:p>
        </p:txBody>
      </p:sp>
      <p:sp>
        <p:nvSpPr>
          <p:cNvPr id="122"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227AAF"/>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ig Fact">
    <p:bg>
      <p:bgPr>
        <a:solidFill>
          <a:srgbClr val="227AAF"/>
        </a:solidFill>
        <a:effectLst/>
      </p:bgPr>
    </p:bg>
    <p:spTree>
      <p:nvGrpSpPr>
        <p:cNvPr id="1" name=""/>
        <p:cNvGrpSpPr/>
        <p:nvPr/>
      </p:nvGrpSpPr>
      <p:grpSpPr>
        <a:xfrm>
          <a:off x="0" y="0"/>
          <a:ext cx="0" cy="0"/>
          <a:chOff x="0" y="0"/>
          <a:chExt cx="0" cy="0"/>
        </a:xfrm>
      </p:grpSpPr>
      <p:sp>
        <p:nvSpPr>
          <p:cNvPr id="129" name="Fact information"/>
          <p:cNvSpPr txBox="1">
            <a:spLocks noGrp="1"/>
          </p:cNvSpPr>
          <p:nvPr>
            <p:ph type="body" sz="quarter" idx="13" hasCustomPrompt="1"/>
          </p:nvPr>
        </p:nvSpPr>
        <p:spPr>
          <a:xfrm>
            <a:off x="1727200" y="8611966"/>
            <a:ext cx="20929600" cy="908813"/>
          </a:xfrm>
          <a:prstGeom prst="rect">
            <a:avLst/>
          </a:prstGeom>
        </p:spPr>
        <p:txBody>
          <a:bodyPr lIns="50800" tIns="50800" rIns="50800" bIns="50800">
            <a:normAutofit/>
          </a:bodyPr>
          <a:lstStyle>
            <a:lvl1pPr marL="0" indent="0" algn="ctr" defTabSz="584200">
              <a:lnSpc>
                <a:spcPct val="90000"/>
              </a:lnSpc>
              <a:spcBef>
                <a:spcPts val="2000"/>
              </a:spcBef>
              <a:buSzTx/>
              <a:buFontTx/>
              <a:buNone/>
              <a:defRPr sz="4400" spc="-44">
                <a:solidFill>
                  <a:srgbClr val="F0EBE0"/>
                </a:solidFill>
                <a:latin typeface="Publico Text Roman"/>
                <a:ea typeface="Publico Text Roman"/>
                <a:cs typeface="Publico Text Roman"/>
                <a:sym typeface="Publico Text Roman"/>
              </a:defRPr>
            </a:lvl1pPr>
          </a:lstStyle>
          <a:p>
            <a:r>
              <a:t>Fact information</a:t>
            </a:r>
          </a:p>
        </p:txBody>
      </p:sp>
      <p:sp>
        <p:nvSpPr>
          <p:cNvPr id="130" name="Line"/>
          <p:cNvSpPr/>
          <p:nvPr/>
        </p:nvSpPr>
        <p:spPr>
          <a:xfrm>
            <a:off x="863600" y="12852400"/>
            <a:ext cx="22656801" cy="0"/>
          </a:xfrm>
          <a:prstGeom prst="line">
            <a:avLst/>
          </a:prstGeom>
          <a:ln w="12700">
            <a:solidFill>
              <a:srgbClr val="EFEBD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31" name="Line"/>
          <p:cNvSpPr/>
          <p:nvPr/>
        </p:nvSpPr>
        <p:spPr>
          <a:xfrm>
            <a:off x="863600" y="889000"/>
            <a:ext cx="22656801" cy="0"/>
          </a:xfrm>
          <a:prstGeom prst="line">
            <a:avLst/>
          </a:prstGeom>
          <a:ln w="50800">
            <a:solidFill>
              <a:srgbClr val="EFEBDF"/>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132" name="Body Level One…"/>
          <p:cNvSpPr txBox="1">
            <a:spLocks noGrp="1"/>
          </p:cNvSpPr>
          <p:nvPr>
            <p:ph type="body" idx="1" hasCustomPrompt="1"/>
          </p:nvPr>
        </p:nvSpPr>
        <p:spPr>
          <a:xfrm>
            <a:off x="1727200" y="1098623"/>
            <a:ext cx="20929600" cy="7461177"/>
          </a:xfrm>
          <a:prstGeom prst="rect">
            <a:avLst/>
          </a:prstGeom>
        </p:spPr>
        <p:txBody>
          <a:bodyPr lIns="50800" tIns="50800" rIns="50800" bIns="50800" anchor="b">
            <a:normAutofit/>
          </a:bodyPr>
          <a:lstStyle>
            <a:lvl1pPr marL="0" indent="0" algn="ctr" defTabSz="584200">
              <a:lnSpc>
                <a:spcPct val="70000"/>
              </a:lnSpc>
              <a:spcBef>
                <a:spcPts val="0"/>
              </a:spcBef>
              <a:buSzTx/>
              <a:buFontTx/>
              <a:buNone/>
              <a:defRPr sz="30000" b="1" spc="-300">
                <a:solidFill>
                  <a:srgbClr val="FFFFFF"/>
                </a:solidFill>
                <a:latin typeface="Publico Headline Roman"/>
                <a:ea typeface="Publico Headline Roman"/>
                <a:cs typeface="Publico Headline Roman"/>
                <a:sym typeface="Publico Headline Roman"/>
              </a:defRPr>
            </a:lvl1pPr>
            <a:lvl2pPr marL="0" indent="0" algn="ctr" defTabSz="584200">
              <a:lnSpc>
                <a:spcPct val="70000"/>
              </a:lnSpc>
              <a:spcBef>
                <a:spcPts val="0"/>
              </a:spcBef>
              <a:buSzTx/>
              <a:buFontTx/>
              <a:buNone/>
              <a:defRPr sz="30000" b="1" spc="-300">
                <a:solidFill>
                  <a:srgbClr val="FFFFFF"/>
                </a:solidFill>
                <a:latin typeface="Publico Headline Roman"/>
                <a:ea typeface="Publico Headline Roman"/>
                <a:cs typeface="Publico Headline Roman"/>
                <a:sym typeface="Publico Headline Roman"/>
              </a:defRPr>
            </a:lvl2pPr>
            <a:lvl3pPr marL="0" indent="0" algn="ctr" defTabSz="584200">
              <a:lnSpc>
                <a:spcPct val="70000"/>
              </a:lnSpc>
              <a:spcBef>
                <a:spcPts val="0"/>
              </a:spcBef>
              <a:buSzTx/>
              <a:buFontTx/>
              <a:buNone/>
              <a:defRPr sz="30000" b="1" spc="-300">
                <a:solidFill>
                  <a:srgbClr val="FFFFFF"/>
                </a:solidFill>
                <a:latin typeface="Publico Headline Roman"/>
                <a:ea typeface="Publico Headline Roman"/>
                <a:cs typeface="Publico Headline Roman"/>
                <a:sym typeface="Publico Headline Roman"/>
              </a:defRPr>
            </a:lvl3pPr>
            <a:lvl4pPr marL="0" indent="0" algn="ctr" defTabSz="584200">
              <a:lnSpc>
                <a:spcPct val="70000"/>
              </a:lnSpc>
              <a:spcBef>
                <a:spcPts val="0"/>
              </a:spcBef>
              <a:buSzTx/>
              <a:buFontTx/>
              <a:buNone/>
              <a:defRPr sz="30000" b="1" spc="-300">
                <a:solidFill>
                  <a:srgbClr val="FFFFFF"/>
                </a:solidFill>
                <a:latin typeface="Publico Headline Roman"/>
                <a:ea typeface="Publico Headline Roman"/>
                <a:cs typeface="Publico Headline Roman"/>
                <a:sym typeface="Publico Headline Roman"/>
              </a:defRPr>
            </a:lvl4pPr>
            <a:lvl5pPr marL="0" indent="0" algn="ctr" defTabSz="584200">
              <a:lnSpc>
                <a:spcPct val="70000"/>
              </a:lnSpc>
              <a:spcBef>
                <a:spcPts val="0"/>
              </a:spcBef>
              <a:buSzTx/>
              <a:buFontTx/>
              <a:buNone/>
              <a:defRPr sz="30000" b="1" spc="-300">
                <a:solidFill>
                  <a:srgbClr val="FFFFFF"/>
                </a:solidFill>
                <a:latin typeface="Publico Headline Roman"/>
                <a:ea typeface="Publico Headline Roman"/>
                <a:cs typeface="Publico Headline Roman"/>
                <a:sym typeface="Publico Headline Roman"/>
              </a:defRPr>
            </a:lvl5pPr>
          </a:lstStyle>
          <a:p>
            <a:r>
              <a:t>100%</a:t>
            </a:r>
          </a:p>
          <a:p>
            <a:pPr lvl="1"/>
            <a:endParaRPr/>
          </a:p>
          <a:p>
            <a:pPr lvl="2"/>
            <a:endParaRPr/>
          </a:p>
          <a:p>
            <a:pPr lvl="3"/>
            <a:endParaRPr/>
          </a:p>
          <a:p>
            <a:pPr lvl="4"/>
            <a:endParaRPr/>
          </a:p>
        </p:txBody>
      </p:sp>
      <p:sp>
        <p:nvSpPr>
          <p:cNvPr id="133" name="Slide Number"/>
          <p:cNvSpPr txBox="1">
            <a:spLocks noGrp="1"/>
          </p:cNvSpPr>
          <p:nvPr>
            <p:ph type="sldNum" sz="quarter" idx="2"/>
          </p:nvPr>
        </p:nvSpPr>
        <p:spPr>
          <a:xfrm>
            <a:off x="12001500" y="13030199"/>
            <a:ext cx="386335" cy="419101"/>
          </a:xfrm>
          <a:prstGeom prst="rect">
            <a:avLst/>
          </a:prstGeom>
        </p:spPr>
        <p:txBody>
          <a:bodyPr lIns="50800" tIns="50800" rIns="50800" bIns="50800" anchor="b"/>
          <a:lstStyle>
            <a:lvl1pPr algn="ctr" defTabSz="821531">
              <a:defRPr sz="1800">
                <a:solidFill>
                  <a:srgbClr val="F0EBE0"/>
                </a:solidFill>
                <a:latin typeface="Avenir Next Medium"/>
                <a:ea typeface="Avenir Next Medium"/>
                <a:cs typeface="Avenir Next Medium"/>
                <a:sym typeface="Avenir Next Medium"/>
              </a:defRPr>
            </a:lvl1p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22436667" y="-12700"/>
            <a:ext cx="757769" cy="1733550"/>
          </a:xfrm>
          <a:prstGeom prst="rect">
            <a:avLst/>
          </a:prstGeom>
          <a:solidFill>
            <a:srgbClr val="006CB7"/>
          </a:solidFill>
          <a:ln w="12700">
            <a:miter lim="400000"/>
          </a:ln>
          <a:effectLst>
            <a:outerShdw dist="76200" dir="2700000" rotWithShape="0">
              <a:srgbClr val="808080">
                <a:alpha val="25000"/>
              </a:srgbClr>
            </a:outerShdw>
          </a:effectLst>
        </p:spPr>
        <p:txBody>
          <a:bodyPr tIns="91439" bIns="91439" anchor="ctr"/>
          <a:lstStyle/>
          <a:p>
            <a:pPr defTabSz="914400">
              <a:lnSpc>
                <a:spcPct val="100000"/>
              </a:lnSpc>
              <a:spcBef>
                <a:spcPts val="0"/>
              </a:spcBef>
              <a:tabLst/>
              <a:defRPr>
                <a:solidFill>
                  <a:srgbClr val="FFFFFF"/>
                </a:solidFill>
                <a:latin typeface="Corbel"/>
                <a:ea typeface="Corbel"/>
                <a:cs typeface="Corbel"/>
                <a:sym typeface="Corbel"/>
              </a:defRPr>
            </a:pPr>
            <a:endParaRPr/>
          </a:p>
        </p:txBody>
      </p:sp>
      <p:sp>
        <p:nvSpPr>
          <p:cNvPr id="3" name="Rectangle 7"/>
          <p:cNvSpPr/>
          <p:nvPr/>
        </p:nvSpPr>
        <p:spPr>
          <a:xfrm>
            <a:off x="23194435" y="2"/>
            <a:ext cx="927097" cy="1720851"/>
          </a:xfrm>
          <a:prstGeom prst="rect">
            <a:avLst/>
          </a:prstGeom>
          <a:solidFill>
            <a:srgbClr val="EF4144"/>
          </a:solidFill>
          <a:ln w="12700">
            <a:miter lim="400000"/>
          </a:ln>
          <a:effectLst>
            <a:outerShdw dist="76200" dir="2700000" rotWithShape="0">
              <a:srgbClr val="808080">
                <a:alpha val="25000"/>
              </a:srgbClr>
            </a:outerShdw>
          </a:effectLst>
        </p:spPr>
        <p:txBody>
          <a:bodyPr tIns="91439" bIns="91439" anchor="ctr"/>
          <a:lstStyle/>
          <a:p>
            <a:pPr defTabSz="914400">
              <a:lnSpc>
                <a:spcPct val="100000"/>
              </a:lnSpc>
              <a:spcBef>
                <a:spcPts val="0"/>
              </a:spcBef>
              <a:tabLst/>
              <a:defRPr>
                <a:solidFill>
                  <a:srgbClr val="FFFFFF"/>
                </a:solidFill>
                <a:latin typeface="Corbel"/>
                <a:ea typeface="Corbel"/>
                <a:cs typeface="Corbel"/>
                <a:sym typeface="Corbel"/>
              </a:defRPr>
            </a:pPr>
            <a:endParaRPr/>
          </a:p>
        </p:txBody>
      </p:sp>
      <p:sp>
        <p:nvSpPr>
          <p:cNvPr id="4" name="Rectangle 9"/>
          <p:cNvSpPr/>
          <p:nvPr/>
        </p:nvSpPr>
        <p:spPr>
          <a:xfrm>
            <a:off x="22436667" y="12801600"/>
            <a:ext cx="757769" cy="914400"/>
          </a:xfrm>
          <a:prstGeom prst="rect">
            <a:avLst/>
          </a:prstGeom>
          <a:solidFill>
            <a:srgbClr val="006CB7"/>
          </a:solidFill>
          <a:ln w="12700">
            <a:miter lim="400000"/>
          </a:ln>
          <a:effectLst>
            <a:outerShdw dist="76200" dir="12899965" rotWithShape="0">
              <a:srgbClr val="808080">
                <a:alpha val="25000"/>
              </a:srgbClr>
            </a:outerShdw>
          </a:effectLst>
        </p:spPr>
        <p:txBody>
          <a:bodyPr tIns="91439" bIns="91439" anchor="ctr"/>
          <a:lstStyle/>
          <a:p>
            <a:pPr defTabSz="914400">
              <a:lnSpc>
                <a:spcPct val="100000"/>
              </a:lnSpc>
              <a:spcBef>
                <a:spcPts val="0"/>
              </a:spcBef>
              <a:tabLst/>
              <a:defRPr>
                <a:solidFill>
                  <a:srgbClr val="FFFFFF"/>
                </a:solidFill>
                <a:latin typeface="Corbel"/>
                <a:ea typeface="Corbel"/>
                <a:cs typeface="Corbel"/>
                <a:sym typeface="Corbel"/>
              </a:defRPr>
            </a:pPr>
            <a:endParaRPr/>
          </a:p>
        </p:txBody>
      </p:sp>
      <p:sp>
        <p:nvSpPr>
          <p:cNvPr id="5" name="Rectangle 10"/>
          <p:cNvSpPr/>
          <p:nvPr/>
        </p:nvSpPr>
        <p:spPr>
          <a:xfrm>
            <a:off x="23194435" y="12801600"/>
            <a:ext cx="927097" cy="914400"/>
          </a:xfrm>
          <a:prstGeom prst="rect">
            <a:avLst/>
          </a:prstGeom>
          <a:solidFill>
            <a:srgbClr val="EF4144"/>
          </a:solidFill>
          <a:ln w="12700">
            <a:miter lim="400000"/>
          </a:ln>
          <a:effectLst>
            <a:outerShdw dist="76200" dir="12899965" rotWithShape="0">
              <a:srgbClr val="808080">
                <a:alpha val="25000"/>
              </a:srgbClr>
            </a:outerShdw>
          </a:effectLst>
        </p:spPr>
        <p:txBody>
          <a:bodyPr tIns="91439" bIns="91439" anchor="ctr"/>
          <a:lstStyle/>
          <a:p>
            <a:pPr defTabSz="914400">
              <a:lnSpc>
                <a:spcPct val="100000"/>
              </a:lnSpc>
              <a:spcBef>
                <a:spcPts val="0"/>
              </a:spcBef>
              <a:tabLst/>
              <a:defRPr>
                <a:solidFill>
                  <a:srgbClr val="FFFFFF"/>
                </a:solidFill>
                <a:latin typeface="Corbel"/>
                <a:ea typeface="Corbel"/>
                <a:cs typeface="Corbel"/>
                <a:sym typeface="Corbel"/>
              </a:defRPr>
            </a:pPr>
            <a:endParaRPr/>
          </a:p>
        </p:txBody>
      </p:sp>
      <p:sp>
        <p:nvSpPr>
          <p:cNvPr id="6" name="Title Text"/>
          <p:cNvSpPr txBox="1">
            <a:spLocks noGrp="1"/>
          </p:cNvSpPr>
          <p:nvPr>
            <p:ph type="title"/>
          </p:nvPr>
        </p:nvSpPr>
        <p:spPr>
          <a:xfrm>
            <a:off x="1219200" y="549275"/>
            <a:ext cx="21945600" cy="2651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lstStyle/>
          <a:p>
            <a:r>
              <a:t>Title Text</a:t>
            </a:r>
          </a:p>
        </p:txBody>
      </p:sp>
      <p:sp>
        <p:nvSpPr>
          <p:cNvPr id="7" name="Body Level One…"/>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21728853" y="13011786"/>
            <a:ext cx="449581" cy="474981"/>
          </a:xfrm>
          <a:prstGeom prst="rect">
            <a:avLst/>
          </a:prstGeom>
          <a:ln w="12700">
            <a:miter lim="400000"/>
          </a:ln>
        </p:spPr>
        <p:txBody>
          <a:bodyPr wrap="none" tIns="91439" bIns="91439" anchor="ctr">
            <a:spAutoFit/>
          </a:bodyPr>
          <a:lstStyle>
            <a:lvl1pPr algn="r" defTabSz="1828800">
              <a:lnSpc>
                <a:spcPct val="100000"/>
              </a:lnSpc>
              <a:spcBef>
                <a:spcPts val="0"/>
              </a:spcBef>
              <a:tabLst/>
              <a:defRPr sz="2000">
                <a:solidFill>
                  <a:srgbClr val="898989"/>
                </a:solidFill>
                <a:latin typeface="Corbel"/>
                <a:ea typeface="Corbel"/>
                <a:cs typeface="Corbel"/>
                <a:sym typeface="Corbe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8" r:id="rId8"/>
    <p:sldLayoutId id="2147483659" r:id="rId9"/>
    <p:sldLayoutId id="2147483661" r:id="rId10"/>
    <p:sldLayoutId id="2147483662" r:id="rId11"/>
    <p:sldLayoutId id="2147483663" r:id="rId12"/>
    <p:sldLayoutId id="2147483665" r:id="rId13"/>
    <p:sldLayoutId id="2147483666" r:id="rId14"/>
    <p:sldLayoutId id="2147483667" r:id="rId15"/>
    <p:sldLayoutId id="2147483668" r:id="rId16"/>
    <p:sldLayoutId id="2147483669" r:id="rId17"/>
    <p:sldLayoutId id="2147483670" r:id="rId18"/>
  </p:sldLayoutIdLst>
  <p:transition spd="med"/>
  <p:txStyles>
    <p:titleStyle>
      <a:lvl1pPr marL="0" marR="0" indent="0" algn="l" defTabSz="914400" latinLnBrk="0">
        <a:lnSpc>
          <a:spcPct val="100000"/>
        </a:lnSpc>
        <a:spcBef>
          <a:spcPts val="0"/>
        </a:spcBef>
        <a:spcAft>
          <a:spcPts val="0"/>
        </a:spcAft>
        <a:buClrTx/>
        <a:buSzTx/>
        <a:buFontTx/>
        <a:buNone/>
        <a:tabLst/>
        <a:defRPr sz="4800" b="0" i="0" u="none" strike="noStrike" cap="none" spc="0" baseline="0">
          <a:solidFill>
            <a:srgbClr val="006CB7"/>
          </a:solidFill>
          <a:uFillTx/>
          <a:latin typeface="Corbel"/>
          <a:ea typeface="Corbel"/>
          <a:cs typeface="Corbel"/>
          <a:sym typeface="Corbel"/>
        </a:defRPr>
      </a:lvl1pPr>
      <a:lvl2pPr marL="0" marR="0" indent="0" algn="l" defTabSz="914400" latinLnBrk="0">
        <a:lnSpc>
          <a:spcPct val="100000"/>
        </a:lnSpc>
        <a:spcBef>
          <a:spcPts val="0"/>
        </a:spcBef>
        <a:spcAft>
          <a:spcPts val="0"/>
        </a:spcAft>
        <a:buClrTx/>
        <a:buSzTx/>
        <a:buFontTx/>
        <a:buNone/>
        <a:tabLst/>
        <a:defRPr sz="4800" b="0" i="0" u="none" strike="noStrike" cap="none" spc="0" baseline="0">
          <a:solidFill>
            <a:srgbClr val="006CB7"/>
          </a:solidFill>
          <a:uFillTx/>
          <a:latin typeface="Corbel"/>
          <a:ea typeface="Corbel"/>
          <a:cs typeface="Corbel"/>
          <a:sym typeface="Corbel"/>
        </a:defRPr>
      </a:lvl2pPr>
      <a:lvl3pPr marL="0" marR="0" indent="0" algn="l" defTabSz="914400" latinLnBrk="0">
        <a:lnSpc>
          <a:spcPct val="100000"/>
        </a:lnSpc>
        <a:spcBef>
          <a:spcPts val="0"/>
        </a:spcBef>
        <a:spcAft>
          <a:spcPts val="0"/>
        </a:spcAft>
        <a:buClrTx/>
        <a:buSzTx/>
        <a:buFontTx/>
        <a:buNone/>
        <a:tabLst/>
        <a:defRPr sz="4800" b="0" i="0" u="none" strike="noStrike" cap="none" spc="0" baseline="0">
          <a:solidFill>
            <a:srgbClr val="006CB7"/>
          </a:solidFill>
          <a:uFillTx/>
          <a:latin typeface="Corbel"/>
          <a:ea typeface="Corbel"/>
          <a:cs typeface="Corbel"/>
          <a:sym typeface="Corbel"/>
        </a:defRPr>
      </a:lvl3pPr>
      <a:lvl4pPr marL="0" marR="0" indent="0" algn="l" defTabSz="914400" latinLnBrk="0">
        <a:lnSpc>
          <a:spcPct val="100000"/>
        </a:lnSpc>
        <a:spcBef>
          <a:spcPts val="0"/>
        </a:spcBef>
        <a:spcAft>
          <a:spcPts val="0"/>
        </a:spcAft>
        <a:buClrTx/>
        <a:buSzTx/>
        <a:buFontTx/>
        <a:buNone/>
        <a:tabLst/>
        <a:defRPr sz="4800" b="0" i="0" u="none" strike="noStrike" cap="none" spc="0" baseline="0">
          <a:solidFill>
            <a:srgbClr val="006CB7"/>
          </a:solidFill>
          <a:uFillTx/>
          <a:latin typeface="Corbel"/>
          <a:ea typeface="Corbel"/>
          <a:cs typeface="Corbel"/>
          <a:sym typeface="Corbel"/>
        </a:defRPr>
      </a:lvl4pPr>
      <a:lvl5pPr marL="0" marR="0" indent="0" algn="l" defTabSz="914400" latinLnBrk="0">
        <a:lnSpc>
          <a:spcPct val="100000"/>
        </a:lnSpc>
        <a:spcBef>
          <a:spcPts val="0"/>
        </a:spcBef>
        <a:spcAft>
          <a:spcPts val="0"/>
        </a:spcAft>
        <a:buClrTx/>
        <a:buSzTx/>
        <a:buFontTx/>
        <a:buNone/>
        <a:tabLst/>
        <a:defRPr sz="4800" b="0" i="0" u="none" strike="noStrike" cap="none" spc="0" baseline="0">
          <a:solidFill>
            <a:srgbClr val="006CB7"/>
          </a:solidFill>
          <a:uFillTx/>
          <a:latin typeface="Corbel"/>
          <a:ea typeface="Corbel"/>
          <a:cs typeface="Corbel"/>
          <a:sym typeface="Corbel"/>
        </a:defRPr>
      </a:lvl5pPr>
      <a:lvl6pPr marL="0" marR="0" indent="457200" algn="l" defTabSz="914400" latinLnBrk="0">
        <a:lnSpc>
          <a:spcPct val="100000"/>
        </a:lnSpc>
        <a:spcBef>
          <a:spcPts val="0"/>
        </a:spcBef>
        <a:spcAft>
          <a:spcPts val="0"/>
        </a:spcAft>
        <a:buClrTx/>
        <a:buSzTx/>
        <a:buFontTx/>
        <a:buNone/>
        <a:tabLst/>
        <a:defRPr sz="4800" b="0" i="0" u="none" strike="noStrike" cap="none" spc="0" baseline="0">
          <a:solidFill>
            <a:srgbClr val="006CB7"/>
          </a:solidFill>
          <a:uFillTx/>
          <a:latin typeface="Corbel"/>
          <a:ea typeface="Corbel"/>
          <a:cs typeface="Corbel"/>
          <a:sym typeface="Corbel"/>
        </a:defRPr>
      </a:lvl6pPr>
      <a:lvl7pPr marL="0" marR="0" indent="914400" algn="l" defTabSz="914400" latinLnBrk="0">
        <a:lnSpc>
          <a:spcPct val="100000"/>
        </a:lnSpc>
        <a:spcBef>
          <a:spcPts val="0"/>
        </a:spcBef>
        <a:spcAft>
          <a:spcPts val="0"/>
        </a:spcAft>
        <a:buClrTx/>
        <a:buSzTx/>
        <a:buFontTx/>
        <a:buNone/>
        <a:tabLst/>
        <a:defRPr sz="4800" b="0" i="0" u="none" strike="noStrike" cap="none" spc="0" baseline="0">
          <a:solidFill>
            <a:srgbClr val="006CB7"/>
          </a:solidFill>
          <a:uFillTx/>
          <a:latin typeface="Corbel"/>
          <a:ea typeface="Corbel"/>
          <a:cs typeface="Corbel"/>
          <a:sym typeface="Corbel"/>
        </a:defRPr>
      </a:lvl7pPr>
      <a:lvl8pPr marL="0" marR="0" indent="1371600" algn="l" defTabSz="914400" latinLnBrk="0">
        <a:lnSpc>
          <a:spcPct val="100000"/>
        </a:lnSpc>
        <a:spcBef>
          <a:spcPts val="0"/>
        </a:spcBef>
        <a:spcAft>
          <a:spcPts val="0"/>
        </a:spcAft>
        <a:buClrTx/>
        <a:buSzTx/>
        <a:buFontTx/>
        <a:buNone/>
        <a:tabLst/>
        <a:defRPr sz="4800" b="0" i="0" u="none" strike="noStrike" cap="none" spc="0" baseline="0">
          <a:solidFill>
            <a:srgbClr val="006CB7"/>
          </a:solidFill>
          <a:uFillTx/>
          <a:latin typeface="Corbel"/>
          <a:ea typeface="Corbel"/>
          <a:cs typeface="Corbel"/>
          <a:sym typeface="Corbel"/>
        </a:defRPr>
      </a:lvl8pPr>
      <a:lvl9pPr marL="0" marR="0" indent="1828800" algn="l" defTabSz="914400" latinLnBrk="0">
        <a:lnSpc>
          <a:spcPct val="100000"/>
        </a:lnSpc>
        <a:spcBef>
          <a:spcPts val="0"/>
        </a:spcBef>
        <a:spcAft>
          <a:spcPts val="0"/>
        </a:spcAft>
        <a:buClrTx/>
        <a:buSzTx/>
        <a:buFontTx/>
        <a:buNone/>
        <a:tabLst/>
        <a:defRPr sz="4800" b="0" i="0" u="none" strike="noStrike" cap="none" spc="0" baseline="0">
          <a:solidFill>
            <a:srgbClr val="006CB7"/>
          </a:solidFill>
          <a:uFillTx/>
          <a:latin typeface="Corbel"/>
          <a:ea typeface="Corbel"/>
          <a:cs typeface="Corbel"/>
          <a:sym typeface="Corbel"/>
        </a:defRPr>
      </a:lvl9pPr>
    </p:titleStyle>
    <p:bodyStyle>
      <a:lvl1pPr marL="685800" marR="0" indent="-685800" algn="l" defTabSz="914400" latinLnBrk="0">
        <a:lnSpc>
          <a:spcPct val="100000"/>
        </a:lnSpc>
        <a:spcBef>
          <a:spcPts val="900"/>
        </a:spcBef>
        <a:spcAft>
          <a:spcPts val="0"/>
        </a:spcAft>
        <a:buClrTx/>
        <a:buSzPct val="100000"/>
        <a:buFont typeface="Arial"/>
        <a:buChar char="•"/>
        <a:tabLst/>
        <a:defRPr sz="4000" b="0" i="0" u="none" strike="noStrike" cap="none" spc="0" baseline="0">
          <a:solidFill>
            <a:srgbClr val="595959"/>
          </a:solidFill>
          <a:uFillTx/>
          <a:latin typeface="Corbel"/>
          <a:ea typeface="Corbel"/>
          <a:cs typeface="Corbel"/>
          <a:sym typeface="Corbel"/>
        </a:defRPr>
      </a:lvl1pPr>
      <a:lvl2pPr marL="865414" marR="0" indent="-408214" algn="l" defTabSz="914400" latinLnBrk="0">
        <a:lnSpc>
          <a:spcPct val="100000"/>
        </a:lnSpc>
        <a:spcBef>
          <a:spcPts val="900"/>
        </a:spcBef>
        <a:spcAft>
          <a:spcPts val="0"/>
        </a:spcAft>
        <a:buClrTx/>
        <a:buSzPct val="100000"/>
        <a:buFont typeface="Arial"/>
        <a:buChar char="–"/>
        <a:tabLst/>
        <a:defRPr sz="4000" b="0" i="0" u="none" strike="noStrike" cap="none" spc="0" baseline="0">
          <a:solidFill>
            <a:srgbClr val="595959"/>
          </a:solidFill>
          <a:uFillTx/>
          <a:latin typeface="Corbel"/>
          <a:ea typeface="Corbel"/>
          <a:cs typeface="Corbel"/>
          <a:sym typeface="Corbel"/>
        </a:defRPr>
      </a:lvl2pPr>
      <a:lvl3pPr marL="1485900" marR="0" indent="-571500" algn="l" defTabSz="914400" latinLnBrk="0">
        <a:lnSpc>
          <a:spcPct val="100000"/>
        </a:lnSpc>
        <a:spcBef>
          <a:spcPts val="900"/>
        </a:spcBef>
        <a:spcAft>
          <a:spcPts val="0"/>
        </a:spcAft>
        <a:buClrTx/>
        <a:buSzPct val="100000"/>
        <a:buFont typeface="Arial"/>
        <a:buChar char="•"/>
        <a:tabLst/>
        <a:defRPr sz="4000" b="0" i="0" u="none" strike="noStrike" cap="none" spc="0" baseline="0">
          <a:solidFill>
            <a:srgbClr val="595959"/>
          </a:solidFill>
          <a:uFillTx/>
          <a:latin typeface="Corbel"/>
          <a:ea typeface="Corbel"/>
          <a:cs typeface="Corbel"/>
          <a:sym typeface="Corbel"/>
        </a:defRPr>
      </a:lvl3pPr>
      <a:lvl4pPr marL="2024742" marR="0" indent="-653142" algn="l" defTabSz="914400" latinLnBrk="0">
        <a:lnSpc>
          <a:spcPct val="100000"/>
        </a:lnSpc>
        <a:spcBef>
          <a:spcPts val="900"/>
        </a:spcBef>
        <a:spcAft>
          <a:spcPts val="0"/>
        </a:spcAft>
        <a:buClrTx/>
        <a:buSzPct val="100000"/>
        <a:buFont typeface="Arial"/>
        <a:buChar char="–"/>
        <a:tabLst/>
        <a:defRPr sz="4000" b="0" i="0" u="none" strike="noStrike" cap="none" spc="0" baseline="0">
          <a:solidFill>
            <a:srgbClr val="595959"/>
          </a:solidFill>
          <a:uFillTx/>
          <a:latin typeface="Corbel"/>
          <a:ea typeface="Corbel"/>
          <a:cs typeface="Corbel"/>
          <a:sym typeface="Corbel"/>
        </a:defRPr>
      </a:lvl4pPr>
      <a:lvl5pPr marL="2481942" marR="0" indent="-653142" algn="l" defTabSz="914400" latinLnBrk="0">
        <a:lnSpc>
          <a:spcPct val="100000"/>
        </a:lnSpc>
        <a:spcBef>
          <a:spcPts val="900"/>
        </a:spcBef>
        <a:spcAft>
          <a:spcPts val="0"/>
        </a:spcAft>
        <a:buClrTx/>
        <a:buSzPct val="100000"/>
        <a:buFont typeface="Arial"/>
        <a:buChar char="»"/>
        <a:tabLst/>
        <a:defRPr sz="4000" b="0" i="0" u="none" strike="noStrike" cap="none" spc="0" baseline="0">
          <a:solidFill>
            <a:srgbClr val="595959"/>
          </a:solidFill>
          <a:uFillTx/>
          <a:latin typeface="Corbel"/>
          <a:ea typeface="Corbel"/>
          <a:cs typeface="Corbel"/>
          <a:sym typeface="Corbel"/>
        </a:defRPr>
      </a:lvl5pPr>
      <a:lvl6pPr marL="2939142" marR="0" indent="-653142" algn="l" defTabSz="914400" latinLnBrk="0">
        <a:lnSpc>
          <a:spcPct val="100000"/>
        </a:lnSpc>
        <a:spcBef>
          <a:spcPts val="900"/>
        </a:spcBef>
        <a:spcAft>
          <a:spcPts val="0"/>
        </a:spcAft>
        <a:buClrTx/>
        <a:buSzPct val="100000"/>
        <a:buFont typeface="Arial"/>
        <a:buChar char="»"/>
        <a:tabLst/>
        <a:defRPr sz="4000" b="0" i="0" u="none" strike="noStrike" cap="none" spc="0" baseline="0">
          <a:solidFill>
            <a:srgbClr val="595959"/>
          </a:solidFill>
          <a:uFillTx/>
          <a:latin typeface="Corbel"/>
          <a:ea typeface="Corbel"/>
          <a:cs typeface="Corbel"/>
          <a:sym typeface="Corbel"/>
        </a:defRPr>
      </a:lvl6pPr>
      <a:lvl7pPr marL="3396342" marR="0" indent="-653142" algn="l" defTabSz="914400" latinLnBrk="0">
        <a:lnSpc>
          <a:spcPct val="100000"/>
        </a:lnSpc>
        <a:spcBef>
          <a:spcPts val="900"/>
        </a:spcBef>
        <a:spcAft>
          <a:spcPts val="0"/>
        </a:spcAft>
        <a:buClrTx/>
        <a:buSzPct val="100000"/>
        <a:buFont typeface="Arial"/>
        <a:buChar char="»"/>
        <a:tabLst/>
        <a:defRPr sz="4000" b="0" i="0" u="none" strike="noStrike" cap="none" spc="0" baseline="0">
          <a:solidFill>
            <a:srgbClr val="595959"/>
          </a:solidFill>
          <a:uFillTx/>
          <a:latin typeface="Corbel"/>
          <a:ea typeface="Corbel"/>
          <a:cs typeface="Corbel"/>
          <a:sym typeface="Corbel"/>
        </a:defRPr>
      </a:lvl7pPr>
      <a:lvl8pPr marL="3853542" marR="0" indent="-653142" algn="l" defTabSz="914400" latinLnBrk="0">
        <a:lnSpc>
          <a:spcPct val="100000"/>
        </a:lnSpc>
        <a:spcBef>
          <a:spcPts val="900"/>
        </a:spcBef>
        <a:spcAft>
          <a:spcPts val="0"/>
        </a:spcAft>
        <a:buClrTx/>
        <a:buSzPct val="100000"/>
        <a:buFont typeface="Arial"/>
        <a:buChar char="»"/>
        <a:tabLst/>
        <a:defRPr sz="4000" b="0" i="0" u="none" strike="noStrike" cap="none" spc="0" baseline="0">
          <a:solidFill>
            <a:srgbClr val="595959"/>
          </a:solidFill>
          <a:uFillTx/>
          <a:latin typeface="Corbel"/>
          <a:ea typeface="Corbel"/>
          <a:cs typeface="Corbel"/>
          <a:sym typeface="Corbel"/>
        </a:defRPr>
      </a:lvl8pPr>
      <a:lvl9pPr marL="4310742" marR="0" indent="-653142" algn="l" defTabSz="914400" latinLnBrk="0">
        <a:lnSpc>
          <a:spcPct val="100000"/>
        </a:lnSpc>
        <a:spcBef>
          <a:spcPts val="900"/>
        </a:spcBef>
        <a:spcAft>
          <a:spcPts val="0"/>
        </a:spcAft>
        <a:buClrTx/>
        <a:buSzPct val="100000"/>
        <a:buFont typeface="Arial"/>
        <a:buChar char="»"/>
        <a:tabLst/>
        <a:defRPr sz="4000" b="0" i="0" u="none" strike="noStrike" cap="none" spc="0" baseline="0">
          <a:solidFill>
            <a:srgbClr val="595959"/>
          </a:solidFill>
          <a:uFillTx/>
          <a:latin typeface="Corbel"/>
          <a:ea typeface="Corbel"/>
          <a:cs typeface="Corbel"/>
          <a:sym typeface="Corbel"/>
        </a:defRPr>
      </a:lvl9pPr>
    </p:bodyStyle>
    <p:otherStyle>
      <a:lvl1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orbel"/>
        </a:defRPr>
      </a:lvl1pPr>
      <a:lvl2pPr marL="0" marR="0" indent="45720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orbel"/>
        </a:defRPr>
      </a:lvl2pPr>
      <a:lvl3pPr marL="0" marR="0" indent="91440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orbel"/>
        </a:defRPr>
      </a:lvl3pPr>
      <a:lvl4pPr marL="0" marR="0" indent="137160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orbel"/>
        </a:defRPr>
      </a:lvl4pPr>
      <a:lvl5pPr marL="0" marR="0" indent="182880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orbel"/>
        </a:defRPr>
      </a:lvl5pPr>
      <a:lvl6pPr marL="0" marR="0" indent="228600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orbel"/>
        </a:defRPr>
      </a:lvl6pPr>
      <a:lvl7pPr marL="0" marR="0" indent="274320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orbel"/>
        </a:defRPr>
      </a:lvl7pPr>
      <a:lvl8pPr marL="0" marR="0" indent="320040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orbel"/>
        </a:defRPr>
      </a:lvl8pPr>
      <a:lvl9pPr marL="0" marR="0" indent="365760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A4A4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pic>
        <p:nvPicPr>
          <p:cNvPr id="214" name="Image" descr="Image"/>
          <p:cNvPicPr>
            <a:picLocks noChangeAspect="1"/>
          </p:cNvPicPr>
          <p:nvPr/>
        </p:nvPicPr>
        <p:blipFill>
          <a:blip r:embed="rId2"/>
          <a:srcRect l="26307" t="5696" r="82" b="7947"/>
          <a:stretch>
            <a:fillRect/>
          </a:stretch>
        </p:blipFill>
        <p:spPr>
          <a:xfrm>
            <a:off x="8450660" y="5508607"/>
            <a:ext cx="10475141" cy="6919840"/>
          </a:xfrm>
          <a:custGeom>
            <a:avLst/>
            <a:gdLst/>
            <a:ahLst/>
            <a:cxnLst>
              <a:cxn ang="0">
                <a:pos x="wd2" y="hd2"/>
              </a:cxn>
              <a:cxn ang="5400000">
                <a:pos x="wd2" y="hd2"/>
              </a:cxn>
              <a:cxn ang="10800000">
                <a:pos x="wd2" y="hd2"/>
              </a:cxn>
              <a:cxn ang="16200000">
                <a:pos x="wd2" y="hd2"/>
              </a:cxn>
            </a:cxnLst>
            <a:rect l="0" t="0" r="r" b="b"/>
            <a:pathLst>
              <a:path w="21599" h="21564" extrusionOk="0">
                <a:moveTo>
                  <a:pt x="7328" y="5"/>
                </a:moveTo>
                <a:cubicBezTo>
                  <a:pt x="7293" y="-2"/>
                  <a:pt x="7258" y="-1"/>
                  <a:pt x="7223" y="8"/>
                </a:cubicBezTo>
                <a:cubicBezTo>
                  <a:pt x="7177" y="20"/>
                  <a:pt x="7129" y="47"/>
                  <a:pt x="7078" y="87"/>
                </a:cubicBezTo>
                <a:cubicBezTo>
                  <a:pt x="6971" y="172"/>
                  <a:pt x="6846" y="242"/>
                  <a:pt x="6802" y="243"/>
                </a:cubicBezTo>
                <a:cubicBezTo>
                  <a:pt x="6569" y="245"/>
                  <a:pt x="5902" y="798"/>
                  <a:pt x="5791" y="1083"/>
                </a:cubicBezTo>
                <a:cubicBezTo>
                  <a:pt x="5681" y="1364"/>
                  <a:pt x="5643" y="1388"/>
                  <a:pt x="5366" y="1352"/>
                </a:cubicBezTo>
                <a:cubicBezTo>
                  <a:pt x="5138" y="1323"/>
                  <a:pt x="5028" y="1245"/>
                  <a:pt x="4920" y="1038"/>
                </a:cubicBezTo>
                <a:cubicBezTo>
                  <a:pt x="4654" y="526"/>
                  <a:pt x="4061" y="820"/>
                  <a:pt x="3762" y="1611"/>
                </a:cubicBezTo>
                <a:cubicBezTo>
                  <a:pt x="3589" y="2067"/>
                  <a:pt x="3590" y="2056"/>
                  <a:pt x="3737" y="2279"/>
                </a:cubicBezTo>
                <a:cubicBezTo>
                  <a:pt x="3875" y="2488"/>
                  <a:pt x="3908" y="2714"/>
                  <a:pt x="3814" y="2802"/>
                </a:cubicBezTo>
                <a:cubicBezTo>
                  <a:pt x="3777" y="2836"/>
                  <a:pt x="3720" y="2975"/>
                  <a:pt x="3685" y="3111"/>
                </a:cubicBezTo>
                <a:cubicBezTo>
                  <a:pt x="3642" y="3283"/>
                  <a:pt x="3588" y="3341"/>
                  <a:pt x="3509" y="3295"/>
                </a:cubicBezTo>
                <a:cubicBezTo>
                  <a:pt x="3414" y="3240"/>
                  <a:pt x="3408" y="3261"/>
                  <a:pt x="3472" y="3441"/>
                </a:cubicBezTo>
                <a:cubicBezTo>
                  <a:pt x="3529" y="3603"/>
                  <a:pt x="3525" y="3681"/>
                  <a:pt x="3456" y="3768"/>
                </a:cubicBezTo>
                <a:cubicBezTo>
                  <a:pt x="3406" y="3830"/>
                  <a:pt x="3342" y="3848"/>
                  <a:pt x="3314" y="3806"/>
                </a:cubicBezTo>
                <a:cubicBezTo>
                  <a:pt x="3286" y="3764"/>
                  <a:pt x="3243" y="3723"/>
                  <a:pt x="3218" y="3718"/>
                </a:cubicBezTo>
                <a:cubicBezTo>
                  <a:pt x="3193" y="3713"/>
                  <a:pt x="3125" y="3682"/>
                  <a:pt x="3068" y="3649"/>
                </a:cubicBezTo>
                <a:cubicBezTo>
                  <a:pt x="2828" y="3507"/>
                  <a:pt x="2312" y="3499"/>
                  <a:pt x="2194" y="3634"/>
                </a:cubicBezTo>
                <a:cubicBezTo>
                  <a:pt x="2127" y="3711"/>
                  <a:pt x="2026" y="3776"/>
                  <a:pt x="1969" y="3780"/>
                </a:cubicBezTo>
                <a:cubicBezTo>
                  <a:pt x="1674" y="3799"/>
                  <a:pt x="1379" y="4757"/>
                  <a:pt x="1564" y="5095"/>
                </a:cubicBezTo>
                <a:cubicBezTo>
                  <a:pt x="1628" y="5211"/>
                  <a:pt x="1595" y="5314"/>
                  <a:pt x="1398" y="5603"/>
                </a:cubicBezTo>
                <a:cubicBezTo>
                  <a:pt x="1263" y="5802"/>
                  <a:pt x="1123" y="5965"/>
                  <a:pt x="1087" y="5965"/>
                </a:cubicBezTo>
                <a:cubicBezTo>
                  <a:pt x="1033" y="5965"/>
                  <a:pt x="961" y="6128"/>
                  <a:pt x="904" y="6381"/>
                </a:cubicBezTo>
                <a:cubicBezTo>
                  <a:pt x="897" y="6410"/>
                  <a:pt x="857" y="6563"/>
                  <a:pt x="813" y="6722"/>
                </a:cubicBezTo>
                <a:cubicBezTo>
                  <a:pt x="769" y="6882"/>
                  <a:pt x="741" y="7066"/>
                  <a:pt x="750" y="7130"/>
                </a:cubicBezTo>
                <a:cubicBezTo>
                  <a:pt x="759" y="7195"/>
                  <a:pt x="697" y="7305"/>
                  <a:pt x="613" y="7372"/>
                </a:cubicBezTo>
                <a:cubicBezTo>
                  <a:pt x="266" y="7645"/>
                  <a:pt x="4" y="8206"/>
                  <a:pt x="0" y="8634"/>
                </a:cubicBezTo>
                <a:cubicBezTo>
                  <a:pt x="-1" y="8696"/>
                  <a:pt x="4" y="8754"/>
                  <a:pt x="14" y="8809"/>
                </a:cubicBezTo>
                <a:cubicBezTo>
                  <a:pt x="172" y="9631"/>
                  <a:pt x="345" y="9847"/>
                  <a:pt x="625" y="9569"/>
                </a:cubicBezTo>
                <a:cubicBezTo>
                  <a:pt x="798" y="9398"/>
                  <a:pt x="1060" y="9380"/>
                  <a:pt x="1192" y="9530"/>
                </a:cubicBezTo>
                <a:cubicBezTo>
                  <a:pt x="1285" y="9636"/>
                  <a:pt x="1263" y="10107"/>
                  <a:pt x="1149" y="10430"/>
                </a:cubicBezTo>
                <a:cubicBezTo>
                  <a:pt x="1076" y="10636"/>
                  <a:pt x="990" y="10697"/>
                  <a:pt x="838" y="10652"/>
                </a:cubicBezTo>
                <a:cubicBezTo>
                  <a:pt x="584" y="10575"/>
                  <a:pt x="392" y="10571"/>
                  <a:pt x="421" y="10643"/>
                </a:cubicBezTo>
                <a:cubicBezTo>
                  <a:pt x="440" y="10689"/>
                  <a:pt x="400" y="10838"/>
                  <a:pt x="331" y="10973"/>
                </a:cubicBezTo>
                <a:cubicBezTo>
                  <a:pt x="94" y="11441"/>
                  <a:pt x="160" y="12728"/>
                  <a:pt x="421" y="12728"/>
                </a:cubicBezTo>
                <a:cubicBezTo>
                  <a:pt x="554" y="12728"/>
                  <a:pt x="621" y="12920"/>
                  <a:pt x="541" y="13072"/>
                </a:cubicBezTo>
                <a:cubicBezTo>
                  <a:pt x="442" y="13261"/>
                  <a:pt x="503" y="14390"/>
                  <a:pt x="623" y="14591"/>
                </a:cubicBezTo>
                <a:cubicBezTo>
                  <a:pt x="680" y="14686"/>
                  <a:pt x="732" y="14950"/>
                  <a:pt x="740" y="15177"/>
                </a:cubicBezTo>
                <a:cubicBezTo>
                  <a:pt x="756" y="15634"/>
                  <a:pt x="970" y="16265"/>
                  <a:pt x="1108" y="16265"/>
                </a:cubicBezTo>
                <a:cubicBezTo>
                  <a:pt x="1157" y="16265"/>
                  <a:pt x="1237" y="16339"/>
                  <a:pt x="1286" y="16429"/>
                </a:cubicBezTo>
                <a:cubicBezTo>
                  <a:pt x="1341" y="16530"/>
                  <a:pt x="1460" y="16580"/>
                  <a:pt x="1599" y="16562"/>
                </a:cubicBezTo>
                <a:cubicBezTo>
                  <a:pt x="1879" y="16526"/>
                  <a:pt x="1912" y="16574"/>
                  <a:pt x="1939" y="17067"/>
                </a:cubicBezTo>
                <a:cubicBezTo>
                  <a:pt x="1951" y="17284"/>
                  <a:pt x="1971" y="17557"/>
                  <a:pt x="1982" y="17672"/>
                </a:cubicBezTo>
                <a:cubicBezTo>
                  <a:pt x="2004" y="17875"/>
                  <a:pt x="2211" y="18174"/>
                  <a:pt x="2347" y="18198"/>
                </a:cubicBezTo>
                <a:cubicBezTo>
                  <a:pt x="2385" y="18205"/>
                  <a:pt x="2432" y="18222"/>
                  <a:pt x="2451" y="18235"/>
                </a:cubicBezTo>
                <a:cubicBezTo>
                  <a:pt x="2542" y="18299"/>
                  <a:pt x="2780" y="18374"/>
                  <a:pt x="2966" y="18399"/>
                </a:cubicBezTo>
                <a:cubicBezTo>
                  <a:pt x="3079" y="18414"/>
                  <a:pt x="3199" y="18432"/>
                  <a:pt x="3232" y="18438"/>
                </a:cubicBezTo>
                <a:cubicBezTo>
                  <a:pt x="3265" y="18445"/>
                  <a:pt x="3252" y="18525"/>
                  <a:pt x="3202" y="18616"/>
                </a:cubicBezTo>
                <a:cubicBezTo>
                  <a:pt x="3125" y="18756"/>
                  <a:pt x="3127" y="18776"/>
                  <a:pt x="3215" y="18746"/>
                </a:cubicBezTo>
                <a:cubicBezTo>
                  <a:pt x="3332" y="18707"/>
                  <a:pt x="3775" y="19325"/>
                  <a:pt x="3705" y="19430"/>
                </a:cubicBezTo>
                <a:cubicBezTo>
                  <a:pt x="3597" y="19594"/>
                  <a:pt x="3625" y="19948"/>
                  <a:pt x="3757" y="20087"/>
                </a:cubicBezTo>
                <a:cubicBezTo>
                  <a:pt x="3833" y="20168"/>
                  <a:pt x="3881" y="20271"/>
                  <a:pt x="3863" y="20315"/>
                </a:cubicBezTo>
                <a:cubicBezTo>
                  <a:pt x="3845" y="20358"/>
                  <a:pt x="3952" y="20492"/>
                  <a:pt x="4101" y="20613"/>
                </a:cubicBezTo>
                <a:cubicBezTo>
                  <a:pt x="4327" y="20795"/>
                  <a:pt x="4430" y="20819"/>
                  <a:pt x="4717" y="20750"/>
                </a:cubicBezTo>
                <a:cubicBezTo>
                  <a:pt x="4976" y="20688"/>
                  <a:pt x="5082" y="20701"/>
                  <a:pt x="5140" y="20807"/>
                </a:cubicBezTo>
                <a:cubicBezTo>
                  <a:pt x="5182" y="20884"/>
                  <a:pt x="5246" y="20948"/>
                  <a:pt x="5283" y="20948"/>
                </a:cubicBezTo>
                <a:cubicBezTo>
                  <a:pt x="5320" y="20948"/>
                  <a:pt x="5444" y="21049"/>
                  <a:pt x="5558" y="21172"/>
                </a:cubicBezTo>
                <a:cubicBezTo>
                  <a:pt x="5672" y="21295"/>
                  <a:pt x="5862" y="21431"/>
                  <a:pt x="5980" y="21473"/>
                </a:cubicBezTo>
                <a:cubicBezTo>
                  <a:pt x="6099" y="21516"/>
                  <a:pt x="6211" y="21555"/>
                  <a:pt x="6230" y="21560"/>
                </a:cubicBezTo>
                <a:cubicBezTo>
                  <a:pt x="6371" y="21598"/>
                  <a:pt x="6595" y="21395"/>
                  <a:pt x="6649" y="21179"/>
                </a:cubicBezTo>
                <a:lnTo>
                  <a:pt x="6716" y="20918"/>
                </a:lnTo>
                <a:lnTo>
                  <a:pt x="6867" y="21127"/>
                </a:lnTo>
                <a:cubicBezTo>
                  <a:pt x="6951" y="21243"/>
                  <a:pt x="7083" y="21388"/>
                  <a:pt x="7160" y="21447"/>
                </a:cubicBezTo>
                <a:cubicBezTo>
                  <a:pt x="7340" y="21587"/>
                  <a:pt x="7854" y="21546"/>
                  <a:pt x="7961" y="21384"/>
                </a:cubicBezTo>
                <a:cubicBezTo>
                  <a:pt x="8007" y="21316"/>
                  <a:pt x="8097" y="21261"/>
                  <a:pt x="8160" y="21261"/>
                </a:cubicBezTo>
                <a:cubicBezTo>
                  <a:pt x="8298" y="21261"/>
                  <a:pt x="8419" y="21060"/>
                  <a:pt x="8447" y="20784"/>
                </a:cubicBezTo>
                <a:cubicBezTo>
                  <a:pt x="8484" y="20432"/>
                  <a:pt x="8568" y="20298"/>
                  <a:pt x="8673" y="20431"/>
                </a:cubicBezTo>
                <a:cubicBezTo>
                  <a:pt x="8725" y="20496"/>
                  <a:pt x="8800" y="20519"/>
                  <a:pt x="8841" y="20480"/>
                </a:cubicBezTo>
                <a:cubicBezTo>
                  <a:pt x="8882" y="20442"/>
                  <a:pt x="8961" y="20466"/>
                  <a:pt x="9016" y="20535"/>
                </a:cubicBezTo>
                <a:cubicBezTo>
                  <a:pt x="9071" y="20603"/>
                  <a:pt x="9209" y="20639"/>
                  <a:pt x="9323" y="20614"/>
                </a:cubicBezTo>
                <a:cubicBezTo>
                  <a:pt x="9446" y="20587"/>
                  <a:pt x="9562" y="20624"/>
                  <a:pt x="9606" y="20705"/>
                </a:cubicBezTo>
                <a:cubicBezTo>
                  <a:pt x="9693" y="20864"/>
                  <a:pt x="9985" y="20790"/>
                  <a:pt x="10157" y="20564"/>
                </a:cubicBezTo>
                <a:cubicBezTo>
                  <a:pt x="10219" y="20483"/>
                  <a:pt x="10334" y="20409"/>
                  <a:pt x="10414" y="20400"/>
                </a:cubicBezTo>
                <a:cubicBezTo>
                  <a:pt x="10494" y="20391"/>
                  <a:pt x="10560" y="20329"/>
                  <a:pt x="10560" y="20260"/>
                </a:cubicBezTo>
                <a:cubicBezTo>
                  <a:pt x="10560" y="20192"/>
                  <a:pt x="10683" y="19898"/>
                  <a:pt x="10834" y="19608"/>
                </a:cubicBezTo>
                <a:cubicBezTo>
                  <a:pt x="10986" y="19319"/>
                  <a:pt x="11109" y="18985"/>
                  <a:pt x="11109" y="18867"/>
                </a:cubicBezTo>
                <a:cubicBezTo>
                  <a:pt x="11109" y="18750"/>
                  <a:pt x="11156" y="18626"/>
                  <a:pt x="11213" y="18593"/>
                </a:cubicBezTo>
                <a:cubicBezTo>
                  <a:pt x="11269" y="18560"/>
                  <a:pt x="11297" y="18489"/>
                  <a:pt x="11275" y="18435"/>
                </a:cubicBezTo>
                <a:cubicBezTo>
                  <a:pt x="11251" y="18376"/>
                  <a:pt x="11196" y="18386"/>
                  <a:pt x="11138" y="18458"/>
                </a:cubicBezTo>
                <a:cubicBezTo>
                  <a:pt x="11063" y="18553"/>
                  <a:pt x="11032" y="18540"/>
                  <a:pt x="10997" y="18404"/>
                </a:cubicBezTo>
                <a:cubicBezTo>
                  <a:pt x="10906" y="18043"/>
                  <a:pt x="11101" y="17969"/>
                  <a:pt x="11821" y="18092"/>
                </a:cubicBezTo>
                <a:cubicBezTo>
                  <a:pt x="12136" y="18146"/>
                  <a:pt x="12270" y="18121"/>
                  <a:pt x="12446" y="17978"/>
                </a:cubicBezTo>
                <a:cubicBezTo>
                  <a:pt x="12739" y="17739"/>
                  <a:pt x="12817" y="17533"/>
                  <a:pt x="12870" y="16849"/>
                </a:cubicBezTo>
                <a:cubicBezTo>
                  <a:pt x="12907" y="16366"/>
                  <a:pt x="12891" y="16238"/>
                  <a:pt x="12767" y="15999"/>
                </a:cubicBezTo>
                <a:cubicBezTo>
                  <a:pt x="12662" y="15796"/>
                  <a:pt x="12632" y="15630"/>
                  <a:pt x="12659" y="15395"/>
                </a:cubicBezTo>
                <a:cubicBezTo>
                  <a:pt x="12712" y="14942"/>
                  <a:pt x="12792" y="14849"/>
                  <a:pt x="12992" y="15011"/>
                </a:cubicBezTo>
                <a:cubicBezTo>
                  <a:pt x="13148" y="15137"/>
                  <a:pt x="13186" y="15116"/>
                  <a:pt x="13473" y="14744"/>
                </a:cubicBezTo>
                <a:cubicBezTo>
                  <a:pt x="13710" y="14437"/>
                  <a:pt x="13786" y="14266"/>
                  <a:pt x="13789" y="14028"/>
                </a:cubicBezTo>
                <a:cubicBezTo>
                  <a:pt x="13791" y="13851"/>
                  <a:pt x="13881" y="13539"/>
                  <a:pt x="13997" y="13307"/>
                </a:cubicBezTo>
                <a:cubicBezTo>
                  <a:pt x="14162" y="12978"/>
                  <a:pt x="14201" y="12796"/>
                  <a:pt x="14201" y="12368"/>
                </a:cubicBezTo>
                <a:cubicBezTo>
                  <a:pt x="14201" y="11722"/>
                  <a:pt x="14061" y="11375"/>
                  <a:pt x="13800" y="11375"/>
                </a:cubicBezTo>
                <a:cubicBezTo>
                  <a:pt x="13566" y="11375"/>
                  <a:pt x="13288" y="11093"/>
                  <a:pt x="13357" y="10926"/>
                </a:cubicBezTo>
                <a:cubicBezTo>
                  <a:pt x="13407" y="10805"/>
                  <a:pt x="13417" y="10742"/>
                  <a:pt x="13461" y="10230"/>
                </a:cubicBezTo>
                <a:cubicBezTo>
                  <a:pt x="13496" y="9834"/>
                  <a:pt x="13573" y="9710"/>
                  <a:pt x="13783" y="9710"/>
                </a:cubicBezTo>
                <a:cubicBezTo>
                  <a:pt x="13993" y="9710"/>
                  <a:pt x="14178" y="9461"/>
                  <a:pt x="14208" y="9138"/>
                </a:cubicBezTo>
                <a:cubicBezTo>
                  <a:pt x="14236" y="8832"/>
                  <a:pt x="14138" y="8287"/>
                  <a:pt x="14031" y="8152"/>
                </a:cubicBezTo>
                <a:cubicBezTo>
                  <a:pt x="13980" y="8088"/>
                  <a:pt x="13915" y="7840"/>
                  <a:pt x="13889" y="7602"/>
                </a:cubicBezTo>
                <a:cubicBezTo>
                  <a:pt x="13852" y="7277"/>
                  <a:pt x="13766" y="7062"/>
                  <a:pt x="13540" y="6740"/>
                </a:cubicBezTo>
                <a:cubicBezTo>
                  <a:pt x="13315" y="6419"/>
                  <a:pt x="13240" y="6231"/>
                  <a:pt x="13240" y="5999"/>
                </a:cubicBezTo>
                <a:cubicBezTo>
                  <a:pt x="13240" y="5828"/>
                  <a:pt x="13216" y="5652"/>
                  <a:pt x="13188" y="5609"/>
                </a:cubicBezTo>
                <a:cubicBezTo>
                  <a:pt x="13160" y="5566"/>
                  <a:pt x="13133" y="5489"/>
                  <a:pt x="13128" y="5436"/>
                </a:cubicBezTo>
                <a:cubicBezTo>
                  <a:pt x="13124" y="5384"/>
                  <a:pt x="13115" y="5294"/>
                  <a:pt x="13110" y="5237"/>
                </a:cubicBezTo>
                <a:cubicBezTo>
                  <a:pt x="13106" y="5180"/>
                  <a:pt x="13058" y="5133"/>
                  <a:pt x="13004" y="5133"/>
                </a:cubicBezTo>
                <a:cubicBezTo>
                  <a:pt x="12910" y="5133"/>
                  <a:pt x="12689" y="4596"/>
                  <a:pt x="12689" y="4367"/>
                </a:cubicBezTo>
                <a:cubicBezTo>
                  <a:pt x="12689" y="4307"/>
                  <a:pt x="12556" y="4067"/>
                  <a:pt x="12394" y="3836"/>
                </a:cubicBezTo>
                <a:cubicBezTo>
                  <a:pt x="12063" y="3364"/>
                  <a:pt x="11841" y="2881"/>
                  <a:pt x="11894" y="2750"/>
                </a:cubicBezTo>
                <a:cubicBezTo>
                  <a:pt x="11946" y="2624"/>
                  <a:pt x="11684" y="2295"/>
                  <a:pt x="11430" y="2166"/>
                </a:cubicBezTo>
                <a:cubicBezTo>
                  <a:pt x="11179" y="2038"/>
                  <a:pt x="10766" y="2176"/>
                  <a:pt x="10766" y="2387"/>
                </a:cubicBezTo>
                <a:cubicBezTo>
                  <a:pt x="10766" y="2581"/>
                  <a:pt x="10679" y="2634"/>
                  <a:pt x="10282" y="2684"/>
                </a:cubicBezTo>
                <a:cubicBezTo>
                  <a:pt x="9972" y="2724"/>
                  <a:pt x="9921" y="2704"/>
                  <a:pt x="9890" y="2525"/>
                </a:cubicBezTo>
                <a:cubicBezTo>
                  <a:pt x="9858" y="2336"/>
                  <a:pt x="9848" y="2333"/>
                  <a:pt x="9771" y="2493"/>
                </a:cubicBezTo>
                <a:cubicBezTo>
                  <a:pt x="9694" y="2652"/>
                  <a:pt x="9679" y="2649"/>
                  <a:pt x="9590" y="2455"/>
                </a:cubicBezTo>
                <a:cubicBezTo>
                  <a:pt x="9530" y="2326"/>
                  <a:pt x="9417" y="2245"/>
                  <a:pt x="9294" y="2245"/>
                </a:cubicBezTo>
                <a:cubicBezTo>
                  <a:pt x="9177" y="2245"/>
                  <a:pt x="9053" y="2164"/>
                  <a:pt x="8998" y="2051"/>
                </a:cubicBezTo>
                <a:cubicBezTo>
                  <a:pt x="8914" y="1878"/>
                  <a:pt x="8928" y="1828"/>
                  <a:pt x="9114" y="1596"/>
                </a:cubicBezTo>
                <a:cubicBezTo>
                  <a:pt x="9230" y="1452"/>
                  <a:pt x="9323" y="1278"/>
                  <a:pt x="9323" y="1209"/>
                </a:cubicBezTo>
                <a:cubicBezTo>
                  <a:pt x="9322" y="942"/>
                  <a:pt x="8898" y="347"/>
                  <a:pt x="8710" y="347"/>
                </a:cubicBezTo>
                <a:cubicBezTo>
                  <a:pt x="8608" y="347"/>
                  <a:pt x="8495" y="300"/>
                  <a:pt x="8459" y="245"/>
                </a:cubicBezTo>
                <a:cubicBezTo>
                  <a:pt x="8416" y="181"/>
                  <a:pt x="8285" y="202"/>
                  <a:pt x="8092" y="302"/>
                </a:cubicBezTo>
                <a:cubicBezTo>
                  <a:pt x="7834" y="437"/>
                  <a:pt x="7778" y="439"/>
                  <a:pt x="7682" y="312"/>
                </a:cubicBezTo>
                <a:cubicBezTo>
                  <a:pt x="7541" y="126"/>
                  <a:pt x="7432" y="27"/>
                  <a:pt x="7328" y="5"/>
                </a:cubicBezTo>
                <a:close/>
                <a:moveTo>
                  <a:pt x="20886" y="3619"/>
                </a:moveTo>
                <a:cubicBezTo>
                  <a:pt x="20741" y="3597"/>
                  <a:pt x="20628" y="3751"/>
                  <a:pt x="20592" y="3946"/>
                </a:cubicBezTo>
                <a:cubicBezTo>
                  <a:pt x="20644" y="4002"/>
                  <a:pt x="20642" y="4056"/>
                  <a:pt x="20588" y="4191"/>
                </a:cubicBezTo>
                <a:cubicBezTo>
                  <a:pt x="20603" y="4283"/>
                  <a:pt x="20642" y="4370"/>
                  <a:pt x="20702" y="4444"/>
                </a:cubicBezTo>
                <a:cubicBezTo>
                  <a:pt x="20791" y="4403"/>
                  <a:pt x="20931" y="4400"/>
                  <a:pt x="21039" y="4428"/>
                </a:cubicBezTo>
                <a:cubicBezTo>
                  <a:pt x="21086" y="4353"/>
                  <a:pt x="21120" y="4247"/>
                  <a:pt x="21128" y="4115"/>
                </a:cubicBezTo>
                <a:cubicBezTo>
                  <a:pt x="21144" y="3878"/>
                  <a:pt x="21114" y="3764"/>
                  <a:pt x="21009" y="3679"/>
                </a:cubicBezTo>
                <a:cubicBezTo>
                  <a:pt x="20967" y="3644"/>
                  <a:pt x="20925" y="3625"/>
                  <a:pt x="20886" y="3619"/>
                </a:cubicBezTo>
                <a:close/>
                <a:moveTo>
                  <a:pt x="21485" y="13292"/>
                </a:moveTo>
                <a:cubicBezTo>
                  <a:pt x="21456" y="13292"/>
                  <a:pt x="21438" y="13297"/>
                  <a:pt x="21419" y="13301"/>
                </a:cubicBezTo>
                <a:cubicBezTo>
                  <a:pt x="21422" y="13387"/>
                  <a:pt x="21468" y="13458"/>
                  <a:pt x="21526" y="13458"/>
                </a:cubicBezTo>
                <a:cubicBezTo>
                  <a:pt x="21575" y="13458"/>
                  <a:pt x="21594" y="13417"/>
                  <a:pt x="21599" y="13370"/>
                </a:cubicBezTo>
                <a:cubicBezTo>
                  <a:pt x="21576" y="13322"/>
                  <a:pt x="21538" y="13292"/>
                  <a:pt x="21485" y="13292"/>
                </a:cubicBezTo>
                <a:close/>
                <a:moveTo>
                  <a:pt x="2477" y="18452"/>
                </a:moveTo>
                <a:cubicBezTo>
                  <a:pt x="2462" y="18452"/>
                  <a:pt x="2451" y="18521"/>
                  <a:pt x="2451" y="18607"/>
                </a:cubicBezTo>
                <a:cubicBezTo>
                  <a:pt x="2451" y="18692"/>
                  <a:pt x="2481" y="18764"/>
                  <a:pt x="2518" y="18764"/>
                </a:cubicBezTo>
                <a:cubicBezTo>
                  <a:pt x="2554" y="18764"/>
                  <a:pt x="2566" y="18692"/>
                  <a:pt x="2544" y="18607"/>
                </a:cubicBezTo>
                <a:cubicBezTo>
                  <a:pt x="2522" y="18521"/>
                  <a:pt x="2492" y="18452"/>
                  <a:pt x="2477" y="18452"/>
                </a:cubicBezTo>
                <a:close/>
                <a:moveTo>
                  <a:pt x="2862" y="20029"/>
                </a:moveTo>
                <a:cubicBezTo>
                  <a:pt x="2820" y="20040"/>
                  <a:pt x="2793" y="20088"/>
                  <a:pt x="2793" y="20161"/>
                </a:cubicBezTo>
                <a:cubicBezTo>
                  <a:pt x="2793" y="20258"/>
                  <a:pt x="2853" y="20324"/>
                  <a:pt x="2937" y="20324"/>
                </a:cubicBezTo>
                <a:cubicBezTo>
                  <a:pt x="3105" y="20324"/>
                  <a:pt x="3080" y="20081"/>
                  <a:pt x="2908" y="20030"/>
                </a:cubicBezTo>
                <a:cubicBezTo>
                  <a:pt x="2891" y="20025"/>
                  <a:pt x="2876" y="20025"/>
                  <a:pt x="2862" y="20029"/>
                </a:cubicBezTo>
                <a:close/>
              </a:path>
            </a:pathLst>
          </a:custGeom>
          <a:ln w="12700">
            <a:miter lim="400000"/>
          </a:ln>
        </p:spPr>
      </p:pic>
      <p:pic>
        <p:nvPicPr>
          <p:cNvPr id="215" name="iStock-1049201542-678x381.jpg" descr="iStock-1049201542-678x381.jpg"/>
          <p:cNvPicPr>
            <a:picLocks noChangeAspect="1"/>
          </p:cNvPicPr>
          <p:nvPr/>
        </p:nvPicPr>
        <p:blipFill>
          <a:blip r:embed="rId3"/>
          <a:srcRect l="3878" t="46787" r="4485"/>
          <a:stretch>
            <a:fillRect/>
          </a:stretch>
        </p:blipFill>
        <p:spPr>
          <a:xfrm>
            <a:off x="7312560" y="10956952"/>
            <a:ext cx="9019449" cy="2943204"/>
          </a:xfrm>
          <a:custGeom>
            <a:avLst/>
            <a:gdLst/>
            <a:ahLst/>
            <a:cxnLst>
              <a:cxn ang="0">
                <a:pos x="wd2" y="hd2"/>
              </a:cxn>
              <a:cxn ang="5400000">
                <a:pos x="wd2" y="hd2"/>
              </a:cxn>
              <a:cxn ang="10800000">
                <a:pos x="wd2" y="hd2"/>
              </a:cxn>
              <a:cxn ang="16200000">
                <a:pos x="wd2" y="hd2"/>
              </a:cxn>
            </a:cxnLst>
            <a:rect l="0" t="0" r="r" b="b"/>
            <a:pathLst>
              <a:path w="21470" h="21530" extrusionOk="0">
                <a:moveTo>
                  <a:pt x="4462" y="15"/>
                </a:moveTo>
                <a:cubicBezTo>
                  <a:pt x="4269" y="-70"/>
                  <a:pt x="4052" y="205"/>
                  <a:pt x="3890" y="880"/>
                </a:cubicBezTo>
                <a:cubicBezTo>
                  <a:pt x="3748" y="1467"/>
                  <a:pt x="3638" y="1673"/>
                  <a:pt x="3521" y="1559"/>
                </a:cubicBezTo>
                <a:cubicBezTo>
                  <a:pt x="3429" y="1470"/>
                  <a:pt x="3083" y="1485"/>
                  <a:pt x="2751" y="1594"/>
                </a:cubicBezTo>
                <a:cubicBezTo>
                  <a:pt x="2301" y="1742"/>
                  <a:pt x="2099" y="1950"/>
                  <a:pt x="1959" y="2410"/>
                </a:cubicBezTo>
                <a:cubicBezTo>
                  <a:pt x="1855" y="2749"/>
                  <a:pt x="1662" y="3109"/>
                  <a:pt x="1531" y="3208"/>
                </a:cubicBezTo>
                <a:cubicBezTo>
                  <a:pt x="1252" y="3418"/>
                  <a:pt x="1144" y="4058"/>
                  <a:pt x="1267" y="4764"/>
                </a:cubicBezTo>
                <a:cubicBezTo>
                  <a:pt x="1327" y="5110"/>
                  <a:pt x="1312" y="5439"/>
                  <a:pt x="1217" y="5856"/>
                </a:cubicBezTo>
                <a:cubicBezTo>
                  <a:pt x="1116" y="6301"/>
                  <a:pt x="1105" y="6591"/>
                  <a:pt x="1175" y="6997"/>
                </a:cubicBezTo>
                <a:cubicBezTo>
                  <a:pt x="1228" y="7296"/>
                  <a:pt x="1271" y="7826"/>
                  <a:pt x="1271" y="8176"/>
                </a:cubicBezTo>
                <a:cubicBezTo>
                  <a:pt x="1271" y="8532"/>
                  <a:pt x="1378" y="9076"/>
                  <a:pt x="1516" y="9412"/>
                </a:cubicBezTo>
                <a:lnTo>
                  <a:pt x="1761" y="10013"/>
                </a:lnTo>
                <a:lnTo>
                  <a:pt x="1312" y="10626"/>
                </a:lnTo>
                <a:cubicBezTo>
                  <a:pt x="726" y="11423"/>
                  <a:pt x="476" y="12159"/>
                  <a:pt x="216" y="13857"/>
                </a:cubicBezTo>
                <a:cubicBezTo>
                  <a:pt x="-124" y="16070"/>
                  <a:pt x="-58" y="18821"/>
                  <a:pt x="383" y="20764"/>
                </a:cubicBezTo>
                <a:lnTo>
                  <a:pt x="557" y="21530"/>
                </a:lnTo>
                <a:lnTo>
                  <a:pt x="11620" y="21530"/>
                </a:lnTo>
                <a:lnTo>
                  <a:pt x="11677" y="20764"/>
                </a:lnTo>
                <a:cubicBezTo>
                  <a:pt x="11708" y="20342"/>
                  <a:pt x="11787" y="19303"/>
                  <a:pt x="11852" y="18458"/>
                </a:cubicBezTo>
                <a:cubicBezTo>
                  <a:pt x="11917" y="17614"/>
                  <a:pt x="11996" y="16219"/>
                  <a:pt x="12028" y="15355"/>
                </a:cubicBezTo>
                <a:lnTo>
                  <a:pt x="12088" y="13784"/>
                </a:lnTo>
                <a:lnTo>
                  <a:pt x="11451" y="13343"/>
                </a:lnTo>
                <a:cubicBezTo>
                  <a:pt x="10431" y="12635"/>
                  <a:pt x="9354" y="10681"/>
                  <a:pt x="9354" y="9540"/>
                </a:cubicBezTo>
                <a:cubicBezTo>
                  <a:pt x="9354" y="8592"/>
                  <a:pt x="9596" y="8273"/>
                  <a:pt x="10043" y="8640"/>
                </a:cubicBezTo>
                <a:cubicBezTo>
                  <a:pt x="10264" y="8822"/>
                  <a:pt x="10756" y="8971"/>
                  <a:pt x="11136" y="8971"/>
                </a:cubicBezTo>
                <a:lnTo>
                  <a:pt x="11825" y="8971"/>
                </a:lnTo>
                <a:lnTo>
                  <a:pt x="11764" y="7369"/>
                </a:lnTo>
                <a:cubicBezTo>
                  <a:pt x="11622" y="3712"/>
                  <a:pt x="11359" y="2555"/>
                  <a:pt x="10672" y="2555"/>
                </a:cubicBezTo>
                <a:cubicBezTo>
                  <a:pt x="10177" y="2555"/>
                  <a:pt x="10027" y="3076"/>
                  <a:pt x="9770" y="5676"/>
                </a:cubicBezTo>
                <a:lnTo>
                  <a:pt x="9566" y="7717"/>
                </a:lnTo>
                <a:lnTo>
                  <a:pt x="9084" y="7804"/>
                </a:lnTo>
                <a:cubicBezTo>
                  <a:pt x="8456" y="7915"/>
                  <a:pt x="8378" y="7631"/>
                  <a:pt x="8667" y="6320"/>
                </a:cubicBezTo>
                <a:cubicBezTo>
                  <a:pt x="8957" y="5010"/>
                  <a:pt x="8996" y="2620"/>
                  <a:pt x="8740" y="1940"/>
                </a:cubicBezTo>
                <a:cubicBezTo>
                  <a:pt x="8286" y="733"/>
                  <a:pt x="7515" y="912"/>
                  <a:pt x="7291" y="2276"/>
                </a:cubicBezTo>
                <a:cubicBezTo>
                  <a:pt x="7154" y="3109"/>
                  <a:pt x="7136" y="5519"/>
                  <a:pt x="7264" y="5763"/>
                </a:cubicBezTo>
                <a:cubicBezTo>
                  <a:pt x="7314" y="5858"/>
                  <a:pt x="7355" y="6364"/>
                  <a:pt x="7355" y="6887"/>
                </a:cubicBezTo>
                <a:cubicBezTo>
                  <a:pt x="7355" y="8015"/>
                  <a:pt x="7234" y="8264"/>
                  <a:pt x="6547" y="8533"/>
                </a:cubicBezTo>
                <a:cubicBezTo>
                  <a:pt x="6277" y="8638"/>
                  <a:pt x="5942" y="8907"/>
                  <a:pt x="5803" y="9128"/>
                </a:cubicBezTo>
                <a:cubicBezTo>
                  <a:pt x="5451" y="9687"/>
                  <a:pt x="5379" y="9167"/>
                  <a:pt x="5665" y="8123"/>
                </a:cubicBezTo>
                <a:cubicBezTo>
                  <a:pt x="6055" y="6700"/>
                  <a:pt x="6208" y="4022"/>
                  <a:pt x="5959" y="2976"/>
                </a:cubicBezTo>
                <a:cubicBezTo>
                  <a:pt x="5879" y="2641"/>
                  <a:pt x="5677" y="2391"/>
                  <a:pt x="5398" y="2291"/>
                </a:cubicBezTo>
                <a:cubicBezTo>
                  <a:pt x="5011" y="2152"/>
                  <a:pt x="4953" y="2047"/>
                  <a:pt x="4890" y="1324"/>
                </a:cubicBezTo>
                <a:cubicBezTo>
                  <a:pt x="4823" y="548"/>
                  <a:pt x="4655" y="100"/>
                  <a:pt x="4462" y="15"/>
                </a:cubicBezTo>
                <a:close/>
                <a:moveTo>
                  <a:pt x="16299" y="64"/>
                </a:moveTo>
                <a:cubicBezTo>
                  <a:pt x="16113" y="88"/>
                  <a:pt x="15871" y="242"/>
                  <a:pt x="15574" y="523"/>
                </a:cubicBezTo>
                <a:cubicBezTo>
                  <a:pt x="14929" y="1133"/>
                  <a:pt x="14884" y="1607"/>
                  <a:pt x="15210" y="4297"/>
                </a:cubicBezTo>
                <a:cubicBezTo>
                  <a:pt x="15538" y="6996"/>
                  <a:pt x="15539" y="7351"/>
                  <a:pt x="15228" y="7694"/>
                </a:cubicBezTo>
                <a:cubicBezTo>
                  <a:pt x="14833" y="8129"/>
                  <a:pt x="14681" y="7645"/>
                  <a:pt x="14570" y="5595"/>
                </a:cubicBezTo>
                <a:cubicBezTo>
                  <a:pt x="14516" y="4613"/>
                  <a:pt x="14425" y="3534"/>
                  <a:pt x="14365" y="3197"/>
                </a:cubicBezTo>
                <a:cubicBezTo>
                  <a:pt x="14085" y="1617"/>
                  <a:pt x="13451" y="1255"/>
                  <a:pt x="13002" y="2416"/>
                </a:cubicBezTo>
                <a:cubicBezTo>
                  <a:pt x="12600" y="3457"/>
                  <a:pt x="12429" y="5082"/>
                  <a:pt x="12372" y="8388"/>
                </a:cubicBezTo>
                <a:lnTo>
                  <a:pt x="12322" y="11288"/>
                </a:lnTo>
                <a:lnTo>
                  <a:pt x="12689" y="11140"/>
                </a:lnTo>
                <a:cubicBezTo>
                  <a:pt x="12974" y="11022"/>
                  <a:pt x="13085" y="11103"/>
                  <a:pt x="13199" y="11511"/>
                </a:cubicBezTo>
                <a:cubicBezTo>
                  <a:pt x="13310" y="11911"/>
                  <a:pt x="13395" y="11976"/>
                  <a:pt x="13556" y="11787"/>
                </a:cubicBezTo>
                <a:cubicBezTo>
                  <a:pt x="13672" y="11651"/>
                  <a:pt x="13867" y="11598"/>
                  <a:pt x="13990" y="11668"/>
                </a:cubicBezTo>
                <a:cubicBezTo>
                  <a:pt x="14294" y="11843"/>
                  <a:pt x="14532" y="11227"/>
                  <a:pt x="14608" y="10074"/>
                </a:cubicBezTo>
                <a:lnTo>
                  <a:pt x="14672" y="9110"/>
                </a:lnTo>
                <a:lnTo>
                  <a:pt x="15667" y="8936"/>
                </a:lnTo>
                <a:cubicBezTo>
                  <a:pt x="16261" y="8830"/>
                  <a:pt x="16800" y="8578"/>
                  <a:pt x="17001" y="8309"/>
                </a:cubicBezTo>
                <a:cubicBezTo>
                  <a:pt x="17435" y="7731"/>
                  <a:pt x="17645" y="7737"/>
                  <a:pt x="17822" y="8344"/>
                </a:cubicBezTo>
                <a:cubicBezTo>
                  <a:pt x="17946" y="8767"/>
                  <a:pt x="17950" y="8954"/>
                  <a:pt x="17844" y="9726"/>
                </a:cubicBezTo>
                <a:cubicBezTo>
                  <a:pt x="17610" y="11428"/>
                  <a:pt x="16521" y="13139"/>
                  <a:pt x="15363" y="13631"/>
                </a:cubicBezTo>
                <a:lnTo>
                  <a:pt x="14972" y="13796"/>
                </a:lnTo>
                <a:lnTo>
                  <a:pt x="15007" y="16438"/>
                </a:lnTo>
                <a:cubicBezTo>
                  <a:pt x="15026" y="17890"/>
                  <a:pt x="15016" y="19631"/>
                  <a:pt x="14983" y="20305"/>
                </a:cubicBezTo>
                <a:lnTo>
                  <a:pt x="14922" y="21530"/>
                </a:lnTo>
                <a:lnTo>
                  <a:pt x="21001" y="21530"/>
                </a:lnTo>
                <a:lnTo>
                  <a:pt x="20942" y="20206"/>
                </a:lnTo>
                <a:cubicBezTo>
                  <a:pt x="20886" y="18952"/>
                  <a:pt x="20899" y="18838"/>
                  <a:pt x="21180" y="18130"/>
                </a:cubicBezTo>
                <a:cubicBezTo>
                  <a:pt x="21457" y="17432"/>
                  <a:pt x="21476" y="17272"/>
                  <a:pt x="21469" y="15718"/>
                </a:cubicBezTo>
                <a:cubicBezTo>
                  <a:pt x="21459" y="13508"/>
                  <a:pt x="21105" y="11212"/>
                  <a:pt x="20643" y="10376"/>
                </a:cubicBezTo>
                <a:cubicBezTo>
                  <a:pt x="20397" y="9929"/>
                  <a:pt x="20341" y="9699"/>
                  <a:pt x="20419" y="9459"/>
                </a:cubicBezTo>
                <a:cubicBezTo>
                  <a:pt x="20666" y="8701"/>
                  <a:pt x="20453" y="5203"/>
                  <a:pt x="20093" y="4097"/>
                </a:cubicBezTo>
                <a:cubicBezTo>
                  <a:pt x="19816" y="3247"/>
                  <a:pt x="19148" y="3117"/>
                  <a:pt x="18809" y="3847"/>
                </a:cubicBezTo>
                <a:cubicBezTo>
                  <a:pt x="18560" y="4381"/>
                  <a:pt x="18344" y="5834"/>
                  <a:pt x="18344" y="6965"/>
                </a:cubicBezTo>
                <a:cubicBezTo>
                  <a:pt x="18344" y="8029"/>
                  <a:pt x="18276" y="8183"/>
                  <a:pt x="17991" y="7760"/>
                </a:cubicBezTo>
                <a:cubicBezTo>
                  <a:pt x="17860" y="7565"/>
                  <a:pt x="17509" y="7373"/>
                  <a:pt x="17209" y="7334"/>
                </a:cubicBezTo>
                <a:cubicBezTo>
                  <a:pt x="16910" y="7295"/>
                  <a:pt x="16632" y="7166"/>
                  <a:pt x="16593" y="7049"/>
                </a:cubicBezTo>
                <a:cubicBezTo>
                  <a:pt x="16555" y="6933"/>
                  <a:pt x="16585" y="6383"/>
                  <a:pt x="16661" y="5824"/>
                </a:cubicBezTo>
                <a:cubicBezTo>
                  <a:pt x="16829" y="4591"/>
                  <a:pt x="16849" y="867"/>
                  <a:pt x="16691" y="381"/>
                </a:cubicBezTo>
                <a:cubicBezTo>
                  <a:pt x="16615" y="148"/>
                  <a:pt x="16484" y="40"/>
                  <a:pt x="16299" y="64"/>
                </a:cubicBezTo>
                <a:close/>
                <a:moveTo>
                  <a:pt x="4020" y="2991"/>
                </a:moveTo>
                <a:cubicBezTo>
                  <a:pt x="4086" y="2958"/>
                  <a:pt x="4169" y="3055"/>
                  <a:pt x="4244" y="3333"/>
                </a:cubicBezTo>
                <a:cubicBezTo>
                  <a:pt x="4279" y="3463"/>
                  <a:pt x="4291" y="3575"/>
                  <a:pt x="4279" y="3696"/>
                </a:cubicBezTo>
                <a:cubicBezTo>
                  <a:pt x="4281" y="3706"/>
                  <a:pt x="4287" y="3705"/>
                  <a:pt x="4289" y="3716"/>
                </a:cubicBezTo>
                <a:cubicBezTo>
                  <a:pt x="4315" y="3843"/>
                  <a:pt x="4302" y="4012"/>
                  <a:pt x="4261" y="4091"/>
                </a:cubicBezTo>
                <a:cubicBezTo>
                  <a:pt x="4235" y="4140"/>
                  <a:pt x="4206" y="4128"/>
                  <a:pt x="4180" y="4091"/>
                </a:cubicBezTo>
                <a:cubicBezTo>
                  <a:pt x="4036" y="4490"/>
                  <a:pt x="4024" y="4482"/>
                  <a:pt x="3939" y="3995"/>
                </a:cubicBezTo>
                <a:cubicBezTo>
                  <a:pt x="3846" y="3461"/>
                  <a:pt x="3910" y="3045"/>
                  <a:pt x="4020" y="2991"/>
                </a:cubicBezTo>
                <a:close/>
              </a:path>
            </a:pathLst>
          </a:custGeom>
          <a:ln w="12700">
            <a:miter lim="400000"/>
          </a:ln>
          <a:effectLst>
            <a:outerShdw blurRad="939800" dir="15996478" rotWithShape="0">
              <a:srgbClr val="000000">
                <a:alpha val="69528"/>
              </a:srgbClr>
            </a:outerShdw>
          </a:effectLst>
        </p:spPr>
      </p:pic>
      <p:sp>
        <p:nvSpPr>
          <p:cNvPr id="216" name="Dr. Matías Irarrázaval…"/>
          <p:cNvSpPr txBox="1">
            <a:spLocks noGrp="1"/>
          </p:cNvSpPr>
          <p:nvPr>
            <p:ph type="body" sz="quarter" idx="1"/>
          </p:nvPr>
        </p:nvSpPr>
        <p:spPr>
          <a:xfrm>
            <a:off x="1727200" y="3873944"/>
            <a:ext cx="20929600" cy="2025651"/>
          </a:xfrm>
          <a:prstGeom prst="rect">
            <a:avLst/>
          </a:prstGeom>
        </p:spPr>
        <p:txBody>
          <a:bodyPr/>
          <a:lstStyle/>
          <a:p>
            <a:pPr>
              <a:spcBef>
                <a:spcPts val="100"/>
              </a:spcBef>
              <a:defRPr sz="3900" spc="-39"/>
            </a:pPr>
            <a:r>
              <a:t>Dr. Matías Irarrázaval </a:t>
            </a:r>
          </a:p>
          <a:p>
            <a:pPr>
              <a:spcBef>
                <a:spcPts val="100"/>
              </a:spcBef>
              <a:defRPr sz="3900" spc="-39"/>
            </a:pPr>
            <a:r>
              <a:t>Jefe de Salud Mental · Ministerio de Salud</a:t>
            </a:r>
          </a:p>
        </p:txBody>
      </p:sp>
      <p:sp>
        <p:nvSpPr>
          <p:cNvPr id="217" name="Estrategias para la protección de salud mental en contextos de pandemia"/>
          <p:cNvSpPr txBox="1">
            <a:spLocks noGrp="1"/>
          </p:cNvSpPr>
          <p:nvPr>
            <p:ph type="title"/>
          </p:nvPr>
        </p:nvSpPr>
        <p:spPr>
          <a:xfrm>
            <a:off x="1739357" y="550917"/>
            <a:ext cx="20905286" cy="3323028"/>
          </a:xfrm>
          <a:prstGeom prst="rect">
            <a:avLst/>
          </a:prstGeom>
        </p:spPr>
        <p:txBody>
          <a:bodyPr/>
          <a:lstStyle>
            <a:lvl1pPr>
              <a:defRPr>
                <a:solidFill>
                  <a:srgbClr val="C53E3C"/>
                </a:solidFill>
                <a:effectLst>
                  <a:outerShdw blurRad="152400" dist="63500" dir="3180000" rotWithShape="0">
                    <a:srgbClr val="4A4A4B">
                      <a:alpha val="84000"/>
                    </a:srgbClr>
                  </a:outerShdw>
                </a:effectLst>
              </a:defRPr>
            </a:lvl1pPr>
          </a:lstStyle>
          <a:p>
            <a:r>
              <a:t>Estrategias para la protección de salud mental en contextos de pandemia</a:t>
            </a:r>
          </a:p>
        </p:txBody>
      </p:sp>
      <p:sp>
        <p:nvSpPr>
          <p:cNvPr id="218" name="Conversaciones en el Campanil » 17 de junio 2020"/>
          <p:cNvSpPr txBox="1">
            <a:spLocks noGrp="1"/>
          </p:cNvSpPr>
          <p:nvPr>
            <p:ph type="body" idx="14"/>
          </p:nvPr>
        </p:nvSpPr>
        <p:spPr>
          <a:xfrm>
            <a:off x="1727200" y="332394"/>
            <a:ext cx="20929600" cy="4800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Conversaciones en el Campanil » 17 de junio 2020</a:t>
            </a:r>
          </a:p>
        </p:txBody>
      </p:sp>
      <p:sp>
        <p:nvSpPr>
          <p:cNvPr id="219" name="Line"/>
          <p:cNvSpPr/>
          <p:nvPr/>
        </p:nvSpPr>
        <p:spPr>
          <a:xfrm>
            <a:off x="863600" y="12852400"/>
            <a:ext cx="22656801" cy="0"/>
          </a:xfrm>
          <a:prstGeom prst="line">
            <a:avLst/>
          </a:prstGeom>
          <a:ln w="12700">
            <a:solidFill>
              <a:srgbClr val="FFFFFF">
                <a:alpha val="30000"/>
              </a:srgbClr>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220" name="Line"/>
          <p:cNvSpPr/>
          <p:nvPr/>
        </p:nvSpPr>
        <p:spPr>
          <a:xfrm>
            <a:off x="863600" y="889000"/>
            <a:ext cx="22656801" cy="0"/>
          </a:xfrm>
          <a:prstGeom prst="line">
            <a:avLst/>
          </a:prstGeom>
          <a:ln w="50800">
            <a:solidFill>
              <a:srgbClr val="FFFFFF">
                <a:alpha val="30000"/>
              </a:srgbClr>
            </a:solidFill>
            <a:miter lim="400000"/>
          </a:ln>
        </p:spPr>
        <p:txBody>
          <a:bodyPr lIns="0" tIns="0" rIns="0" bIns="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pic>
        <p:nvPicPr>
          <p:cNvPr id="221" name="Picture 9" descr="Picture 9"/>
          <p:cNvPicPr>
            <a:picLocks noChangeAspect="1"/>
          </p:cNvPicPr>
          <p:nvPr/>
        </p:nvPicPr>
        <p:blipFill>
          <a:blip r:embed="rId4"/>
          <a:stretch>
            <a:fillRect/>
          </a:stretch>
        </p:blipFill>
        <p:spPr>
          <a:xfrm>
            <a:off x="20222460" y="9437941"/>
            <a:ext cx="3297940" cy="299050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ectangle 5"/>
          <p:cNvSpPr txBox="1"/>
          <p:nvPr/>
        </p:nvSpPr>
        <p:spPr>
          <a:xfrm>
            <a:off x="4815840" y="4180344"/>
            <a:ext cx="14752320" cy="22527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rPr b="1" dirty="0" err="1"/>
              <a:t>Objetivo</a:t>
            </a:r>
            <a:r>
              <a:rPr b="1" dirty="0"/>
              <a:t>: </a:t>
            </a:r>
            <a:r>
              <a:rPr dirty="0" err="1"/>
              <a:t>Fortalecer</a:t>
            </a:r>
            <a:r>
              <a:rPr dirty="0"/>
              <a:t> </a:t>
            </a:r>
            <a:r>
              <a:rPr dirty="0" err="1"/>
              <a:t>estrategias</a:t>
            </a:r>
            <a:r>
              <a:rPr dirty="0"/>
              <a:t> de </a:t>
            </a:r>
            <a:r>
              <a:rPr dirty="0" err="1"/>
              <a:t>contingencia</a:t>
            </a:r>
            <a:r>
              <a:rPr dirty="0"/>
              <a:t> </a:t>
            </a:r>
            <a:r>
              <a:rPr dirty="0" err="1"/>
              <a:t>en</a:t>
            </a:r>
            <a:r>
              <a:rPr dirty="0"/>
              <a:t> la red </a:t>
            </a:r>
            <a:r>
              <a:rPr dirty="0" err="1"/>
              <a:t>pública</a:t>
            </a:r>
            <a:r>
              <a:rPr dirty="0"/>
              <a:t> de </a:t>
            </a:r>
            <a:r>
              <a:rPr dirty="0" err="1"/>
              <a:t>salud</a:t>
            </a:r>
            <a:r>
              <a:rPr dirty="0"/>
              <a:t> para el </a:t>
            </a:r>
            <a:r>
              <a:rPr dirty="0" err="1"/>
              <a:t>abordaje</a:t>
            </a:r>
            <a:r>
              <a:rPr dirty="0"/>
              <a:t> de la </a:t>
            </a:r>
            <a:r>
              <a:rPr dirty="0" err="1"/>
              <a:t>salud</a:t>
            </a:r>
            <a:r>
              <a:rPr dirty="0"/>
              <a:t> mental, </a:t>
            </a:r>
            <a:r>
              <a:rPr dirty="0" err="1"/>
              <a:t>resguardando</a:t>
            </a:r>
            <a:r>
              <a:rPr dirty="0"/>
              <a:t> el </a:t>
            </a:r>
            <a:r>
              <a:rPr dirty="0" err="1"/>
              <a:t>acceso</a:t>
            </a:r>
            <a:r>
              <a:rPr dirty="0"/>
              <a:t>, la </a:t>
            </a:r>
            <a:r>
              <a:rPr dirty="0" err="1"/>
              <a:t>oportunidad</a:t>
            </a:r>
            <a:r>
              <a:rPr dirty="0"/>
              <a:t> y la </a:t>
            </a:r>
            <a:r>
              <a:rPr dirty="0" err="1"/>
              <a:t>continuidad</a:t>
            </a:r>
            <a:r>
              <a:rPr dirty="0"/>
              <a:t> de </a:t>
            </a:r>
            <a:r>
              <a:rPr dirty="0" err="1"/>
              <a:t>cuidados</a:t>
            </a:r>
            <a:r>
              <a:rPr dirty="0"/>
              <a:t> </a:t>
            </a:r>
            <a:r>
              <a:rPr dirty="0" err="1"/>
              <a:t>en</a:t>
            </a:r>
            <a:r>
              <a:rPr dirty="0"/>
              <a:t> los </a:t>
            </a:r>
            <a:r>
              <a:rPr dirty="0" err="1"/>
              <a:t>servicios</a:t>
            </a:r>
            <a:r>
              <a:rPr dirty="0"/>
              <a:t> de </a:t>
            </a:r>
            <a:r>
              <a:rPr dirty="0" err="1"/>
              <a:t>salud</a:t>
            </a:r>
            <a:r>
              <a:rPr dirty="0"/>
              <a:t> mental </a:t>
            </a:r>
            <a:r>
              <a:rPr dirty="0" err="1"/>
              <a:t>ambulatorios</a:t>
            </a:r>
            <a:r>
              <a:rPr dirty="0"/>
              <a:t>, de </a:t>
            </a:r>
            <a:r>
              <a:rPr dirty="0" err="1"/>
              <a:t>hospitalización</a:t>
            </a:r>
            <a:r>
              <a:rPr dirty="0"/>
              <a:t> y </a:t>
            </a:r>
            <a:r>
              <a:rPr dirty="0" err="1"/>
              <a:t>residenciales</a:t>
            </a: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dirty="0"/>
          </a:p>
          <a:p>
            <a:pPr defTabSz="1828800">
              <a:lnSpc>
                <a:spcPct val="100000"/>
              </a:lnSpc>
              <a:spcBef>
                <a:spcPts val="0"/>
              </a:spcBef>
              <a:tabLst/>
              <a:defRPr sz="4800">
                <a:solidFill>
                  <a:srgbClr val="000000"/>
                </a:solidFill>
                <a:latin typeface="Calibri"/>
                <a:ea typeface="Calibri"/>
                <a:cs typeface="Calibri"/>
                <a:sym typeface="Calibri"/>
              </a:defRPr>
            </a:pPr>
            <a:r>
              <a:rPr dirty="0"/>
              <a:t>1. </a:t>
            </a:r>
            <a:r>
              <a:rPr dirty="0" err="1"/>
              <a:t>Coordinación</a:t>
            </a:r>
            <a:r>
              <a:rPr dirty="0"/>
              <a:t> </a:t>
            </a:r>
            <a:r>
              <a:rPr dirty="0" err="1"/>
              <a:t>institucional</a:t>
            </a:r>
            <a:endParaRPr dirty="0"/>
          </a:p>
          <a:p>
            <a:pPr defTabSz="1828800">
              <a:lnSpc>
                <a:spcPct val="100000"/>
              </a:lnSpc>
              <a:spcBef>
                <a:spcPts val="0"/>
              </a:spcBef>
              <a:tabLst/>
              <a:defRPr sz="4800">
                <a:solidFill>
                  <a:srgbClr val="000000"/>
                </a:solidFill>
                <a:latin typeface="Calibri"/>
                <a:ea typeface="Calibri"/>
                <a:cs typeface="Calibri"/>
                <a:sym typeface="Calibri"/>
              </a:defRPr>
            </a:pPr>
            <a:r>
              <a:rPr dirty="0"/>
              <a:t>2. </a:t>
            </a:r>
            <a:r>
              <a:rPr dirty="0" err="1"/>
              <a:t>Coordinación</a:t>
            </a:r>
            <a:r>
              <a:rPr dirty="0"/>
              <a:t> con </a:t>
            </a:r>
            <a:r>
              <a:rPr dirty="0" err="1"/>
              <a:t>otros</a:t>
            </a:r>
            <a:r>
              <a:rPr dirty="0"/>
              <a:t> </a:t>
            </a:r>
            <a:r>
              <a:rPr dirty="0" err="1"/>
              <a:t>actores</a:t>
            </a:r>
            <a:r>
              <a:rPr dirty="0"/>
              <a:t> </a:t>
            </a:r>
            <a:r>
              <a:rPr dirty="0" err="1"/>
              <a:t>relevantes</a:t>
            </a:r>
            <a:r>
              <a:rPr dirty="0"/>
              <a:t> del </a:t>
            </a:r>
            <a:r>
              <a:rPr dirty="0" err="1"/>
              <a:t>intersector</a:t>
            </a:r>
            <a:r>
              <a:rPr dirty="0"/>
              <a:t>. </a:t>
            </a:r>
          </a:p>
        </p:txBody>
      </p:sp>
      <p:sp>
        <p:nvSpPr>
          <p:cNvPr id="277" name="object 11"/>
          <p:cNvSpPr txBox="1">
            <a:spLocks noGrp="1"/>
          </p:cNvSpPr>
          <p:nvPr>
            <p:ph type="title"/>
          </p:nvPr>
        </p:nvSpPr>
        <p:spPr>
          <a:xfrm>
            <a:off x="1955104" y="1346454"/>
            <a:ext cx="20218884" cy="2532829"/>
          </a:xfrm>
          <a:prstGeom prst="rect">
            <a:avLst/>
          </a:prstGeom>
        </p:spPr>
        <p:txBody>
          <a:bodyPr/>
          <a:lstStyle>
            <a:lvl1pPr marR="9956" indent="15557" algn="ctr" defTabSz="1792223">
              <a:lnSpc>
                <a:spcPts val="6800"/>
              </a:lnSpc>
              <a:spcBef>
                <a:spcPts val="900"/>
              </a:spcBef>
              <a:defRPr sz="7840" b="1"/>
            </a:lvl1pPr>
          </a:lstStyle>
          <a:p>
            <a:r>
              <a:t>Línea 1: Continuidad y fortalecimiento de la gestión en salud mental a nivel sectorial</a:t>
            </a:r>
          </a:p>
        </p:txBody>
      </p:sp>
      <p:sp>
        <p:nvSpPr>
          <p:cNvPr id="278" name="Adecuación de la Red para la atención de personas con necesidades de salud mental"/>
          <p:cNvSpPr/>
          <p:nvPr/>
        </p:nvSpPr>
        <p:spPr>
          <a:xfrm>
            <a:off x="2099216" y="9022709"/>
            <a:ext cx="4938316" cy="36032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340" y="3528"/>
                </a:lnTo>
                <a:lnTo>
                  <a:pt x="625" y="3528"/>
                </a:lnTo>
                <a:cubicBezTo>
                  <a:pt x="280" y="3528"/>
                  <a:pt x="0" y="3912"/>
                  <a:pt x="0" y="4385"/>
                </a:cubicBezTo>
                <a:lnTo>
                  <a:pt x="0" y="20744"/>
                </a:lnTo>
                <a:cubicBezTo>
                  <a:pt x="0" y="21217"/>
                  <a:pt x="280" y="21600"/>
                  <a:pt x="625" y="21600"/>
                </a:cubicBezTo>
                <a:lnTo>
                  <a:pt x="18989" y="21600"/>
                </a:lnTo>
                <a:cubicBezTo>
                  <a:pt x="19334" y="21600"/>
                  <a:pt x="19614" y="21217"/>
                  <a:pt x="19614" y="20744"/>
                </a:cubicBezTo>
                <a:lnTo>
                  <a:pt x="19614" y="7646"/>
                </a:lnTo>
                <a:lnTo>
                  <a:pt x="21600" y="0"/>
                </a:lnTo>
                <a:close/>
              </a:path>
            </a:pathLst>
          </a:cu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00000"/>
              </a:lnSpc>
              <a:spcBef>
                <a:spcPts val="0"/>
              </a:spcBef>
              <a:defRPr sz="3000" b="1">
                <a:solidFill>
                  <a:srgbClr val="000000"/>
                </a:solidFill>
                <a:latin typeface="Proxima Nova"/>
                <a:ea typeface="Proxima Nova"/>
                <a:cs typeface="Proxima Nova"/>
                <a:sym typeface="Proxima Nova"/>
              </a:defRPr>
            </a:lvl1pPr>
          </a:lstStyle>
          <a:p>
            <a:r>
              <a:t>Adecuación de la Red para la atención de personas con necesidades de salud mental</a:t>
            </a:r>
          </a:p>
        </p:txBody>
      </p:sp>
      <p:sp>
        <p:nvSpPr>
          <p:cNvPr id="279" name="Apoyar la difusión, promoción y gestión de las acciones en salud mental"/>
          <p:cNvSpPr/>
          <p:nvPr/>
        </p:nvSpPr>
        <p:spPr>
          <a:xfrm>
            <a:off x="7323108" y="8866737"/>
            <a:ext cx="4484292" cy="3759201"/>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14756" y="4278"/>
                </a:lnTo>
                <a:lnTo>
                  <a:pt x="688" y="4278"/>
                </a:lnTo>
                <a:cubicBezTo>
                  <a:pt x="308" y="4278"/>
                  <a:pt x="0" y="4645"/>
                  <a:pt x="0" y="5099"/>
                </a:cubicBezTo>
                <a:lnTo>
                  <a:pt x="0" y="20777"/>
                </a:lnTo>
                <a:cubicBezTo>
                  <a:pt x="0" y="21230"/>
                  <a:pt x="308" y="21600"/>
                  <a:pt x="688" y="21600"/>
                </a:cubicBezTo>
                <a:lnTo>
                  <a:pt x="20912" y="21600"/>
                </a:lnTo>
                <a:cubicBezTo>
                  <a:pt x="21292" y="21600"/>
                  <a:pt x="21600" y="21230"/>
                  <a:pt x="21600" y="20777"/>
                </a:cubicBezTo>
                <a:lnTo>
                  <a:pt x="21600" y="5099"/>
                </a:lnTo>
                <a:cubicBezTo>
                  <a:pt x="21600" y="4645"/>
                  <a:pt x="21292" y="4278"/>
                  <a:pt x="20912" y="4278"/>
                </a:cubicBezTo>
                <a:lnTo>
                  <a:pt x="17509" y="4278"/>
                </a:lnTo>
                <a:lnTo>
                  <a:pt x="16133" y="0"/>
                </a:lnTo>
                <a:close/>
              </a:path>
            </a:pathLst>
          </a:custGeom>
          <a:solidFill>
            <a:schemeClr val="accent6">
              <a:hueOff val="-13438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00000"/>
              </a:lnSpc>
              <a:spcBef>
                <a:spcPts val="0"/>
              </a:spcBef>
              <a:defRPr sz="3000" b="1">
                <a:solidFill>
                  <a:srgbClr val="FFFFFF"/>
                </a:solidFill>
                <a:latin typeface="Proxima Nova"/>
                <a:ea typeface="Proxima Nova"/>
                <a:cs typeface="Proxima Nova"/>
                <a:sym typeface="Proxima Nova"/>
              </a:defRPr>
            </a:lvl1pPr>
          </a:lstStyle>
          <a:p>
            <a:r>
              <a:t>Apoyar la difusión, promoción y gestión de las acciones en salud mental</a:t>
            </a:r>
          </a:p>
        </p:txBody>
      </p:sp>
      <p:sp>
        <p:nvSpPr>
          <p:cNvPr id="280" name="Apoyar el funcionamiento de la red a través de la entrega de recomendaciones de salud mental"/>
          <p:cNvSpPr/>
          <p:nvPr/>
        </p:nvSpPr>
        <p:spPr>
          <a:xfrm>
            <a:off x="12561801" y="8942937"/>
            <a:ext cx="4484292" cy="3683001"/>
          </a:xfrm>
          <a:custGeom>
            <a:avLst/>
            <a:gdLst/>
            <a:ahLst/>
            <a:cxnLst>
              <a:cxn ang="0">
                <a:pos x="wd2" y="hd2"/>
              </a:cxn>
              <a:cxn ang="5400000">
                <a:pos x="wd2" y="hd2"/>
              </a:cxn>
              <a:cxn ang="10800000">
                <a:pos x="wd2" y="hd2"/>
              </a:cxn>
              <a:cxn ang="16200000">
                <a:pos x="wd2" y="hd2"/>
              </a:cxn>
            </a:cxnLst>
            <a:rect l="0" t="0" r="r" b="b"/>
            <a:pathLst>
              <a:path w="21600" h="21600" extrusionOk="0">
                <a:moveTo>
                  <a:pt x="11321" y="0"/>
                </a:moveTo>
                <a:lnTo>
                  <a:pt x="9943" y="3920"/>
                </a:lnTo>
                <a:lnTo>
                  <a:pt x="688" y="3920"/>
                </a:lnTo>
                <a:cubicBezTo>
                  <a:pt x="308" y="3920"/>
                  <a:pt x="0" y="4295"/>
                  <a:pt x="0" y="4758"/>
                </a:cubicBezTo>
                <a:lnTo>
                  <a:pt x="0" y="20762"/>
                </a:lnTo>
                <a:cubicBezTo>
                  <a:pt x="0" y="21225"/>
                  <a:pt x="308" y="21600"/>
                  <a:pt x="688" y="21600"/>
                </a:cubicBezTo>
                <a:lnTo>
                  <a:pt x="20912" y="21600"/>
                </a:lnTo>
                <a:cubicBezTo>
                  <a:pt x="21292" y="21600"/>
                  <a:pt x="21600" y="21225"/>
                  <a:pt x="21600" y="20762"/>
                </a:cubicBezTo>
                <a:lnTo>
                  <a:pt x="21600" y="4758"/>
                </a:lnTo>
                <a:cubicBezTo>
                  <a:pt x="21600" y="4295"/>
                  <a:pt x="21292" y="3920"/>
                  <a:pt x="20912" y="3920"/>
                </a:cubicBezTo>
                <a:lnTo>
                  <a:pt x="12697" y="3920"/>
                </a:lnTo>
                <a:lnTo>
                  <a:pt x="11321" y="0"/>
                </a:lnTo>
                <a:close/>
              </a:path>
            </a:pathLst>
          </a:custGeom>
          <a:solidFill>
            <a:schemeClr val="accent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000" b="1">
                <a:solidFill>
                  <a:srgbClr val="FFFFFF"/>
                </a:solidFill>
                <a:latin typeface="Proxima Nova"/>
                <a:ea typeface="Proxima Nova"/>
                <a:cs typeface="Proxima Nova"/>
                <a:sym typeface="Proxima Nova"/>
              </a:defRPr>
            </a:lvl1pPr>
          </a:lstStyle>
          <a:p>
            <a:endParaRPr lang="es-ES" dirty="0"/>
          </a:p>
          <a:p>
            <a:r>
              <a:rPr dirty="0" err="1"/>
              <a:t>Apoyar</a:t>
            </a:r>
            <a:r>
              <a:rPr dirty="0"/>
              <a:t> el </a:t>
            </a:r>
            <a:r>
              <a:rPr dirty="0" err="1"/>
              <a:t>funcionamiento</a:t>
            </a:r>
            <a:r>
              <a:rPr dirty="0"/>
              <a:t> de la red a </a:t>
            </a:r>
            <a:r>
              <a:rPr dirty="0" err="1"/>
              <a:t>través</a:t>
            </a:r>
            <a:r>
              <a:rPr dirty="0"/>
              <a:t> de la </a:t>
            </a:r>
            <a:r>
              <a:rPr dirty="0" err="1"/>
              <a:t>entrega</a:t>
            </a:r>
            <a:r>
              <a:rPr dirty="0"/>
              <a:t> de </a:t>
            </a:r>
            <a:r>
              <a:rPr dirty="0" err="1"/>
              <a:t>recomendaciones</a:t>
            </a:r>
            <a:r>
              <a:rPr dirty="0"/>
              <a:t> de </a:t>
            </a:r>
            <a:r>
              <a:rPr dirty="0" err="1"/>
              <a:t>salud</a:t>
            </a:r>
            <a:r>
              <a:rPr dirty="0"/>
              <a:t> mental</a:t>
            </a:r>
          </a:p>
        </p:txBody>
      </p:sp>
      <p:sp>
        <p:nvSpPr>
          <p:cNvPr id="281" name="Optimización de recursos para mantener el funcionamiento esencial en los diferentes dispositivos de la red"/>
          <p:cNvSpPr/>
          <p:nvPr/>
        </p:nvSpPr>
        <p:spPr>
          <a:xfrm>
            <a:off x="17261140" y="8979450"/>
            <a:ext cx="5023644" cy="3646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19" y="7328"/>
                </a:lnTo>
                <a:lnTo>
                  <a:pt x="2319" y="20754"/>
                </a:lnTo>
                <a:cubicBezTo>
                  <a:pt x="2319" y="21221"/>
                  <a:pt x="2594" y="21600"/>
                  <a:pt x="2933" y="21600"/>
                </a:cubicBezTo>
                <a:lnTo>
                  <a:pt x="20986" y="21600"/>
                </a:lnTo>
                <a:cubicBezTo>
                  <a:pt x="21325" y="21600"/>
                  <a:pt x="21600" y="21221"/>
                  <a:pt x="21600" y="20754"/>
                </a:cubicBezTo>
                <a:lnTo>
                  <a:pt x="21600" y="4589"/>
                </a:lnTo>
                <a:cubicBezTo>
                  <a:pt x="21600" y="4121"/>
                  <a:pt x="21325" y="3743"/>
                  <a:pt x="20986" y="3743"/>
                </a:cubicBezTo>
                <a:lnTo>
                  <a:pt x="4556" y="3743"/>
                </a:lnTo>
                <a:lnTo>
                  <a:pt x="0" y="0"/>
                </a:lnTo>
                <a:close/>
              </a:path>
            </a:pathLst>
          </a:cu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000" b="1">
                <a:solidFill>
                  <a:srgbClr val="FFFFFF"/>
                </a:solidFill>
                <a:latin typeface="Proxima Nova"/>
                <a:ea typeface="Proxima Nova"/>
                <a:cs typeface="Proxima Nova"/>
                <a:sym typeface="Proxima Nova"/>
              </a:defRPr>
            </a:lvl1pPr>
          </a:lstStyle>
          <a:p>
            <a:endParaRPr lang="es-ES" dirty="0"/>
          </a:p>
          <a:p>
            <a:r>
              <a:rPr dirty="0" err="1"/>
              <a:t>Optimización</a:t>
            </a:r>
            <a:r>
              <a:rPr dirty="0"/>
              <a:t> de </a:t>
            </a:r>
            <a:endParaRPr lang="es-ES" dirty="0"/>
          </a:p>
          <a:p>
            <a:r>
              <a:rPr lang="en-CL" dirty="0"/>
              <a:t>   </a:t>
            </a:r>
            <a:r>
              <a:rPr dirty="0" err="1"/>
              <a:t>recursos</a:t>
            </a:r>
            <a:r>
              <a:rPr dirty="0"/>
              <a:t> para </a:t>
            </a:r>
            <a:r>
              <a:rPr dirty="0" err="1"/>
              <a:t>mantener</a:t>
            </a:r>
            <a:r>
              <a:rPr dirty="0"/>
              <a:t> el </a:t>
            </a:r>
            <a:r>
              <a:rPr dirty="0" err="1"/>
              <a:t>funcionamiento</a:t>
            </a:r>
            <a:r>
              <a:rPr dirty="0"/>
              <a:t> </a:t>
            </a:r>
            <a:endParaRPr lang="es-ES" dirty="0"/>
          </a:p>
          <a:p>
            <a:r>
              <a:rPr dirty="0" err="1"/>
              <a:t>esencial</a:t>
            </a:r>
            <a:r>
              <a:rPr dirty="0"/>
              <a:t> </a:t>
            </a:r>
            <a:r>
              <a:rPr dirty="0" err="1"/>
              <a:t>en</a:t>
            </a:r>
            <a:r>
              <a:rPr dirty="0"/>
              <a:t> los </a:t>
            </a:r>
            <a:endParaRPr lang="es-ES" dirty="0"/>
          </a:p>
          <a:p>
            <a:r>
              <a:rPr lang="es-ES" dirty="0"/>
              <a:t>   </a:t>
            </a:r>
            <a:r>
              <a:rPr dirty="0" err="1"/>
              <a:t>diferentes</a:t>
            </a:r>
            <a:r>
              <a:rPr dirty="0"/>
              <a:t> </a:t>
            </a:r>
            <a:r>
              <a:rPr dirty="0" err="1"/>
              <a:t>dispositivos</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ctangle 5"/>
          <p:cNvSpPr txBox="1"/>
          <p:nvPr/>
        </p:nvSpPr>
        <p:spPr>
          <a:xfrm>
            <a:off x="4815840" y="4180344"/>
            <a:ext cx="14752320" cy="22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rPr b="1"/>
              <a:t>Objetivo: </a:t>
            </a:r>
            <a:r>
              <a:t>Favorecer la actuación articulada y sinérgica de múltiples actores públicos y de la sociedad civil en el abordaje de salud mental y apoyo psicosocial.</a:t>
            </a:r>
          </a:p>
        </p:txBody>
      </p:sp>
      <p:sp>
        <p:nvSpPr>
          <p:cNvPr id="286" name="object 11"/>
          <p:cNvSpPr txBox="1">
            <a:spLocks noGrp="1"/>
          </p:cNvSpPr>
          <p:nvPr>
            <p:ph type="title"/>
          </p:nvPr>
        </p:nvSpPr>
        <p:spPr>
          <a:xfrm>
            <a:off x="4120061" y="951588"/>
            <a:ext cx="15888969" cy="1990419"/>
          </a:xfrm>
          <a:prstGeom prst="rect">
            <a:avLst/>
          </a:prstGeom>
        </p:spPr>
        <p:txBody>
          <a:bodyPr/>
          <a:lstStyle/>
          <a:p>
            <a:pPr marR="10160" indent="15875" algn="ctr">
              <a:lnSpc>
                <a:spcPts val="7000"/>
              </a:lnSpc>
              <a:spcBef>
                <a:spcPts val="1000"/>
              </a:spcBef>
              <a:defRPr b="1"/>
            </a:pPr>
            <a:r>
              <a:t>Línea 2: Coordinación Institucional e Intersectorial</a:t>
            </a:r>
            <a:r>
              <a:rPr sz="7200" b="0"/>
              <a:t> </a:t>
            </a:r>
          </a:p>
        </p:txBody>
      </p:sp>
      <p:pic>
        <p:nvPicPr>
          <p:cNvPr id="287" name="Imagen 2" descr="Imagen 2"/>
          <p:cNvPicPr>
            <a:picLocks noChangeAspect="1"/>
          </p:cNvPicPr>
          <p:nvPr/>
        </p:nvPicPr>
        <p:blipFill>
          <a:blip r:embed="rId3"/>
          <a:stretch>
            <a:fillRect/>
          </a:stretch>
        </p:blipFill>
        <p:spPr>
          <a:xfrm>
            <a:off x="19359880" y="12142468"/>
            <a:ext cx="5024121" cy="1573531"/>
          </a:xfrm>
          <a:prstGeom prst="rect">
            <a:avLst/>
          </a:prstGeom>
          <a:ln w="12700">
            <a:miter lim="400000"/>
          </a:ln>
        </p:spPr>
      </p:pic>
      <p:sp>
        <p:nvSpPr>
          <p:cNvPr id="288" name="Conformación de la Red de líneas de asistencia telefónica SMAPS en COVID-19"/>
          <p:cNvSpPr/>
          <p:nvPr/>
        </p:nvSpPr>
        <p:spPr>
          <a:xfrm>
            <a:off x="5611443" y="7720248"/>
            <a:ext cx="6032501" cy="51617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20" y="2842"/>
                </a:lnTo>
                <a:lnTo>
                  <a:pt x="512" y="2842"/>
                </a:lnTo>
                <a:cubicBezTo>
                  <a:pt x="229" y="2842"/>
                  <a:pt x="0" y="3109"/>
                  <a:pt x="0" y="3439"/>
                </a:cubicBezTo>
                <a:lnTo>
                  <a:pt x="0" y="21002"/>
                </a:lnTo>
                <a:cubicBezTo>
                  <a:pt x="0" y="21332"/>
                  <a:pt x="229" y="21600"/>
                  <a:pt x="512" y="21600"/>
                </a:cubicBezTo>
                <a:lnTo>
                  <a:pt x="19788" y="21600"/>
                </a:lnTo>
                <a:cubicBezTo>
                  <a:pt x="20071" y="21600"/>
                  <a:pt x="20300" y="21332"/>
                  <a:pt x="20300" y="21002"/>
                </a:cubicBezTo>
                <a:lnTo>
                  <a:pt x="20300" y="6881"/>
                </a:lnTo>
                <a:lnTo>
                  <a:pt x="21600" y="0"/>
                </a:lnTo>
                <a:close/>
              </a:path>
            </a:pathLst>
          </a:custGeom>
          <a:solidFill>
            <a:schemeClr val="accent6">
              <a:hueOff val="-13438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00000"/>
              </a:lnSpc>
              <a:spcBef>
                <a:spcPts val="0"/>
              </a:spcBef>
              <a:defRPr sz="3800" b="1">
                <a:solidFill>
                  <a:srgbClr val="FFFFFF"/>
                </a:solidFill>
                <a:latin typeface="Proxima Nova"/>
                <a:ea typeface="Proxima Nova"/>
                <a:cs typeface="Proxima Nova"/>
                <a:sym typeface="Proxima Nova"/>
              </a:defRPr>
            </a:lvl1pPr>
          </a:lstStyle>
          <a:p>
            <a:r>
              <a:rPr dirty="0" err="1"/>
              <a:t>Conformación</a:t>
            </a:r>
            <a:r>
              <a:rPr dirty="0"/>
              <a:t> de la</a:t>
            </a:r>
            <a:endParaRPr lang="es-ES" dirty="0"/>
          </a:p>
          <a:p>
            <a:r>
              <a:rPr dirty="0"/>
              <a:t>Red de </a:t>
            </a:r>
            <a:r>
              <a:rPr dirty="0" err="1"/>
              <a:t>líneas</a:t>
            </a:r>
            <a:r>
              <a:rPr dirty="0"/>
              <a:t> de </a:t>
            </a:r>
            <a:r>
              <a:rPr dirty="0" err="1"/>
              <a:t>asistencia</a:t>
            </a:r>
            <a:r>
              <a:rPr dirty="0"/>
              <a:t> </a:t>
            </a:r>
            <a:r>
              <a:rPr dirty="0" err="1"/>
              <a:t>telefónica</a:t>
            </a:r>
            <a:r>
              <a:rPr dirty="0"/>
              <a:t> SMAPS </a:t>
            </a:r>
            <a:r>
              <a:rPr dirty="0" err="1"/>
              <a:t>en</a:t>
            </a:r>
            <a:r>
              <a:rPr dirty="0"/>
              <a:t> COVID-19</a:t>
            </a:r>
          </a:p>
        </p:txBody>
      </p:sp>
      <p:sp>
        <p:nvSpPr>
          <p:cNvPr id="289" name="Activación operativa Mesa Técnica Intersectorial SMAPS Nacional"/>
          <p:cNvSpPr/>
          <p:nvPr/>
        </p:nvSpPr>
        <p:spPr>
          <a:xfrm>
            <a:off x="12563707" y="7767477"/>
            <a:ext cx="6032501" cy="51617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31" y="5177"/>
                </a:lnTo>
                <a:lnTo>
                  <a:pt x="1931" y="21002"/>
                </a:lnTo>
                <a:cubicBezTo>
                  <a:pt x="1931" y="21332"/>
                  <a:pt x="2160" y="21600"/>
                  <a:pt x="2443" y="21600"/>
                </a:cubicBezTo>
                <a:lnTo>
                  <a:pt x="21088" y="21600"/>
                </a:lnTo>
                <a:cubicBezTo>
                  <a:pt x="21371" y="21600"/>
                  <a:pt x="21600" y="21332"/>
                  <a:pt x="21600" y="21002"/>
                </a:cubicBezTo>
                <a:lnTo>
                  <a:pt x="21600" y="3242"/>
                </a:lnTo>
                <a:cubicBezTo>
                  <a:pt x="21600" y="2912"/>
                  <a:pt x="21371" y="2644"/>
                  <a:pt x="21088" y="2644"/>
                </a:cubicBezTo>
                <a:lnTo>
                  <a:pt x="3794" y="2644"/>
                </a:lnTo>
                <a:lnTo>
                  <a:pt x="0" y="0"/>
                </a:lnTo>
                <a:close/>
              </a:path>
            </a:pathLst>
          </a:cu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800" b="1">
                <a:solidFill>
                  <a:srgbClr val="FFFFFF"/>
                </a:solidFill>
                <a:latin typeface="Proxima Nova"/>
                <a:ea typeface="Proxima Nova"/>
                <a:cs typeface="Proxima Nova"/>
                <a:sym typeface="Proxima Nova"/>
              </a:defRPr>
            </a:lvl1pPr>
          </a:lstStyle>
          <a:p>
            <a:r>
              <a:rPr dirty="0" err="1"/>
              <a:t>Activación</a:t>
            </a:r>
            <a:r>
              <a:rPr dirty="0"/>
              <a:t> </a:t>
            </a:r>
            <a:r>
              <a:rPr dirty="0" err="1"/>
              <a:t>operativa</a:t>
            </a:r>
            <a:r>
              <a:rPr dirty="0"/>
              <a:t> Mesa </a:t>
            </a:r>
            <a:r>
              <a:rPr dirty="0" err="1"/>
              <a:t>Técnica</a:t>
            </a:r>
            <a:r>
              <a:rPr dirty="0"/>
              <a:t> </a:t>
            </a:r>
            <a:endParaRPr lang="es-ES" dirty="0"/>
          </a:p>
          <a:p>
            <a:r>
              <a:rPr lang="en-CL" dirty="0"/>
              <a:t>  </a:t>
            </a:r>
            <a:r>
              <a:rPr dirty="0" err="1"/>
              <a:t>Intersectorial</a:t>
            </a:r>
            <a:r>
              <a:rPr dirty="0"/>
              <a:t> SMAPS Nacional</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Double-click to edit"/>
          <p:cNvSpPr txBox="1">
            <a:spLocks noGrp="1"/>
          </p:cNvSpPr>
          <p:nvPr>
            <p:ph type="title"/>
          </p:nvPr>
        </p:nvSpPr>
        <p:spPr>
          <a:prstGeom prst="rect">
            <a:avLst/>
          </a:prstGeom>
        </p:spPr>
        <p:txBody>
          <a:bodyPr/>
          <a:lstStyle/>
          <a:p>
            <a:pPr defTabSz="1005840">
              <a:defRPr sz="4400"/>
            </a:pPr>
            <a:endParaRPr/>
          </a:p>
        </p:txBody>
      </p:sp>
      <p:sp>
        <p:nvSpPr>
          <p:cNvPr id="294" name="Double-click to edit"/>
          <p:cNvSpPr txBox="1">
            <a:spLocks noGrp="1"/>
          </p:cNvSpPr>
          <p:nvPr>
            <p:ph type="body" sz="half" idx="1"/>
          </p:nvPr>
        </p:nvSpPr>
        <p:spPr>
          <a:prstGeom prst="rect">
            <a:avLst/>
          </a:prstGeom>
        </p:spPr>
        <p:txBody>
          <a:bodyPr/>
          <a:lstStyle/>
          <a:p>
            <a:endParaRPr/>
          </a:p>
        </p:txBody>
      </p:sp>
      <p:pic>
        <p:nvPicPr>
          <p:cNvPr id="295" name="Image" descr="Image"/>
          <p:cNvPicPr>
            <a:picLocks noChangeAspect="1"/>
          </p:cNvPicPr>
          <p:nvPr/>
        </p:nvPicPr>
        <p:blipFill>
          <a:blip r:embed="rId2"/>
          <a:stretch>
            <a:fillRect/>
          </a:stretch>
        </p:blipFill>
        <p:spPr>
          <a:xfrm>
            <a:off x="31960" y="17977"/>
            <a:ext cx="24320080" cy="1368004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angle 5"/>
          <p:cNvSpPr txBox="1"/>
          <p:nvPr/>
        </p:nvSpPr>
        <p:spPr>
          <a:xfrm>
            <a:off x="4551743" y="3737736"/>
            <a:ext cx="15280514" cy="4544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rPr b="1"/>
              <a:t>Objetivo: </a:t>
            </a:r>
            <a:r>
              <a:t>Establecer mecanismos para disponer de información válida y oportuna para la toma de decisiones informada, incluyendo el diagnóstico, sistematización, análisis de la información y monitoreo, que permitan desplegar acciones eficientes para la protección de la salud mental, tanto a nivel sectorial como intersectorial.</a:t>
            </a:r>
          </a:p>
        </p:txBody>
      </p:sp>
      <p:sp>
        <p:nvSpPr>
          <p:cNvPr id="298" name="object 11"/>
          <p:cNvSpPr txBox="1">
            <a:spLocks noGrp="1"/>
          </p:cNvSpPr>
          <p:nvPr>
            <p:ph type="title"/>
          </p:nvPr>
        </p:nvSpPr>
        <p:spPr>
          <a:xfrm>
            <a:off x="3962400" y="1066800"/>
            <a:ext cx="15888969" cy="1990419"/>
          </a:xfrm>
          <a:prstGeom prst="rect">
            <a:avLst/>
          </a:prstGeom>
        </p:spPr>
        <p:txBody>
          <a:bodyPr/>
          <a:lstStyle/>
          <a:p>
            <a:pPr marR="10160" indent="15875" algn="ctr">
              <a:lnSpc>
                <a:spcPts val="7000"/>
              </a:lnSpc>
              <a:spcBef>
                <a:spcPts val="1000"/>
              </a:spcBef>
              <a:defRPr b="1"/>
            </a:pPr>
            <a:r>
              <a:t>Línea 3:</a:t>
            </a:r>
          </a:p>
          <a:p>
            <a:pPr marR="10160" indent="15875" algn="ctr">
              <a:lnSpc>
                <a:spcPts val="7000"/>
              </a:lnSpc>
              <a:spcBef>
                <a:spcPts val="1000"/>
              </a:spcBef>
              <a:defRPr b="1"/>
            </a:pPr>
            <a:r>
              <a:t>Gestión de la Información</a:t>
            </a:r>
          </a:p>
        </p:txBody>
      </p:sp>
      <p:sp>
        <p:nvSpPr>
          <p:cNvPr id="299" name="Desarrollar sistemas que permitan la visualización dinámica y el monitoreo de las acciones"/>
          <p:cNvSpPr/>
          <p:nvPr/>
        </p:nvSpPr>
        <p:spPr>
          <a:xfrm>
            <a:off x="2099216" y="9022709"/>
            <a:ext cx="4938316" cy="36032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340" y="3528"/>
                </a:lnTo>
                <a:lnTo>
                  <a:pt x="625" y="3528"/>
                </a:lnTo>
                <a:cubicBezTo>
                  <a:pt x="280" y="3528"/>
                  <a:pt x="0" y="3912"/>
                  <a:pt x="0" y="4385"/>
                </a:cubicBezTo>
                <a:lnTo>
                  <a:pt x="0" y="20744"/>
                </a:lnTo>
                <a:cubicBezTo>
                  <a:pt x="0" y="21217"/>
                  <a:pt x="280" y="21600"/>
                  <a:pt x="625" y="21600"/>
                </a:cubicBezTo>
                <a:lnTo>
                  <a:pt x="18989" y="21600"/>
                </a:lnTo>
                <a:cubicBezTo>
                  <a:pt x="19334" y="21600"/>
                  <a:pt x="19614" y="21217"/>
                  <a:pt x="19614" y="20744"/>
                </a:cubicBezTo>
                <a:lnTo>
                  <a:pt x="19614" y="7646"/>
                </a:lnTo>
                <a:lnTo>
                  <a:pt x="21600" y="0"/>
                </a:lnTo>
                <a:close/>
              </a:path>
            </a:pathLst>
          </a:cu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marL="359999" marR="359999" indent="-359999" algn="ctr">
              <a:lnSpc>
                <a:spcPct val="100000"/>
              </a:lnSpc>
              <a:spcBef>
                <a:spcPts val="0"/>
              </a:spcBef>
              <a:defRPr sz="3000" b="1">
                <a:solidFill>
                  <a:srgbClr val="000000"/>
                </a:solidFill>
                <a:latin typeface="Proxima Nova"/>
                <a:ea typeface="Proxima Nova"/>
                <a:cs typeface="Proxima Nova"/>
                <a:sym typeface="Proxima Nova"/>
              </a:defRPr>
            </a:lvl1pPr>
          </a:lstStyle>
          <a:p>
            <a:endParaRPr lang="es-ES" dirty="0"/>
          </a:p>
          <a:p>
            <a:r>
              <a:rPr dirty="0" err="1"/>
              <a:t>Desarrollar</a:t>
            </a:r>
            <a:r>
              <a:rPr dirty="0"/>
              <a:t> </a:t>
            </a:r>
            <a:r>
              <a:rPr dirty="0" err="1"/>
              <a:t>sistemas</a:t>
            </a:r>
            <a:r>
              <a:rPr dirty="0"/>
              <a:t> que </a:t>
            </a:r>
            <a:r>
              <a:rPr dirty="0" err="1"/>
              <a:t>permitan</a:t>
            </a:r>
            <a:r>
              <a:rPr dirty="0"/>
              <a:t> la </a:t>
            </a:r>
            <a:r>
              <a:rPr dirty="0" err="1"/>
              <a:t>visualización</a:t>
            </a:r>
            <a:r>
              <a:rPr dirty="0"/>
              <a:t> </a:t>
            </a:r>
            <a:r>
              <a:rPr dirty="0" err="1"/>
              <a:t>dinámica</a:t>
            </a:r>
            <a:r>
              <a:rPr dirty="0"/>
              <a:t> y el </a:t>
            </a:r>
            <a:r>
              <a:rPr dirty="0" err="1"/>
              <a:t>monitoreo</a:t>
            </a:r>
            <a:r>
              <a:rPr dirty="0"/>
              <a:t> de las </a:t>
            </a:r>
            <a:r>
              <a:rPr dirty="0" err="1"/>
              <a:t>acciones</a:t>
            </a:r>
            <a:endParaRPr dirty="0"/>
          </a:p>
        </p:txBody>
      </p:sp>
      <p:sp>
        <p:nvSpPr>
          <p:cNvPr id="300" name="Implementar Registro de acciones de seguimiento usuarios en contexto COVID-19 (REM)"/>
          <p:cNvSpPr/>
          <p:nvPr/>
        </p:nvSpPr>
        <p:spPr>
          <a:xfrm>
            <a:off x="7323108" y="8866737"/>
            <a:ext cx="4484292" cy="3759201"/>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14756" y="4278"/>
                </a:lnTo>
                <a:lnTo>
                  <a:pt x="688" y="4278"/>
                </a:lnTo>
                <a:cubicBezTo>
                  <a:pt x="308" y="4278"/>
                  <a:pt x="0" y="4645"/>
                  <a:pt x="0" y="5099"/>
                </a:cubicBezTo>
                <a:lnTo>
                  <a:pt x="0" y="20777"/>
                </a:lnTo>
                <a:cubicBezTo>
                  <a:pt x="0" y="21230"/>
                  <a:pt x="308" y="21600"/>
                  <a:pt x="688" y="21600"/>
                </a:cubicBezTo>
                <a:lnTo>
                  <a:pt x="20912" y="21600"/>
                </a:lnTo>
                <a:cubicBezTo>
                  <a:pt x="21292" y="21600"/>
                  <a:pt x="21600" y="21230"/>
                  <a:pt x="21600" y="20777"/>
                </a:cubicBezTo>
                <a:lnTo>
                  <a:pt x="21600" y="5099"/>
                </a:lnTo>
                <a:cubicBezTo>
                  <a:pt x="21600" y="4645"/>
                  <a:pt x="21292" y="4278"/>
                  <a:pt x="20912" y="4278"/>
                </a:cubicBezTo>
                <a:lnTo>
                  <a:pt x="17509" y="4278"/>
                </a:lnTo>
                <a:lnTo>
                  <a:pt x="16133" y="0"/>
                </a:lnTo>
                <a:close/>
              </a:path>
            </a:pathLst>
          </a:custGeom>
          <a:solidFill>
            <a:schemeClr val="accent6">
              <a:hueOff val="-13438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00000"/>
              </a:lnSpc>
              <a:spcBef>
                <a:spcPts val="0"/>
              </a:spcBef>
              <a:defRPr sz="3000" b="1">
                <a:solidFill>
                  <a:srgbClr val="FFFFFF"/>
                </a:solidFill>
                <a:latin typeface="Proxima Nova"/>
                <a:ea typeface="Proxima Nova"/>
                <a:cs typeface="Proxima Nova"/>
                <a:sym typeface="Proxima Nova"/>
              </a:defRPr>
            </a:lvl1pPr>
          </a:lstStyle>
          <a:p>
            <a:endParaRPr lang="es-ES" dirty="0"/>
          </a:p>
          <a:p>
            <a:r>
              <a:rPr dirty="0" err="1"/>
              <a:t>Implementar</a:t>
            </a:r>
            <a:r>
              <a:rPr dirty="0"/>
              <a:t> </a:t>
            </a:r>
            <a:r>
              <a:rPr dirty="0" err="1"/>
              <a:t>Registro</a:t>
            </a:r>
            <a:r>
              <a:rPr dirty="0"/>
              <a:t> de </a:t>
            </a:r>
            <a:r>
              <a:rPr dirty="0" err="1"/>
              <a:t>acciones</a:t>
            </a:r>
            <a:r>
              <a:rPr dirty="0"/>
              <a:t> de </a:t>
            </a:r>
            <a:r>
              <a:rPr dirty="0" err="1"/>
              <a:t>seguimiento</a:t>
            </a:r>
            <a:r>
              <a:rPr dirty="0"/>
              <a:t> </a:t>
            </a:r>
            <a:r>
              <a:rPr dirty="0" err="1"/>
              <a:t>usuarios</a:t>
            </a:r>
            <a:r>
              <a:rPr dirty="0"/>
              <a:t> </a:t>
            </a:r>
            <a:r>
              <a:rPr dirty="0" err="1"/>
              <a:t>en</a:t>
            </a:r>
            <a:r>
              <a:rPr dirty="0"/>
              <a:t> </a:t>
            </a:r>
            <a:r>
              <a:rPr dirty="0" err="1"/>
              <a:t>contexto</a:t>
            </a:r>
            <a:r>
              <a:rPr dirty="0"/>
              <a:t> COVID-19 (REM)</a:t>
            </a:r>
          </a:p>
        </p:txBody>
      </p:sp>
      <p:sp>
        <p:nvSpPr>
          <p:cNvPr id="301" name="Monitorear la situación de la Red Temática de Salud Mental Especialidad Abierta y Cerrada"/>
          <p:cNvSpPr/>
          <p:nvPr/>
        </p:nvSpPr>
        <p:spPr>
          <a:xfrm>
            <a:off x="12561801" y="8942937"/>
            <a:ext cx="4484292" cy="3683001"/>
          </a:xfrm>
          <a:custGeom>
            <a:avLst/>
            <a:gdLst/>
            <a:ahLst/>
            <a:cxnLst>
              <a:cxn ang="0">
                <a:pos x="wd2" y="hd2"/>
              </a:cxn>
              <a:cxn ang="5400000">
                <a:pos x="wd2" y="hd2"/>
              </a:cxn>
              <a:cxn ang="10800000">
                <a:pos x="wd2" y="hd2"/>
              </a:cxn>
              <a:cxn ang="16200000">
                <a:pos x="wd2" y="hd2"/>
              </a:cxn>
            </a:cxnLst>
            <a:rect l="0" t="0" r="r" b="b"/>
            <a:pathLst>
              <a:path w="21600" h="21600" extrusionOk="0">
                <a:moveTo>
                  <a:pt x="11321" y="0"/>
                </a:moveTo>
                <a:lnTo>
                  <a:pt x="9943" y="3920"/>
                </a:lnTo>
                <a:lnTo>
                  <a:pt x="688" y="3920"/>
                </a:lnTo>
                <a:cubicBezTo>
                  <a:pt x="308" y="3920"/>
                  <a:pt x="0" y="4295"/>
                  <a:pt x="0" y="4758"/>
                </a:cubicBezTo>
                <a:lnTo>
                  <a:pt x="0" y="20762"/>
                </a:lnTo>
                <a:cubicBezTo>
                  <a:pt x="0" y="21225"/>
                  <a:pt x="308" y="21600"/>
                  <a:pt x="688" y="21600"/>
                </a:cubicBezTo>
                <a:lnTo>
                  <a:pt x="20912" y="21600"/>
                </a:lnTo>
                <a:cubicBezTo>
                  <a:pt x="21292" y="21600"/>
                  <a:pt x="21600" y="21225"/>
                  <a:pt x="21600" y="20762"/>
                </a:cubicBezTo>
                <a:lnTo>
                  <a:pt x="21600" y="4758"/>
                </a:lnTo>
                <a:cubicBezTo>
                  <a:pt x="21600" y="4295"/>
                  <a:pt x="21292" y="3920"/>
                  <a:pt x="20912" y="3920"/>
                </a:cubicBezTo>
                <a:lnTo>
                  <a:pt x="12697" y="3920"/>
                </a:lnTo>
                <a:lnTo>
                  <a:pt x="11321" y="0"/>
                </a:lnTo>
                <a:close/>
              </a:path>
            </a:pathLst>
          </a:custGeom>
          <a:solidFill>
            <a:schemeClr val="accent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000" b="1">
                <a:solidFill>
                  <a:srgbClr val="FFFFFF"/>
                </a:solidFill>
                <a:latin typeface="Proxima Nova"/>
                <a:ea typeface="Proxima Nova"/>
                <a:cs typeface="Proxima Nova"/>
                <a:sym typeface="Proxima Nova"/>
              </a:defRPr>
            </a:lvl1pPr>
          </a:lstStyle>
          <a:p>
            <a:r>
              <a:t>Monitorear la situación de la Red Temática de Salud Mental Especialidad Abierta y Cerrada</a:t>
            </a:r>
          </a:p>
        </p:txBody>
      </p:sp>
      <p:sp>
        <p:nvSpPr>
          <p:cNvPr id="302" name="Apoyar la visualización de experiencias y prácticas de la red e interesector"/>
          <p:cNvSpPr/>
          <p:nvPr/>
        </p:nvSpPr>
        <p:spPr>
          <a:xfrm>
            <a:off x="17261140" y="8979450"/>
            <a:ext cx="5023644" cy="3646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19" y="7328"/>
                </a:lnTo>
                <a:lnTo>
                  <a:pt x="2319" y="20754"/>
                </a:lnTo>
                <a:cubicBezTo>
                  <a:pt x="2319" y="21221"/>
                  <a:pt x="2594" y="21600"/>
                  <a:pt x="2933" y="21600"/>
                </a:cubicBezTo>
                <a:lnTo>
                  <a:pt x="20986" y="21600"/>
                </a:lnTo>
                <a:cubicBezTo>
                  <a:pt x="21325" y="21600"/>
                  <a:pt x="21600" y="21221"/>
                  <a:pt x="21600" y="20754"/>
                </a:cubicBezTo>
                <a:lnTo>
                  <a:pt x="21600" y="4589"/>
                </a:lnTo>
                <a:cubicBezTo>
                  <a:pt x="21600" y="4121"/>
                  <a:pt x="21325" y="3743"/>
                  <a:pt x="20986" y="3743"/>
                </a:cubicBezTo>
                <a:lnTo>
                  <a:pt x="4556" y="3743"/>
                </a:lnTo>
                <a:lnTo>
                  <a:pt x="0" y="0"/>
                </a:lnTo>
                <a:close/>
              </a:path>
            </a:pathLst>
          </a:cu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000" b="1">
                <a:solidFill>
                  <a:srgbClr val="FFFFFF"/>
                </a:solidFill>
                <a:latin typeface="Proxima Nova"/>
                <a:ea typeface="Proxima Nova"/>
                <a:cs typeface="Proxima Nova"/>
                <a:sym typeface="Proxima Nova"/>
              </a:defRPr>
            </a:lvl1pPr>
          </a:lstStyle>
          <a:p>
            <a:r>
              <a:rPr lang="es-ES" dirty="0"/>
              <a:t>  </a:t>
            </a:r>
            <a:r>
              <a:rPr dirty="0" err="1"/>
              <a:t>Apoyar</a:t>
            </a:r>
            <a:r>
              <a:rPr dirty="0"/>
              <a:t> la </a:t>
            </a:r>
            <a:r>
              <a:rPr dirty="0" err="1"/>
              <a:t>visualización</a:t>
            </a:r>
            <a:r>
              <a:rPr dirty="0"/>
              <a:t> de </a:t>
            </a:r>
            <a:r>
              <a:rPr dirty="0" err="1"/>
              <a:t>experiencias</a:t>
            </a:r>
            <a:r>
              <a:rPr dirty="0"/>
              <a:t> y </a:t>
            </a:r>
            <a:r>
              <a:rPr dirty="0" err="1"/>
              <a:t>prácticas</a:t>
            </a:r>
            <a:r>
              <a:rPr dirty="0"/>
              <a:t> de la red e </a:t>
            </a:r>
            <a:r>
              <a:rPr dirty="0" err="1"/>
              <a:t>interesector</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icture 3" descr="Picture 3"/>
          <p:cNvPicPr>
            <a:picLocks noChangeAspect="1"/>
          </p:cNvPicPr>
          <p:nvPr/>
        </p:nvPicPr>
        <p:blipFill>
          <a:blip r:embed="rId2"/>
          <a:stretch>
            <a:fillRect/>
          </a:stretch>
        </p:blipFill>
        <p:spPr>
          <a:xfrm>
            <a:off x="3048000" y="1719851"/>
            <a:ext cx="18288000" cy="1027629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5"/>
          <p:cNvSpPr txBox="1"/>
          <p:nvPr/>
        </p:nvSpPr>
        <p:spPr>
          <a:xfrm>
            <a:off x="4815839" y="3806407"/>
            <a:ext cx="14752321" cy="1878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rPr b="1"/>
              <a:t>Objetivo:</a:t>
            </a:r>
            <a:r>
              <a:t> Desarrollar lineamientos técnicos para las acciones de protección de salud mental y apoyo psicosocial durante COVID-19 basados en evidencia y estándares nacionales e internacionales, así como instancias para su transferencia técnica a gestores y equipos interventores.</a:t>
            </a: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t>Promover la Primera Ayuda Psicológica (PAP) como la herramienta recomendada para brindar apoyo psicosocial en esta fase de la emergencia. </a:t>
            </a:r>
          </a:p>
        </p:txBody>
      </p:sp>
      <p:sp>
        <p:nvSpPr>
          <p:cNvPr id="321" name="object 11"/>
          <p:cNvSpPr txBox="1">
            <a:spLocks noGrp="1"/>
          </p:cNvSpPr>
          <p:nvPr>
            <p:ph type="title"/>
          </p:nvPr>
        </p:nvSpPr>
        <p:spPr>
          <a:xfrm>
            <a:off x="3962400" y="1066800"/>
            <a:ext cx="15888969" cy="1990419"/>
          </a:xfrm>
          <a:prstGeom prst="rect">
            <a:avLst/>
          </a:prstGeom>
        </p:spPr>
        <p:txBody>
          <a:bodyPr/>
          <a:lstStyle>
            <a:lvl1pPr marR="9651" indent="15081" algn="ctr" defTabSz="1737360">
              <a:lnSpc>
                <a:spcPts val="6600"/>
              </a:lnSpc>
              <a:spcBef>
                <a:spcPts val="900"/>
              </a:spcBef>
              <a:defRPr sz="7600" b="1"/>
            </a:lvl1pPr>
          </a:lstStyle>
          <a:p>
            <a:r>
              <a:t>Línea 4: Formación y lineamientos técnicos para la intervención</a:t>
            </a:r>
          </a:p>
        </p:txBody>
      </p:sp>
      <p:sp>
        <p:nvSpPr>
          <p:cNvPr id="322" name="Generar lineamientos temáticos para el trabajo de equipos de salud y equipos psicosociales"/>
          <p:cNvSpPr/>
          <p:nvPr/>
        </p:nvSpPr>
        <p:spPr>
          <a:xfrm>
            <a:off x="2099216" y="9022709"/>
            <a:ext cx="4938316" cy="36032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340" y="3528"/>
                </a:lnTo>
                <a:lnTo>
                  <a:pt x="625" y="3528"/>
                </a:lnTo>
                <a:cubicBezTo>
                  <a:pt x="280" y="3528"/>
                  <a:pt x="0" y="3912"/>
                  <a:pt x="0" y="4385"/>
                </a:cubicBezTo>
                <a:lnTo>
                  <a:pt x="0" y="20744"/>
                </a:lnTo>
                <a:cubicBezTo>
                  <a:pt x="0" y="21217"/>
                  <a:pt x="280" y="21600"/>
                  <a:pt x="625" y="21600"/>
                </a:cubicBezTo>
                <a:lnTo>
                  <a:pt x="18989" y="21600"/>
                </a:lnTo>
                <a:cubicBezTo>
                  <a:pt x="19334" y="21600"/>
                  <a:pt x="19614" y="21217"/>
                  <a:pt x="19614" y="20744"/>
                </a:cubicBezTo>
                <a:lnTo>
                  <a:pt x="19614" y="7646"/>
                </a:lnTo>
                <a:lnTo>
                  <a:pt x="21600" y="0"/>
                </a:lnTo>
                <a:close/>
              </a:path>
            </a:pathLst>
          </a:cu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marL="359999" marR="359999" indent="-359999" algn="ctr">
              <a:lnSpc>
                <a:spcPct val="100000"/>
              </a:lnSpc>
              <a:spcBef>
                <a:spcPts val="0"/>
              </a:spcBef>
              <a:defRPr sz="3000" b="1">
                <a:solidFill>
                  <a:srgbClr val="000000"/>
                </a:solidFill>
                <a:latin typeface="Proxima Nova"/>
                <a:ea typeface="Proxima Nova"/>
                <a:cs typeface="Proxima Nova"/>
                <a:sym typeface="Proxima Nova"/>
              </a:defRPr>
            </a:lvl1pPr>
          </a:lstStyle>
          <a:p>
            <a:r>
              <a:t>Generar lineamientos temáticos para el trabajo de equipos de salud y equipos psicosociales </a:t>
            </a:r>
          </a:p>
        </p:txBody>
      </p:sp>
      <p:sp>
        <p:nvSpPr>
          <p:cNvPr id="323" name="Generar lineamientos para estrategias de atención remota de salud mental para la red de salud"/>
          <p:cNvSpPr/>
          <p:nvPr/>
        </p:nvSpPr>
        <p:spPr>
          <a:xfrm>
            <a:off x="7323108" y="8866737"/>
            <a:ext cx="4484292" cy="3759201"/>
          </a:xfrm>
          <a:custGeom>
            <a:avLst/>
            <a:gdLst/>
            <a:ahLst/>
            <a:cxnLst>
              <a:cxn ang="0">
                <a:pos x="wd2" y="hd2"/>
              </a:cxn>
              <a:cxn ang="5400000">
                <a:pos x="wd2" y="hd2"/>
              </a:cxn>
              <a:cxn ang="10800000">
                <a:pos x="wd2" y="hd2"/>
              </a:cxn>
              <a:cxn ang="16200000">
                <a:pos x="wd2" y="hd2"/>
              </a:cxn>
            </a:cxnLst>
            <a:rect l="0" t="0" r="r" b="b"/>
            <a:pathLst>
              <a:path w="21600" h="21600" extrusionOk="0">
                <a:moveTo>
                  <a:pt x="16133" y="0"/>
                </a:moveTo>
                <a:lnTo>
                  <a:pt x="14756" y="4278"/>
                </a:lnTo>
                <a:lnTo>
                  <a:pt x="688" y="4278"/>
                </a:lnTo>
                <a:cubicBezTo>
                  <a:pt x="308" y="4278"/>
                  <a:pt x="0" y="4645"/>
                  <a:pt x="0" y="5099"/>
                </a:cubicBezTo>
                <a:lnTo>
                  <a:pt x="0" y="20777"/>
                </a:lnTo>
                <a:cubicBezTo>
                  <a:pt x="0" y="21230"/>
                  <a:pt x="308" y="21600"/>
                  <a:pt x="688" y="21600"/>
                </a:cubicBezTo>
                <a:lnTo>
                  <a:pt x="20912" y="21600"/>
                </a:lnTo>
                <a:cubicBezTo>
                  <a:pt x="21292" y="21600"/>
                  <a:pt x="21600" y="21230"/>
                  <a:pt x="21600" y="20777"/>
                </a:cubicBezTo>
                <a:lnTo>
                  <a:pt x="21600" y="5099"/>
                </a:lnTo>
                <a:cubicBezTo>
                  <a:pt x="21600" y="4645"/>
                  <a:pt x="21292" y="4278"/>
                  <a:pt x="20912" y="4278"/>
                </a:cubicBezTo>
                <a:lnTo>
                  <a:pt x="17509" y="4278"/>
                </a:lnTo>
                <a:lnTo>
                  <a:pt x="16133" y="0"/>
                </a:lnTo>
                <a:close/>
              </a:path>
            </a:pathLst>
          </a:custGeom>
          <a:solidFill>
            <a:schemeClr val="accent6">
              <a:hueOff val="-13438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00000"/>
              </a:lnSpc>
              <a:spcBef>
                <a:spcPts val="0"/>
              </a:spcBef>
              <a:defRPr sz="3000" b="1">
                <a:solidFill>
                  <a:srgbClr val="FFFFFF"/>
                </a:solidFill>
                <a:latin typeface="Proxima Nova"/>
                <a:ea typeface="Proxima Nova"/>
                <a:cs typeface="Proxima Nova"/>
                <a:sym typeface="Proxima Nova"/>
              </a:defRPr>
            </a:lvl1pPr>
          </a:lstStyle>
          <a:p>
            <a:r>
              <a:t>Generar lineamientos para estrategias de atención remota de salud mental para la red de salud</a:t>
            </a:r>
          </a:p>
        </p:txBody>
      </p:sp>
      <p:sp>
        <p:nvSpPr>
          <p:cNvPr id="324" name="Adaptar el modelo de Primera Ayuda Psicológica a contexto de COVID-19"/>
          <p:cNvSpPr/>
          <p:nvPr/>
        </p:nvSpPr>
        <p:spPr>
          <a:xfrm>
            <a:off x="12561801" y="8942937"/>
            <a:ext cx="4484292" cy="3683001"/>
          </a:xfrm>
          <a:custGeom>
            <a:avLst/>
            <a:gdLst/>
            <a:ahLst/>
            <a:cxnLst>
              <a:cxn ang="0">
                <a:pos x="wd2" y="hd2"/>
              </a:cxn>
              <a:cxn ang="5400000">
                <a:pos x="wd2" y="hd2"/>
              </a:cxn>
              <a:cxn ang="10800000">
                <a:pos x="wd2" y="hd2"/>
              </a:cxn>
              <a:cxn ang="16200000">
                <a:pos x="wd2" y="hd2"/>
              </a:cxn>
            </a:cxnLst>
            <a:rect l="0" t="0" r="r" b="b"/>
            <a:pathLst>
              <a:path w="21600" h="21600" extrusionOk="0">
                <a:moveTo>
                  <a:pt x="11321" y="0"/>
                </a:moveTo>
                <a:lnTo>
                  <a:pt x="9943" y="3920"/>
                </a:lnTo>
                <a:lnTo>
                  <a:pt x="688" y="3920"/>
                </a:lnTo>
                <a:cubicBezTo>
                  <a:pt x="308" y="3920"/>
                  <a:pt x="0" y="4295"/>
                  <a:pt x="0" y="4758"/>
                </a:cubicBezTo>
                <a:lnTo>
                  <a:pt x="0" y="20762"/>
                </a:lnTo>
                <a:cubicBezTo>
                  <a:pt x="0" y="21225"/>
                  <a:pt x="308" y="21600"/>
                  <a:pt x="688" y="21600"/>
                </a:cubicBezTo>
                <a:lnTo>
                  <a:pt x="20912" y="21600"/>
                </a:lnTo>
                <a:cubicBezTo>
                  <a:pt x="21292" y="21600"/>
                  <a:pt x="21600" y="21225"/>
                  <a:pt x="21600" y="20762"/>
                </a:cubicBezTo>
                <a:lnTo>
                  <a:pt x="21600" y="4758"/>
                </a:lnTo>
                <a:cubicBezTo>
                  <a:pt x="21600" y="4295"/>
                  <a:pt x="21292" y="3920"/>
                  <a:pt x="20912" y="3920"/>
                </a:cubicBezTo>
                <a:lnTo>
                  <a:pt x="12697" y="3920"/>
                </a:lnTo>
                <a:lnTo>
                  <a:pt x="11321" y="0"/>
                </a:lnTo>
                <a:close/>
              </a:path>
            </a:pathLst>
          </a:custGeom>
          <a:solidFill>
            <a:schemeClr val="accent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000" b="1">
                <a:solidFill>
                  <a:srgbClr val="FFFFFF"/>
                </a:solidFill>
                <a:latin typeface="Proxima Nova"/>
                <a:ea typeface="Proxima Nova"/>
                <a:cs typeface="Proxima Nova"/>
                <a:sym typeface="Proxima Nova"/>
              </a:defRPr>
            </a:lvl1pPr>
          </a:lstStyle>
          <a:p>
            <a:r>
              <a:t>Adaptar el modelo de Primera Ayuda Psicológica a contexto de COVID-19</a:t>
            </a:r>
          </a:p>
        </p:txBody>
      </p:sp>
      <p:sp>
        <p:nvSpPr>
          <p:cNvPr id="325" name="Desarrollar estrategias de transferencia técnica y capacitación de los lineamientos técnicos SMAPS"/>
          <p:cNvSpPr/>
          <p:nvPr/>
        </p:nvSpPr>
        <p:spPr>
          <a:xfrm>
            <a:off x="17261140" y="8979450"/>
            <a:ext cx="5023644" cy="3646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19" y="7328"/>
                </a:lnTo>
                <a:lnTo>
                  <a:pt x="2319" y="20754"/>
                </a:lnTo>
                <a:cubicBezTo>
                  <a:pt x="2319" y="21221"/>
                  <a:pt x="2594" y="21600"/>
                  <a:pt x="2933" y="21600"/>
                </a:cubicBezTo>
                <a:lnTo>
                  <a:pt x="20986" y="21600"/>
                </a:lnTo>
                <a:cubicBezTo>
                  <a:pt x="21325" y="21600"/>
                  <a:pt x="21600" y="21221"/>
                  <a:pt x="21600" y="20754"/>
                </a:cubicBezTo>
                <a:lnTo>
                  <a:pt x="21600" y="4589"/>
                </a:lnTo>
                <a:cubicBezTo>
                  <a:pt x="21600" y="4121"/>
                  <a:pt x="21325" y="3743"/>
                  <a:pt x="20986" y="3743"/>
                </a:cubicBezTo>
                <a:lnTo>
                  <a:pt x="4556" y="3743"/>
                </a:lnTo>
                <a:lnTo>
                  <a:pt x="0" y="0"/>
                </a:lnTo>
                <a:close/>
              </a:path>
            </a:pathLst>
          </a:cu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000" b="1">
                <a:solidFill>
                  <a:srgbClr val="FFFFFF"/>
                </a:solidFill>
                <a:latin typeface="Proxima Nova"/>
                <a:ea typeface="Proxima Nova"/>
                <a:cs typeface="Proxima Nova"/>
                <a:sym typeface="Proxima Nova"/>
              </a:defRPr>
            </a:lvl1pPr>
          </a:lstStyle>
          <a:p>
            <a:r>
              <a:rPr dirty="0" err="1"/>
              <a:t>Desarrollar</a:t>
            </a:r>
            <a:r>
              <a:rPr dirty="0"/>
              <a:t> </a:t>
            </a:r>
            <a:r>
              <a:rPr dirty="0" err="1"/>
              <a:t>estrategias</a:t>
            </a:r>
            <a:endParaRPr lang="es-ES" dirty="0"/>
          </a:p>
          <a:p>
            <a:r>
              <a:rPr lang="en-CL" dirty="0"/>
              <a:t> </a:t>
            </a:r>
            <a:r>
              <a:rPr dirty="0"/>
              <a:t> de </a:t>
            </a:r>
            <a:r>
              <a:rPr dirty="0" err="1"/>
              <a:t>transferencia</a:t>
            </a:r>
            <a:r>
              <a:rPr dirty="0"/>
              <a:t> </a:t>
            </a:r>
            <a:endParaRPr lang="es-ES" dirty="0"/>
          </a:p>
          <a:p>
            <a:r>
              <a:rPr lang="en-CL" dirty="0"/>
              <a:t>   </a:t>
            </a:r>
            <a:r>
              <a:rPr dirty="0" err="1"/>
              <a:t>técnica</a:t>
            </a:r>
            <a:r>
              <a:rPr dirty="0"/>
              <a:t> y </a:t>
            </a:r>
            <a:r>
              <a:rPr dirty="0" err="1"/>
              <a:t>capacitación</a:t>
            </a:r>
            <a:r>
              <a:rPr dirty="0"/>
              <a:t> de los </a:t>
            </a:r>
            <a:r>
              <a:rPr dirty="0" err="1"/>
              <a:t>lineamientos</a:t>
            </a:r>
            <a:r>
              <a:rPr dirty="0"/>
              <a:t> </a:t>
            </a:r>
            <a:r>
              <a:rPr dirty="0" err="1"/>
              <a:t>técnicos</a:t>
            </a:r>
            <a:r>
              <a:rPr dirty="0"/>
              <a:t> SMAPS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CuadroTexto 3"/>
          <p:cNvSpPr txBox="1"/>
          <p:nvPr/>
        </p:nvSpPr>
        <p:spPr>
          <a:xfrm>
            <a:off x="4831309" y="1017703"/>
            <a:ext cx="14730257" cy="1033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lnSpc>
                <a:spcPct val="100000"/>
              </a:lnSpc>
              <a:spcBef>
                <a:spcPts val="0"/>
              </a:spcBef>
              <a:tabLst/>
              <a:defRPr sz="5600">
                <a:solidFill>
                  <a:srgbClr val="9BBB59"/>
                </a:solidFill>
                <a:latin typeface="gobCL"/>
                <a:ea typeface="gobCL"/>
                <a:cs typeface="gobCL"/>
                <a:sym typeface="gobCL"/>
              </a:defRPr>
            </a:lvl1pPr>
          </a:lstStyle>
          <a:p>
            <a:r>
              <a:t>Primera Ayuda Psicológica (PAP)</a:t>
            </a:r>
          </a:p>
        </p:txBody>
      </p:sp>
      <p:pic>
        <p:nvPicPr>
          <p:cNvPr id="330" name="Imagen 2" descr="Imagen 2"/>
          <p:cNvPicPr>
            <a:picLocks noChangeAspect="1"/>
          </p:cNvPicPr>
          <p:nvPr/>
        </p:nvPicPr>
        <p:blipFill>
          <a:blip r:embed="rId3"/>
          <a:stretch>
            <a:fillRect/>
          </a:stretch>
        </p:blipFill>
        <p:spPr>
          <a:xfrm>
            <a:off x="17707131" y="-161246"/>
            <a:ext cx="6913801" cy="4608722"/>
          </a:xfrm>
          <a:prstGeom prst="rect">
            <a:avLst/>
          </a:prstGeom>
          <a:ln w="12700">
            <a:miter lim="400000"/>
          </a:ln>
        </p:spPr>
      </p:pic>
      <p:pic>
        <p:nvPicPr>
          <p:cNvPr id="331" name="image4.jpg" descr="image4.jpg"/>
          <p:cNvPicPr>
            <a:picLocks noChangeAspect="1"/>
          </p:cNvPicPr>
          <p:nvPr/>
        </p:nvPicPr>
        <p:blipFill>
          <a:blip r:embed="rId4"/>
          <a:stretch>
            <a:fillRect/>
          </a:stretch>
        </p:blipFill>
        <p:spPr>
          <a:xfrm>
            <a:off x="335509" y="11733444"/>
            <a:ext cx="4495801" cy="689611"/>
          </a:xfrm>
          <a:prstGeom prst="rect">
            <a:avLst/>
          </a:prstGeom>
          <a:ln w="12700">
            <a:miter lim="400000"/>
          </a:ln>
        </p:spPr>
      </p:pic>
      <p:pic>
        <p:nvPicPr>
          <p:cNvPr id="332" name="Imagen 1" descr="Imagen 1"/>
          <p:cNvPicPr>
            <a:picLocks noChangeAspect="1"/>
          </p:cNvPicPr>
          <p:nvPr/>
        </p:nvPicPr>
        <p:blipFill>
          <a:blip r:embed="rId5"/>
          <a:stretch>
            <a:fillRect/>
          </a:stretch>
        </p:blipFill>
        <p:spPr>
          <a:xfrm>
            <a:off x="6103071" y="11536685"/>
            <a:ext cx="2144843" cy="1946173"/>
          </a:xfrm>
          <a:prstGeom prst="rect">
            <a:avLst/>
          </a:prstGeom>
          <a:ln w="12700">
            <a:miter lim="400000"/>
          </a:ln>
        </p:spPr>
      </p:pic>
      <p:pic>
        <p:nvPicPr>
          <p:cNvPr id="333" name="Imagen 2" descr="Imagen 2"/>
          <p:cNvPicPr>
            <a:picLocks noChangeAspect="1"/>
          </p:cNvPicPr>
          <p:nvPr/>
        </p:nvPicPr>
        <p:blipFill>
          <a:blip r:embed="rId6"/>
          <a:stretch>
            <a:fillRect/>
          </a:stretch>
        </p:blipFill>
        <p:spPr>
          <a:xfrm>
            <a:off x="8607237" y="11566383"/>
            <a:ext cx="2149525" cy="1945271"/>
          </a:xfrm>
          <a:prstGeom prst="rect">
            <a:avLst/>
          </a:prstGeom>
          <a:ln w="12700">
            <a:miter lim="400000"/>
          </a:ln>
        </p:spPr>
      </p:pic>
      <p:sp>
        <p:nvSpPr>
          <p:cNvPr id="334" name="Rectángulo 29"/>
          <p:cNvSpPr/>
          <p:nvPr/>
        </p:nvSpPr>
        <p:spPr>
          <a:xfrm>
            <a:off x="3683001" y="-54263"/>
            <a:ext cx="406009" cy="1546908"/>
          </a:xfrm>
          <a:prstGeom prst="rect">
            <a:avLst/>
          </a:prstGeom>
          <a:solidFill>
            <a:srgbClr val="9BBB59"/>
          </a:solidFill>
          <a:ln w="12700">
            <a:miter lim="400000"/>
          </a:ln>
        </p:spPr>
        <p:txBody>
          <a:bodyPr tIns="91439" bIns="91439" anchor="ctr"/>
          <a:lstStyle/>
          <a:p>
            <a:pPr algn="ctr" defTabSz="1828800">
              <a:lnSpc>
                <a:spcPct val="100000"/>
              </a:lnSpc>
              <a:spcBef>
                <a:spcPts val="0"/>
              </a:spcBef>
              <a:tabLst/>
              <a:defRPr sz="2600">
                <a:solidFill>
                  <a:srgbClr val="FFFFFF"/>
                </a:solidFill>
                <a:latin typeface="Calibri"/>
                <a:ea typeface="Calibri"/>
                <a:cs typeface="Calibri"/>
                <a:sym typeface="Calibri"/>
              </a:defRPr>
            </a:pPr>
            <a:endParaRPr/>
          </a:p>
        </p:txBody>
      </p:sp>
      <p:sp>
        <p:nvSpPr>
          <p:cNvPr id="335" name="Marcador de texto 2"/>
          <p:cNvSpPr txBox="1"/>
          <p:nvPr/>
        </p:nvSpPr>
        <p:spPr>
          <a:xfrm>
            <a:off x="4831309" y="2064145"/>
            <a:ext cx="15590521" cy="1098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lvl1pPr defTabSz="1371565">
              <a:lnSpc>
                <a:spcPct val="90000"/>
              </a:lnSpc>
              <a:spcBef>
                <a:spcPts val="1400"/>
              </a:spcBef>
              <a:tabLst/>
              <a:defRPr>
                <a:solidFill>
                  <a:srgbClr val="595959"/>
                </a:solidFill>
                <a:latin typeface="gobCL"/>
                <a:ea typeface="gobCL"/>
                <a:cs typeface="gobCL"/>
                <a:sym typeface="gobCL"/>
              </a:defRPr>
            </a:lvl1pPr>
          </a:lstStyle>
          <a:p>
            <a:r>
              <a:t>Cómo apoyar a las personas después de un evento crítico</a:t>
            </a:r>
          </a:p>
        </p:txBody>
      </p:sp>
      <p:pic>
        <p:nvPicPr>
          <p:cNvPr id="336" name="Picture 24" descr="Picture 24"/>
          <p:cNvPicPr>
            <a:picLocks noChangeAspect="1"/>
          </p:cNvPicPr>
          <p:nvPr/>
        </p:nvPicPr>
        <p:blipFill>
          <a:blip r:embed="rId7"/>
          <a:stretch>
            <a:fillRect/>
          </a:stretch>
        </p:blipFill>
        <p:spPr>
          <a:xfrm>
            <a:off x="11568973" y="11733444"/>
            <a:ext cx="5466295" cy="1552655"/>
          </a:xfrm>
          <a:prstGeom prst="rect">
            <a:avLst/>
          </a:prstGeom>
          <a:ln w="12700">
            <a:miter lim="400000"/>
          </a:ln>
        </p:spPr>
      </p:pic>
      <p:grpSp>
        <p:nvGrpSpPr>
          <p:cNvPr id="339" name="Picture 23"/>
          <p:cNvGrpSpPr/>
          <p:nvPr/>
        </p:nvGrpSpPr>
        <p:grpSpPr>
          <a:xfrm>
            <a:off x="17707131" y="4633268"/>
            <a:ext cx="6676869" cy="9082733"/>
            <a:chOff x="0" y="0"/>
            <a:chExt cx="6676868" cy="9082731"/>
          </a:xfrm>
        </p:grpSpPr>
        <p:pic>
          <p:nvPicPr>
            <p:cNvPr id="338" name="Picture 23" descr="Picture 23"/>
            <p:cNvPicPr>
              <a:picLocks noChangeAspect="1"/>
            </p:cNvPicPr>
            <p:nvPr/>
          </p:nvPicPr>
          <p:blipFill>
            <a:blip r:embed="rId8"/>
            <a:srcRect l="33555" t="13380" r="34792" b="9814"/>
            <a:stretch>
              <a:fillRect/>
            </a:stretch>
          </p:blipFill>
          <p:spPr>
            <a:xfrm>
              <a:off x="215900" y="139700"/>
              <a:ext cx="6245069" cy="8523932"/>
            </a:xfrm>
            <a:prstGeom prst="rect">
              <a:avLst/>
            </a:prstGeom>
            <a:ln>
              <a:noFill/>
            </a:ln>
            <a:effectLst/>
          </p:spPr>
        </p:pic>
        <p:pic>
          <p:nvPicPr>
            <p:cNvPr id="337" name="Picture 23" descr="Picture 23"/>
            <p:cNvPicPr>
              <a:picLocks/>
            </p:cNvPicPr>
            <p:nvPr/>
          </p:nvPicPr>
          <p:blipFill>
            <a:blip r:embed="rId9"/>
            <a:stretch>
              <a:fillRect/>
            </a:stretch>
          </p:blipFill>
          <p:spPr>
            <a:xfrm>
              <a:off x="-1" y="-1"/>
              <a:ext cx="6676870" cy="9082733"/>
            </a:xfrm>
            <a:prstGeom prst="rect">
              <a:avLst/>
            </a:prstGeom>
            <a:effectLst/>
          </p:spPr>
        </p:pic>
      </p:grpSp>
      <p:sp>
        <p:nvSpPr>
          <p:cNvPr id="340" name="Rectángulo 4"/>
          <p:cNvSpPr txBox="1"/>
          <p:nvPr/>
        </p:nvSpPr>
        <p:spPr>
          <a:xfrm>
            <a:off x="1568802" y="4000674"/>
            <a:ext cx="14076872" cy="5783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536222" indent="-536222" defTabSz="1828800">
              <a:lnSpc>
                <a:spcPct val="100000"/>
              </a:lnSpc>
              <a:spcBef>
                <a:spcPts val="0"/>
              </a:spcBef>
              <a:buSzPct val="100000"/>
              <a:buChar char="•"/>
              <a:tabLst/>
              <a:defRPr sz="4100">
                <a:solidFill>
                  <a:srgbClr val="000000"/>
                </a:solidFill>
                <a:latin typeface="gobCL"/>
                <a:ea typeface="gobCL"/>
                <a:cs typeface="gobCL"/>
                <a:sym typeface="gobCL"/>
              </a:defRPr>
            </a:pPr>
            <a:r>
              <a:t>Brindar ayuda y apoyo prácticos de manera no invasiva;</a:t>
            </a:r>
          </a:p>
          <a:p>
            <a:pPr marL="536222" indent="-536222" defTabSz="1828800">
              <a:lnSpc>
                <a:spcPct val="100000"/>
              </a:lnSpc>
              <a:spcBef>
                <a:spcPts val="0"/>
              </a:spcBef>
              <a:buSzPct val="100000"/>
              <a:buChar char="•"/>
              <a:tabLst/>
              <a:defRPr sz="4100">
                <a:solidFill>
                  <a:srgbClr val="000000"/>
                </a:solidFill>
                <a:latin typeface="gobCL"/>
                <a:ea typeface="gobCL"/>
                <a:cs typeface="gobCL"/>
                <a:sym typeface="gobCL"/>
              </a:defRPr>
            </a:pPr>
            <a:r>
              <a:t>Evaluar las necesidades y preocupaciones;</a:t>
            </a:r>
          </a:p>
          <a:p>
            <a:pPr marL="536222" indent="-536222" defTabSz="1828800">
              <a:lnSpc>
                <a:spcPct val="100000"/>
              </a:lnSpc>
              <a:spcBef>
                <a:spcPts val="0"/>
              </a:spcBef>
              <a:buSzPct val="100000"/>
              <a:buChar char="•"/>
              <a:tabLst/>
              <a:defRPr sz="4100">
                <a:solidFill>
                  <a:srgbClr val="000000"/>
                </a:solidFill>
                <a:latin typeface="gobCL"/>
                <a:ea typeface="gobCL"/>
                <a:cs typeface="gobCL"/>
                <a:sym typeface="gobCL"/>
              </a:defRPr>
            </a:pPr>
            <a:r>
              <a:t>Ayudar a las personas a atender sus necesidades básicas     (por ejemplo, comida y agua);</a:t>
            </a:r>
          </a:p>
          <a:p>
            <a:pPr marL="536222" indent="-536222" defTabSz="1828800">
              <a:lnSpc>
                <a:spcPct val="100000"/>
              </a:lnSpc>
              <a:spcBef>
                <a:spcPts val="0"/>
              </a:spcBef>
              <a:buSzPct val="100000"/>
              <a:buChar char="•"/>
              <a:tabLst/>
              <a:defRPr sz="4100">
                <a:solidFill>
                  <a:srgbClr val="000000"/>
                </a:solidFill>
                <a:latin typeface="gobCL"/>
                <a:ea typeface="gobCL"/>
                <a:cs typeface="gobCL"/>
                <a:sym typeface="gobCL"/>
              </a:defRPr>
            </a:pPr>
            <a:r>
              <a:t>Escuchar a las personas, pero no presionarlas para que hablen;</a:t>
            </a:r>
          </a:p>
          <a:p>
            <a:pPr marL="536222" indent="-536222" defTabSz="1828800">
              <a:lnSpc>
                <a:spcPct val="100000"/>
              </a:lnSpc>
              <a:spcBef>
                <a:spcPts val="0"/>
              </a:spcBef>
              <a:buSzPct val="100000"/>
              <a:buChar char="•"/>
              <a:tabLst/>
              <a:defRPr sz="4100">
                <a:solidFill>
                  <a:srgbClr val="000000"/>
                </a:solidFill>
                <a:latin typeface="gobCL"/>
                <a:ea typeface="gobCL"/>
                <a:cs typeface="gobCL"/>
                <a:sym typeface="gobCL"/>
              </a:defRPr>
            </a:pPr>
            <a:r>
              <a:t>Reconfortar a las personas y ayudarlas a calmarse;</a:t>
            </a:r>
          </a:p>
          <a:p>
            <a:pPr marL="536222" indent="-536222" defTabSz="1828800">
              <a:lnSpc>
                <a:spcPct val="100000"/>
              </a:lnSpc>
              <a:spcBef>
                <a:spcPts val="0"/>
              </a:spcBef>
              <a:buSzPct val="100000"/>
              <a:buChar char="•"/>
              <a:tabLst/>
              <a:defRPr sz="4100">
                <a:solidFill>
                  <a:srgbClr val="000000"/>
                </a:solidFill>
                <a:latin typeface="gobCL"/>
                <a:ea typeface="gobCL"/>
                <a:cs typeface="gobCL"/>
                <a:sym typeface="gobCL"/>
              </a:defRPr>
            </a:pPr>
            <a:r>
              <a:t>Ayudar a las personas a conseguir información, servicios y apoyos sociales; </a:t>
            </a:r>
          </a:p>
          <a:p>
            <a:pPr marL="536222" indent="-536222" defTabSz="1828800">
              <a:lnSpc>
                <a:spcPct val="100000"/>
              </a:lnSpc>
              <a:spcBef>
                <a:spcPts val="0"/>
              </a:spcBef>
              <a:buSzPct val="100000"/>
              <a:buChar char="•"/>
              <a:tabLst/>
              <a:defRPr sz="4100">
                <a:solidFill>
                  <a:srgbClr val="000000"/>
                </a:solidFill>
                <a:latin typeface="gobCL"/>
                <a:ea typeface="gobCL"/>
                <a:cs typeface="gobCL"/>
                <a:sym typeface="gobCL"/>
              </a:defRPr>
            </a:pPr>
            <a:r>
              <a:t>Proteger a las personas de ulteriores peligros.</a:t>
            </a:r>
          </a:p>
        </p:txBody>
      </p:sp>
      <p:grpSp>
        <p:nvGrpSpPr>
          <p:cNvPr id="343" name="Group"/>
          <p:cNvGrpSpPr/>
          <p:nvPr/>
        </p:nvGrpSpPr>
        <p:grpSpPr>
          <a:xfrm>
            <a:off x="872512" y="257377"/>
            <a:ext cx="1710898" cy="2470534"/>
            <a:chOff x="0" y="0"/>
            <a:chExt cx="1710897" cy="2470532"/>
          </a:xfrm>
        </p:grpSpPr>
        <p:sp>
          <p:nvSpPr>
            <p:cNvPr id="341" name="Freeform 138"/>
            <p:cNvSpPr/>
            <p:nvPr/>
          </p:nvSpPr>
          <p:spPr>
            <a:xfrm>
              <a:off x="0" y="651740"/>
              <a:ext cx="1710898" cy="1818793"/>
            </a:xfrm>
            <a:custGeom>
              <a:avLst/>
              <a:gdLst/>
              <a:ahLst/>
              <a:cxnLst>
                <a:cxn ang="0">
                  <a:pos x="wd2" y="hd2"/>
                </a:cxn>
                <a:cxn ang="5400000">
                  <a:pos x="wd2" y="hd2"/>
                </a:cxn>
                <a:cxn ang="10800000">
                  <a:pos x="wd2" y="hd2"/>
                </a:cxn>
                <a:cxn ang="16200000">
                  <a:pos x="wd2" y="hd2"/>
                </a:cxn>
              </a:cxnLst>
              <a:rect l="0" t="0" r="r" b="b"/>
              <a:pathLst>
                <a:path w="21600" h="21600" extrusionOk="0">
                  <a:moveTo>
                    <a:pt x="11520" y="1350"/>
                  </a:moveTo>
                  <a:cubicBezTo>
                    <a:pt x="11520" y="675"/>
                    <a:pt x="11520" y="675"/>
                    <a:pt x="11520" y="675"/>
                  </a:cubicBezTo>
                  <a:cubicBezTo>
                    <a:pt x="11520" y="337"/>
                    <a:pt x="11160" y="0"/>
                    <a:pt x="10800" y="0"/>
                  </a:cubicBezTo>
                  <a:cubicBezTo>
                    <a:pt x="10440" y="0"/>
                    <a:pt x="10080" y="337"/>
                    <a:pt x="10080" y="675"/>
                  </a:cubicBezTo>
                  <a:cubicBezTo>
                    <a:pt x="10080" y="1350"/>
                    <a:pt x="10080" y="1350"/>
                    <a:pt x="10080" y="1350"/>
                  </a:cubicBezTo>
                  <a:cubicBezTo>
                    <a:pt x="4320" y="1687"/>
                    <a:pt x="0" y="6075"/>
                    <a:pt x="0" y="11475"/>
                  </a:cubicBezTo>
                  <a:cubicBezTo>
                    <a:pt x="0" y="11813"/>
                    <a:pt x="0" y="11813"/>
                    <a:pt x="0" y="12150"/>
                  </a:cubicBezTo>
                  <a:cubicBezTo>
                    <a:pt x="0" y="12150"/>
                    <a:pt x="0" y="12150"/>
                    <a:pt x="0" y="12150"/>
                  </a:cubicBezTo>
                  <a:cubicBezTo>
                    <a:pt x="360" y="10463"/>
                    <a:pt x="1800" y="9450"/>
                    <a:pt x="3600" y="9450"/>
                  </a:cubicBezTo>
                  <a:cubicBezTo>
                    <a:pt x="5400" y="9450"/>
                    <a:pt x="6840" y="10463"/>
                    <a:pt x="7200" y="12150"/>
                  </a:cubicBezTo>
                  <a:cubicBezTo>
                    <a:pt x="7200" y="12150"/>
                    <a:pt x="7200" y="12150"/>
                    <a:pt x="7200" y="12150"/>
                  </a:cubicBezTo>
                  <a:cubicBezTo>
                    <a:pt x="7560" y="10800"/>
                    <a:pt x="8640" y="9788"/>
                    <a:pt x="10080" y="9450"/>
                  </a:cubicBezTo>
                  <a:cubicBezTo>
                    <a:pt x="10080" y="16875"/>
                    <a:pt x="10080" y="16875"/>
                    <a:pt x="10080" y="16875"/>
                  </a:cubicBezTo>
                  <a:cubicBezTo>
                    <a:pt x="10080" y="20250"/>
                    <a:pt x="9360" y="20250"/>
                    <a:pt x="7920" y="20250"/>
                  </a:cubicBezTo>
                  <a:cubicBezTo>
                    <a:pt x="5760" y="20250"/>
                    <a:pt x="5760" y="19575"/>
                    <a:pt x="5760" y="18225"/>
                  </a:cubicBezTo>
                  <a:cubicBezTo>
                    <a:pt x="5760" y="17888"/>
                    <a:pt x="5400" y="17550"/>
                    <a:pt x="5040" y="17550"/>
                  </a:cubicBezTo>
                  <a:cubicBezTo>
                    <a:pt x="4680" y="17550"/>
                    <a:pt x="4320" y="17888"/>
                    <a:pt x="4320" y="18225"/>
                  </a:cubicBezTo>
                  <a:cubicBezTo>
                    <a:pt x="4320" y="19575"/>
                    <a:pt x="4320" y="21600"/>
                    <a:pt x="7920" y="21600"/>
                  </a:cubicBezTo>
                  <a:cubicBezTo>
                    <a:pt x="9720" y="21600"/>
                    <a:pt x="11520" y="21263"/>
                    <a:pt x="11520" y="16875"/>
                  </a:cubicBezTo>
                  <a:cubicBezTo>
                    <a:pt x="11520" y="9450"/>
                    <a:pt x="11520" y="9450"/>
                    <a:pt x="11520" y="9450"/>
                  </a:cubicBezTo>
                  <a:cubicBezTo>
                    <a:pt x="12960" y="9788"/>
                    <a:pt x="14040" y="10800"/>
                    <a:pt x="14400" y="12150"/>
                  </a:cubicBezTo>
                  <a:cubicBezTo>
                    <a:pt x="14400" y="12150"/>
                    <a:pt x="14400" y="12150"/>
                    <a:pt x="14400" y="12150"/>
                  </a:cubicBezTo>
                  <a:cubicBezTo>
                    <a:pt x="14760" y="10463"/>
                    <a:pt x="16200" y="9450"/>
                    <a:pt x="18000" y="9450"/>
                  </a:cubicBezTo>
                  <a:cubicBezTo>
                    <a:pt x="19800" y="9450"/>
                    <a:pt x="21240" y="10463"/>
                    <a:pt x="21600" y="12150"/>
                  </a:cubicBezTo>
                  <a:cubicBezTo>
                    <a:pt x="21600" y="12150"/>
                    <a:pt x="21600" y="12150"/>
                    <a:pt x="21600" y="12150"/>
                  </a:cubicBezTo>
                  <a:cubicBezTo>
                    <a:pt x="21600" y="11813"/>
                    <a:pt x="21600" y="11813"/>
                    <a:pt x="21600" y="11475"/>
                  </a:cubicBezTo>
                  <a:cubicBezTo>
                    <a:pt x="21600" y="6075"/>
                    <a:pt x="17280" y="1687"/>
                    <a:pt x="11520" y="1350"/>
                  </a:cubicBezTo>
                  <a:close/>
                </a:path>
              </a:pathLst>
            </a:custGeom>
            <a:solidFill>
              <a:schemeClr val="accent3">
                <a:hueOff val="-38674"/>
                <a:satOff val="-11856"/>
                <a:lumOff val="-9051"/>
              </a:schemeClr>
            </a:solidFill>
            <a:ln w="12700" cap="flat">
              <a:noFill/>
              <a:miter lim="400000"/>
            </a:ln>
            <a:effectLst/>
          </p:spPr>
          <p:txBody>
            <a:bodyPr wrap="square" lIns="91439" tIns="91439" rIns="91439" bIns="91439" numCol="1" anchor="t">
              <a:noAutofit/>
            </a:bodyP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342" name="Freeform 119"/>
            <p:cNvSpPr/>
            <p:nvPr/>
          </p:nvSpPr>
          <p:spPr>
            <a:xfrm>
              <a:off x="550114" y="0"/>
              <a:ext cx="610669" cy="692874"/>
            </a:xfrm>
            <a:custGeom>
              <a:avLst/>
              <a:gdLst/>
              <a:ahLst/>
              <a:cxnLst>
                <a:cxn ang="0">
                  <a:pos x="wd2" y="hd2"/>
                </a:cxn>
                <a:cxn ang="5400000">
                  <a:pos x="wd2" y="hd2"/>
                </a:cxn>
                <a:cxn ang="10800000">
                  <a:pos x="wd2" y="hd2"/>
                </a:cxn>
                <a:cxn ang="16200000">
                  <a:pos x="wd2" y="hd2"/>
                </a:cxn>
              </a:cxnLst>
              <a:rect l="0" t="0" r="r" b="b"/>
              <a:pathLst>
                <a:path w="21600" h="21600" extrusionOk="0">
                  <a:moveTo>
                    <a:pt x="20057" y="6750"/>
                  </a:moveTo>
                  <a:cubicBezTo>
                    <a:pt x="20057" y="6412"/>
                    <a:pt x="20057" y="5737"/>
                    <a:pt x="20057" y="5400"/>
                  </a:cubicBezTo>
                  <a:cubicBezTo>
                    <a:pt x="20057" y="2362"/>
                    <a:pt x="17357" y="0"/>
                    <a:pt x="13886" y="0"/>
                  </a:cubicBezTo>
                  <a:cubicBezTo>
                    <a:pt x="11571" y="0"/>
                    <a:pt x="9257" y="1350"/>
                    <a:pt x="8486" y="3037"/>
                  </a:cubicBezTo>
                  <a:cubicBezTo>
                    <a:pt x="8100" y="2700"/>
                    <a:pt x="7329" y="2700"/>
                    <a:pt x="6943" y="2700"/>
                  </a:cubicBezTo>
                  <a:cubicBezTo>
                    <a:pt x="5014" y="2700"/>
                    <a:pt x="3086" y="4050"/>
                    <a:pt x="3086" y="6075"/>
                  </a:cubicBezTo>
                  <a:cubicBezTo>
                    <a:pt x="1157" y="6750"/>
                    <a:pt x="0" y="8100"/>
                    <a:pt x="0" y="9450"/>
                  </a:cubicBezTo>
                  <a:cubicBezTo>
                    <a:pt x="0" y="11813"/>
                    <a:pt x="2700" y="13500"/>
                    <a:pt x="6171" y="13500"/>
                  </a:cubicBezTo>
                  <a:cubicBezTo>
                    <a:pt x="6943" y="13500"/>
                    <a:pt x="6943" y="13500"/>
                    <a:pt x="6943" y="13500"/>
                  </a:cubicBezTo>
                  <a:cubicBezTo>
                    <a:pt x="4629" y="16200"/>
                    <a:pt x="4629" y="16200"/>
                    <a:pt x="4629" y="16200"/>
                  </a:cubicBezTo>
                  <a:cubicBezTo>
                    <a:pt x="8486" y="16200"/>
                    <a:pt x="8486" y="16200"/>
                    <a:pt x="8486" y="16200"/>
                  </a:cubicBezTo>
                  <a:cubicBezTo>
                    <a:pt x="4629" y="21600"/>
                    <a:pt x="4629" y="21600"/>
                    <a:pt x="4629" y="21600"/>
                  </a:cubicBezTo>
                  <a:cubicBezTo>
                    <a:pt x="13886" y="14850"/>
                    <a:pt x="13886" y="14850"/>
                    <a:pt x="13886" y="14850"/>
                  </a:cubicBezTo>
                  <a:cubicBezTo>
                    <a:pt x="9257" y="14850"/>
                    <a:pt x="9257" y="14850"/>
                    <a:pt x="9257" y="14850"/>
                  </a:cubicBezTo>
                  <a:cubicBezTo>
                    <a:pt x="10800" y="13500"/>
                    <a:pt x="10800" y="13500"/>
                    <a:pt x="10800" y="13500"/>
                  </a:cubicBezTo>
                  <a:cubicBezTo>
                    <a:pt x="15429" y="13500"/>
                    <a:pt x="15429" y="13500"/>
                    <a:pt x="15429" y="13500"/>
                  </a:cubicBezTo>
                  <a:cubicBezTo>
                    <a:pt x="18900" y="13500"/>
                    <a:pt x="21600" y="11813"/>
                    <a:pt x="21600" y="9450"/>
                  </a:cubicBezTo>
                  <a:cubicBezTo>
                    <a:pt x="21600" y="8437"/>
                    <a:pt x="20829" y="7425"/>
                    <a:pt x="20057" y="6750"/>
                  </a:cubicBezTo>
                  <a:close/>
                </a:path>
              </a:pathLst>
            </a:custGeom>
            <a:solidFill>
              <a:schemeClr val="accent3">
                <a:hueOff val="-38674"/>
                <a:satOff val="-11856"/>
                <a:lumOff val="-9051"/>
              </a:schemeClr>
            </a:solidFill>
            <a:ln w="12700" cap="flat">
              <a:noFill/>
              <a:miter lim="400000"/>
            </a:ln>
            <a:effectLst/>
          </p:spPr>
          <p:txBody>
            <a:bodyPr wrap="square" lIns="91439" tIns="91439" rIns="91439" bIns="91439" numCol="1" anchor="t">
              <a:noAutofit/>
            </a:bodyP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object 11"/>
          <p:cNvSpPr txBox="1">
            <a:spLocks noGrp="1"/>
          </p:cNvSpPr>
          <p:nvPr>
            <p:ph type="title"/>
          </p:nvPr>
        </p:nvSpPr>
        <p:spPr>
          <a:xfrm>
            <a:off x="3962400" y="1066800"/>
            <a:ext cx="15888969" cy="1990419"/>
          </a:xfrm>
          <a:prstGeom prst="rect">
            <a:avLst/>
          </a:prstGeom>
        </p:spPr>
        <p:txBody>
          <a:bodyPr/>
          <a:lstStyle>
            <a:lvl1pPr marR="10160" indent="15875" algn="ctr">
              <a:lnSpc>
                <a:spcPts val="7000"/>
              </a:lnSpc>
              <a:spcBef>
                <a:spcPts val="1000"/>
              </a:spcBef>
              <a:defRPr b="1"/>
            </a:lvl1pPr>
          </a:lstStyle>
          <a:p>
            <a:r>
              <a:t>Línea 5: Trabajo focalizado a grupos específicos</a:t>
            </a:r>
          </a:p>
        </p:txBody>
      </p:sp>
      <p:pic>
        <p:nvPicPr>
          <p:cNvPr id="348" name="Imagen 2" descr="Imagen 2"/>
          <p:cNvPicPr>
            <a:picLocks noChangeAspect="1"/>
          </p:cNvPicPr>
          <p:nvPr/>
        </p:nvPicPr>
        <p:blipFill>
          <a:blip r:embed="rId3"/>
          <a:stretch>
            <a:fillRect/>
          </a:stretch>
        </p:blipFill>
        <p:spPr>
          <a:xfrm>
            <a:off x="19359880" y="12142468"/>
            <a:ext cx="5024121" cy="1573531"/>
          </a:xfrm>
          <a:prstGeom prst="rect">
            <a:avLst/>
          </a:prstGeom>
          <a:ln w="12700">
            <a:miter lim="400000"/>
          </a:ln>
        </p:spPr>
      </p:pic>
      <p:pic>
        <p:nvPicPr>
          <p:cNvPr id="349" name="avatares-coronavirus-nuevo-coronavirus-covid-19-personas-mascarillas-medicas-propagacion-virus-pandemia_100478-169.jpg" descr="avatares-coronavirus-nuevo-coronavirus-covid-19-personas-mascarillas-medicas-propagacion-virus-pandemia_100478-169.jpg"/>
          <p:cNvPicPr>
            <a:picLocks noChangeAspect="1"/>
          </p:cNvPicPr>
          <p:nvPr/>
        </p:nvPicPr>
        <p:blipFill>
          <a:blip r:embed="rId4"/>
          <a:stretch>
            <a:fillRect/>
          </a:stretch>
        </p:blipFill>
        <p:spPr>
          <a:xfrm>
            <a:off x="7696325" y="8433558"/>
            <a:ext cx="8991350" cy="4495676"/>
          </a:xfrm>
          <a:prstGeom prst="rect">
            <a:avLst/>
          </a:prstGeom>
          <a:ln w="12700">
            <a:miter lim="400000"/>
          </a:ln>
        </p:spPr>
      </p:pic>
      <p:sp>
        <p:nvSpPr>
          <p:cNvPr id="350" name="Rectangle 5"/>
          <p:cNvSpPr txBox="1"/>
          <p:nvPr/>
        </p:nvSpPr>
        <p:spPr>
          <a:xfrm>
            <a:off x="4815840" y="3832500"/>
            <a:ext cx="14752320" cy="1878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rPr b="1"/>
              <a:t>Objetivo: </a:t>
            </a:r>
            <a:r>
              <a:t>Reducir el riesgo de afectación en la salud mental para los grupos específicos que se encuentran en condiciones de mayor vulnerabilidad biopsicosocial durante la pandemia, a través de acciones oportunas y pertinentes a sus características y necesidades particulares.</a:t>
            </a: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object 11"/>
          <p:cNvSpPr txBox="1">
            <a:spLocks noGrp="1"/>
          </p:cNvSpPr>
          <p:nvPr>
            <p:ph type="title"/>
          </p:nvPr>
        </p:nvSpPr>
        <p:spPr>
          <a:xfrm>
            <a:off x="3962400" y="1066800"/>
            <a:ext cx="15888969" cy="1990419"/>
          </a:xfrm>
          <a:prstGeom prst="rect">
            <a:avLst/>
          </a:prstGeom>
        </p:spPr>
        <p:txBody>
          <a:bodyPr/>
          <a:lstStyle>
            <a:lvl1pPr marR="10160" indent="15875" algn="ctr">
              <a:lnSpc>
                <a:spcPts val="7000"/>
              </a:lnSpc>
              <a:spcBef>
                <a:spcPts val="1000"/>
              </a:spcBef>
              <a:defRPr b="1"/>
            </a:lvl1pPr>
          </a:lstStyle>
          <a:p>
            <a:r>
              <a:t>Línea 6: Educación y Comunicación social</a:t>
            </a:r>
          </a:p>
        </p:txBody>
      </p:sp>
      <p:pic>
        <p:nvPicPr>
          <p:cNvPr id="355" name="Imagen 2" descr="Imagen 2"/>
          <p:cNvPicPr>
            <a:picLocks noChangeAspect="1"/>
          </p:cNvPicPr>
          <p:nvPr/>
        </p:nvPicPr>
        <p:blipFill>
          <a:blip r:embed="rId3"/>
          <a:stretch>
            <a:fillRect/>
          </a:stretch>
        </p:blipFill>
        <p:spPr>
          <a:xfrm>
            <a:off x="19359880" y="12142468"/>
            <a:ext cx="5024121" cy="1573531"/>
          </a:xfrm>
          <a:prstGeom prst="rect">
            <a:avLst/>
          </a:prstGeom>
          <a:ln w="12700">
            <a:miter lim="400000"/>
          </a:ln>
        </p:spPr>
      </p:pic>
      <p:sp>
        <p:nvSpPr>
          <p:cNvPr id="356" name="Rectangle 5"/>
          <p:cNvSpPr txBox="1"/>
          <p:nvPr/>
        </p:nvSpPr>
        <p:spPr>
          <a:xfrm>
            <a:off x="4815839" y="3806407"/>
            <a:ext cx="14752321" cy="2177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rPr b="1"/>
              <a:t>Objetivo:</a:t>
            </a:r>
            <a:r>
              <a:t> Desarrollar estrategias de comunicación social y educación para la protección de la salud mental, que apunten al desarrollo de estrategias de afrontamiento saludables a la pandemia, tanto individuales como colectivas, y a la reducción del estigma social. </a:t>
            </a: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t>Promover la Primera Ayuda Psicológica (PAP) como la herramienta recomendada para brindar apoyo psicosocial en esta fase de la emergencia. </a:t>
            </a:r>
          </a:p>
        </p:txBody>
      </p:sp>
      <p:sp>
        <p:nvSpPr>
          <p:cNvPr id="357" name="Recomendaciones a la población"/>
          <p:cNvSpPr/>
          <p:nvPr/>
        </p:nvSpPr>
        <p:spPr>
          <a:xfrm>
            <a:off x="5611443" y="7720248"/>
            <a:ext cx="6032501" cy="51617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20" y="2842"/>
                </a:lnTo>
                <a:lnTo>
                  <a:pt x="512" y="2842"/>
                </a:lnTo>
                <a:cubicBezTo>
                  <a:pt x="229" y="2842"/>
                  <a:pt x="0" y="3109"/>
                  <a:pt x="0" y="3439"/>
                </a:cubicBezTo>
                <a:lnTo>
                  <a:pt x="0" y="21002"/>
                </a:lnTo>
                <a:cubicBezTo>
                  <a:pt x="0" y="21332"/>
                  <a:pt x="229" y="21600"/>
                  <a:pt x="512" y="21600"/>
                </a:cubicBezTo>
                <a:lnTo>
                  <a:pt x="19788" y="21600"/>
                </a:lnTo>
                <a:cubicBezTo>
                  <a:pt x="20071" y="21600"/>
                  <a:pt x="20300" y="21332"/>
                  <a:pt x="20300" y="21002"/>
                </a:cubicBezTo>
                <a:lnTo>
                  <a:pt x="20300" y="6881"/>
                </a:lnTo>
                <a:lnTo>
                  <a:pt x="21600" y="0"/>
                </a:lnTo>
                <a:close/>
              </a:path>
            </a:pathLst>
          </a:custGeom>
          <a:solidFill>
            <a:schemeClr val="accent6">
              <a:hueOff val="-13438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00000"/>
              </a:lnSpc>
              <a:spcBef>
                <a:spcPts val="0"/>
              </a:spcBef>
              <a:defRPr sz="3800" b="1">
                <a:solidFill>
                  <a:srgbClr val="FFFFFF"/>
                </a:solidFill>
                <a:latin typeface="Proxima Nova"/>
                <a:ea typeface="Proxima Nova"/>
                <a:cs typeface="Proxima Nova"/>
                <a:sym typeface="Proxima Nova"/>
              </a:defRPr>
            </a:lvl1pPr>
          </a:lstStyle>
          <a:p>
            <a:r>
              <a:rPr dirty="0" err="1"/>
              <a:t>Recomendaciones</a:t>
            </a:r>
            <a:r>
              <a:rPr dirty="0"/>
              <a:t> a</a:t>
            </a:r>
            <a:endParaRPr lang="es-ES" dirty="0"/>
          </a:p>
          <a:p>
            <a:r>
              <a:rPr dirty="0"/>
              <a:t>la población</a:t>
            </a:r>
          </a:p>
        </p:txBody>
      </p:sp>
      <p:sp>
        <p:nvSpPr>
          <p:cNvPr id="358" name="Estrategia Comunicacional"/>
          <p:cNvSpPr/>
          <p:nvPr/>
        </p:nvSpPr>
        <p:spPr>
          <a:xfrm>
            <a:off x="12563707" y="7767477"/>
            <a:ext cx="6032501" cy="51617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31" y="5177"/>
                </a:lnTo>
                <a:lnTo>
                  <a:pt x="1931" y="21002"/>
                </a:lnTo>
                <a:cubicBezTo>
                  <a:pt x="1931" y="21332"/>
                  <a:pt x="2160" y="21600"/>
                  <a:pt x="2443" y="21600"/>
                </a:cubicBezTo>
                <a:lnTo>
                  <a:pt x="21088" y="21600"/>
                </a:lnTo>
                <a:cubicBezTo>
                  <a:pt x="21371" y="21600"/>
                  <a:pt x="21600" y="21332"/>
                  <a:pt x="21600" y="21002"/>
                </a:cubicBezTo>
                <a:lnTo>
                  <a:pt x="21600" y="3242"/>
                </a:lnTo>
                <a:cubicBezTo>
                  <a:pt x="21600" y="2912"/>
                  <a:pt x="21371" y="2644"/>
                  <a:pt x="21088" y="2644"/>
                </a:cubicBezTo>
                <a:lnTo>
                  <a:pt x="3794" y="2644"/>
                </a:lnTo>
                <a:lnTo>
                  <a:pt x="0" y="0"/>
                </a:lnTo>
                <a:close/>
              </a:path>
            </a:pathLst>
          </a:cu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800" b="1">
                <a:solidFill>
                  <a:srgbClr val="FFFFFF"/>
                </a:solidFill>
                <a:latin typeface="Proxima Nova"/>
                <a:ea typeface="Proxima Nova"/>
                <a:cs typeface="Proxima Nova"/>
                <a:sym typeface="Proxima Nova"/>
              </a:defRPr>
            </a:lvl1pPr>
          </a:lstStyle>
          <a:p>
            <a:r>
              <a:t>Estrategia Comunicacional</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esm1a6nxuain8wt.png__1440x2000_q70_subsampling-2.jpg" descr="esm1a6nxuain8wt.png__1440x2000_q70_subsampling-2.jpg"/>
          <p:cNvPicPr>
            <a:picLocks noChangeAspect="1"/>
          </p:cNvPicPr>
          <p:nvPr/>
        </p:nvPicPr>
        <p:blipFill>
          <a:blip r:embed="rId2"/>
          <a:stretch>
            <a:fillRect/>
          </a:stretch>
        </p:blipFill>
        <p:spPr>
          <a:xfrm>
            <a:off x="0" y="0"/>
            <a:ext cx="84401063" cy="28133685"/>
          </a:xfrm>
          <a:prstGeom prst="rect">
            <a:avLst/>
          </a:prstGeom>
          <a:ln w="12700">
            <a:miter lim="400000"/>
          </a:ln>
        </p:spPr>
      </p:pic>
      <p:grpSp>
        <p:nvGrpSpPr>
          <p:cNvPr id="365" name="Guía práctica de bienestar emocional_130420.pdf"/>
          <p:cNvGrpSpPr/>
          <p:nvPr/>
        </p:nvGrpSpPr>
        <p:grpSpPr>
          <a:xfrm>
            <a:off x="1224922" y="1592563"/>
            <a:ext cx="10403874" cy="10530874"/>
            <a:chOff x="0" y="0"/>
            <a:chExt cx="10403873" cy="10530873"/>
          </a:xfrm>
        </p:grpSpPr>
        <p:pic>
          <p:nvPicPr>
            <p:cNvPr id="364" name="Guía práctica de bienestar emocional_130420.pdf" descr="Guía práctica de bienestar emocional_130420.pdf"/>
            <p:cNvPicPr>
              <a:picLocks noChangeAspect="1"/>
            </p:cNvPicPr>
            <p:nvPr/>
          </p:nvPicPr>
          <p:blipFill>
            <a:blip r:embed="rId3"/>
            <a:stretch>
              <a:fillRect/>
            </a:stretch>
          </p:blipFill>
          <p:spPr>
            <a:xfrm>
              <a:off x="215900" y="139700"/>
              <a:ext cx="9972074" cy="9972074"/>
            </a:xfrm>
            <a:prstGeom prst="rect">
              <a:avLst/>
            </a:prstGeom>
            <a:ln>
              <a:noFill/>
            </a:ln>
            <a:effectLst/>
          </p:spPr>
        </p:pic>
        <p:pic>
          <p:nvPicPr>
            <p:cNvPr id="363" name="Guía práctica de bienestar emocional_130420.pdf" descr="Guía práctica de bienestar emocional_130420.pdf"/>
            <p:cNvPicPr>
              <a:picLocks/>
            </p:cNvPicPr>
            <p:nvPr/>
          </p:nvPicPr>
          <p:blipFill>
            <a:blip r:embed="rId4"/>
            <a:stretch>
              <a:fillRect/>
            </a:stretch>
          </p:blipFill>
          <p:spPr>
            <a:xfrm>
              <a:off x="0" y="0"/>
              <a:ext cx="10403874" cy="10530874"/>
            </a:xfrm>
            <a:prstGeom prst="rect">
              <a:avLst/>
            </a:prstGeom>
            <a:effectLst/>
          </p:spPr>
        </p:pic>
      </p:grpSp>
      <p:sp>
        <p:nvSpPr>
          <p:cNvPr id="366" name="Rectangle 5"/>
          <p:cNvSpPr txBox="1"/>
          <p:nvPr/>
        </p:nvSpPr>
        <p:spPr>
          <a:xfrm>
            <a:off x="12885115" y="3984019"/>
            <a:ext cx="10120705" cy="1267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lstStyle/>
          <a:p>
            <a:pPr marL="643466" indent="-643466" defTabSz="1828800">
              <a:lnSpc>
                <a:spcPct val="100000"/>
              </a:lnSpc>
              <a:spcBef>
                <a:spcPts val="0"/>
              </a:spcBef>
              <a:buSzPct val="28000"/>
              <a:buBlip>
                <a:blip r:embed="rId5"/>
              </a:buBlip>
              <a:tabLst/>
              <a:defRPr sz="4200">
                <a:solidFill>
                  <a:srgbClr val="000000"/>
                </a:solidFill>
                <a:latin typeface="Calibri"/>
                <a:ea typeface="Calibri"/>
                <a:cs typeface="Calibri"/>
                <a:sym typeface="Calibri"/>
              </a:defRPr>
            </a:pPr>
            <a:r>
              <a:t>Recomendaciones sobre consumo de alcohol y otras drogas en el contexto de COVID-19</a:t>
            </a:r>
          </a:p>
          <a:p>
            <a:pPr marL="643466" indent="-643466" defTabSz="1828800">
              <a:lnSpc>
                <a:spcPct val="100000"/>
              </a:lnSpc>
              <a:spcBef>
                <a:spcPts val="0"/>
              </a:spcBef>
              <a:buSzPct val="28000"/>
              <a:buBlip>
                <a:blip r:embed="rId5"/>
              </a:buBlip>
              <a:tabLst/>
              <a:defRPr sz="4200">
                <a:solidFill>
                  <a:srgbClr val="000000"/>
                </a:solidFill>
                <a:latin typeface="Calibri"/>
                <a:ea typeface="Calibri"/>
                <a:cs typeface="Calibri"/>
                <a:sym typeface="Calibri"/>
              </a:defRPr>
            </a:pPr>
            <a:r>
              <a:t>Infografía comunicacional sobre autismo y COVID</a:t>
            </a:r>
          </a:p>
          <a:p>
            <a:pPr marL="643466" indent="-643466" defTabSz="1828800">
              <a:lnSpc>
                <a:spcPct val="100000"/>
              </a:lnSpc>
              <a:spcBef>
                <a:spcPts val="0"/>
              </a:spcBef>
              <a:buSzPct val="28000"/>
              <a:buBlip>
                <a:blip r:embed="rId5"/>
              </a:buBlip>
              <a:tabLst/>
              <a:defRPr sz="4200">
                <a:solidFill>
                  <a:srgbClr val="000000"/>
                </a:solidFill>
                <a:latin typeface="Calibri"/>
                <a:ea typeface="Calibri"/>
                <a:cs typeface="Calibri"/>
                <a:sym typeface="Calibri"/>
              </a:defRPr>
            </a:pPr>
            <a:r>
              <a:t>Recomendaciones sobre consumo de tabaco en el contexto de COVID-19</a:t>
            </a:r>
          </a:p>
          <a:p>
            <a:pPr marL="643466" indent="-643466" defTabSz="1828800">
              <a:lnSpc>
                <a:spcPct val="100000"/>
              </a:lnSpc>
              <a:spcBef>
                <a:spcPts val="0"/>
              </a:spcBef>
              <a:buSzPct val="28000"/>
              <a:buBlip>
                <a:blip r:embed="rId5"/>
              </a:buBlip>
              <a:tabLst/>
              <a:defRPr sz="4200">
                <a:solidFill>
                  <a:srgbClr val="000000"/>
                </a:solidFill>
                <a:latin typeface="Calibri"/>
                <a:ea typeface="Calibri"/>
                <a:cs typeface="Calibri"/>
                <a:sym typeface="Calibri"/>
              </a:defRPr>
            </a:pPr>
            <a:r>
              <a:t>Estrategias comunicacionales Colectivas - personales - reducción del estigma</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135EA4-CA9A-A24C-8F6D-94D5C004B5B9}"/>
              </a:ext>
            </a:extLst>
          </p:cNvPr>
          <p:cNvSpPr>
            <a:spLocks noGrp="1"/>
          </p:cNvSpPr>
          <p:nvPr>
            <p:ph type="body" idx="3"/>
          </p:nvPr>
        </p:nvSpPr>
        <p:spPr>
          <a:xfrm>
            <a:off x="814736" y="809328"/>
            <a:ext cx="14020800" cy="1447800"/>
          </a:xfrm>
        </p:spPr>
        <p:txBody>
          <a:bodyPr/>
          <a:lstStyle/>
          <a:p>
            <a:r>
              <a:rPr lang="en-US" dirty="0"/>
              <a:t>"El </a:t>
            </a:r>
            <a:r>
              <a:rPr lang="en-US" dirty="0" err="1"/>
              <a:t>número</a:t>
            </a:r>
            <a:r>
              <a:rPr lang="en-US" dirty="0"/>
              <a:t> de </a:t>
            </a:r>
            <a:r>
              <a:rPr lang="en-US" dirty="0" err="1"/>
              <a:t>pacientes</a:t>
            </a:r>
            <a:r>
              <a:rPr lang="en-US" dirty="0"/>
              <a:t> con </a:t>
            </a:r>
            <a:r>
              <a:rPr lang="en-US" dirty="0" err="1"/>
              <a:t>Covid</a:t>
            </a:r>
            <a:r>
              <a:rPr lang="en-US" dirty="0"/>
              <a:t> que </a:t>
            </a:r>
            <a:r>
              <a:rPr lang="en-US" dirty="0" err="1"/>
              <a:t>estamos</a:t>
            </a:r>
            <a:r>
              <a:rPr lang="en-US" dirty="0"/>
              <a:t> recibiendo </a:t>
            </a:r>
            <a:r>
              <a:rPr lang="en-US" dirty="0" err="1"/>
              <a:t>aumenta</a:t>
            </a:r>
            <a:r>
              <a:rPr lang="en-US" dirty="0"/>
              <a:t> </a:t>
            </a:r>
            <a:r>
              <a:rPr lang="en-US" dirty="0" err="1"/>
              <a:t>rápidamente</a:t>
            </a:r>
            <a:r>
              <a:rPr lang="en-US" dirty="0"/>
              <a:t> </a:t>
            </a:r>
            <a:r>
              <a:rPr lang="en-US" dirty="0" err="1"/>
              <a:t>todos</a:t>
            </a:r>
            <a:r>
              <a:rPr lang="en-US" dirty="0"/>
              <a:t> los </a:t>
            </a:r>
            <a:r>
              <a:rPr lang="en-US" dirty="0" err="1"/>
              <a:t>días</a:t>
            </a:r>
            <a:r>
              <a:rPr lang="en-US" dirty="0"/>
              <a:t> y </a:t>
            </a:r>
            <a:r>
              <a:rPr lang="en-US" dirty="0" err="1"/>
              <a:t>todos</a:t>
            </a:r>
            <a:r>
              <a:rPr lang="en-US" dirty="0"/>
              <a:t> </a:t>
            </a:r>
            <a:r>
              <a:rPr lang="en-US" dirty="0" err="1"/>
              <a:t>nos</a:t>
            </a:r>
            <a:r>
              <a:rPr lang="en-US" dirty="0"/>
              <a:t> </a:t>
            </a:r>
            <a:r>
              <a:rPr lang="en-US" dirty="0" err="1"/>
              <a:t>preocupamos</a:t>
            </a:r>
            <a:r>
              <a:rPr lang="en-US" dirty="0"/>
              <a:t> </a:t>
            </a:r>
            <a:r>
              <a:rPr lang="en-US" dirty="0" err="1"/>
              <a:t>todos</a:t>
            </a:r>
            <a:r>
              <a:rPr lang="en-US" dirty="0"/>
              <a:t> por lo que </a:t>
            </a:r>
            <a:r>
              <a:rPr lang="en-US" dirty="0" err="1"/>
              <a:t>sucederá</a:t>
            </a:r>
            <a:r>
              <a:rPr lang="en-US" dirty="0"/>
              <a:t>, </a:t>
            </a:r>
            <a:r>
              <a:rPr lang="en-US" dirty="0" err="1"/>
              <a:t>ya</a:t>
            </a:r>
            <a:r>
              <a:rPr lang="en-US" dirty="0"/>
              <a:t> que </a:t>
            </a:r>
            <a:r>
              <a:rPr lang="en-US" dirty="0" err="1"/>
              <a:t>empeorará</a:t>
            </a:r>
            <a:r>
              <a:rPr lang="en-US" dirty="0"/>
              <a:t> </a:t>
            </a:r>
            <a:r>
              <a:rPr lang="en-US" dirty="0" err="1"/>
              <a:t>si</a:t>
            </a:r>
            <a:r>
              <a:rPr lang="en-US" dirty="0"/>
              <a:t> </a:t>
            </a:r>
            <a:r>
              <a:rPr lang="en-US" dirty="0" err="1"/>
              <a:t>empezamoas</a:t>
            </a:r>
            <a:r>
              <a:rPr lang="en-US" dirty="0"/>
              <a:t> </a:t>
            </a:r>
            <a:r>
              <a:rPr lang="en-US" dirty="0" err="1"/>
              <a:t>así</a:t>
            </a:r>
            <a:r>
              <a:rPr lang="en-US" dirty="0"/>
              <a:t>".</a:t>
            </a:r>
            <a:endParaRPr lang="en-CL" dirty="0"/>
          </a:p>
        </p:txBody>
      </p:sp>
      <p:sp>
        <p:nvSpPr>
          <p:cNvPr id="5" name="Rectangle 4">
            <a:extLst>
              <a:ext uri="{FF2B5EF4-FFF2-40B4-BE49-F238E27FC236}">
                <a16:creationId xmlns:a16="http://schemas.microsoft.com/office/drawing/2014/main" id="{04B0BE8F-031A-AA49-8785-9FE09E21D98D}"/>
              </a:ext>
            </a:extLst>
          </p:cNvPr>
          <p:cNvSpPr/>
          <p:nvPr/>
        </p:nvSpPr>
        <p:spPr>
          <a:xfrm>
            <a:off x="11471920" y="5705872"/>
            <a:ext cx="12192000" cy="3674852"/>
          </a:xfrm>
          <a:prstGeom prst="rect">
            <a:avLst/>
          </a:prstGeom>
        </p:spPr>
        <p:txBody>
          <a:bodyPr>
            <a:spAutoFit/>
          </a:bodyPr>
          <a:lstStyle/>
          <a:p>
            <a:r>
              <a:rPr lang="en-CL" sz="4800" dirty="0"/>
              <a:t>"Cuando estaba trabajando en la unidad Covid, algunas enfermeras no querían comer ni beber durante 12 horas porque tenían miedo de tener que atender y ponerse el mismo equipo de protección personal".</a:t>
            </a:r>
          </a:p>
        </p:txBody>
      </p:sp>
      <p:sp>
        <p:nvSpPr>
          <p:cNvPr id="6" name="Rectangle 5">
            <a:extLst>
              <a:ext uri="{FF2B5EF4-FFF2-40B4-BE49-F238E27FC236}">
                <a16:creationId xmlns:a16="http://schemas.microsoft.com/office/drawing/2014/main" id="{9FF0A9F5-34C5-B748-9E40-C3B9DD94B8BE}"/>
              </a:ext>
            </a:extLst>
          </p:cNvPr>
          <p:cNvSpPr/>
          <p:nvPr/>
        </p:nvSpPr>
        <p:spPr>
          <a:xfrm>
            <a:off x="814736" y="7676160"/>
            <a:ext cx="9599712" cy="3637919"/>
          </a:xfrm>
          <a:prstGeom prst="rect">
            <a:avLst/>
          </a:prstGeom>
        </p:spPr>
        <p:txBody>
          <a:bodyPr wrap="square">
            <a:spAutoFit/>
          </a:bodyPr>
          <a:lstStyle/>
          <a:p>
            <a:r>
              <a:rPr lang="en-CL" sz="4800" dirty="0">
                <a:latin typeface="Arial" panose="020B0604020202020204" pitchFamily="34" charset="0"/>
                <a:cs typeface="Arial" panose="020B0604020202020204" pitchFamily="34" charset="0"/>
              </a:rPr>
              <a:t>"Me ha puesto a llorar varias veces al darle noticias a la familia por teléfono y escuchar sus frustraciones con la esperanza de que su familiar comience a mejorar pronto".</a:t>
            </a:r>
          </a:p>
        </p:txBody>
      </p:sp>
    </p:spTree>
    <p:extLst>
      <p:ext uri="{BB962C8B-B14F-4D97-AF65-F5344CB8AC3E}">
        <p14:creationId xmlns:p14="http://schemas.microsoft.com/office/powerpoint/2010/main" val="188649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object 11"/>
          <p:cNvSpPr txBox="1">
            <a:spLocks noGrp="1"/>
          </p:cNvSpPr>
          <p:nvPr>
            <p:ph type="title"/>
          </p:nvPr>
        </p:nvSpPr>
        <p:spPr>
          <a:xfrm>
            <a:off x="3962400" y="1177318"/>
            <a:ext cx="15888969" cy="1990419"/>
          </a:xfrm>
          <a:prstGeom prst="rect">
            <a:avLst/>
          </a:prstGeom>
        </p:spPr>
        <p:txBody>
          <a:bodyPr/>
          <a:lstStyle/>
          <a:p>
            <a:pPr marR="10160" indent="15875" algn="ctr">
              <a:lnSpc>
                <a:spcPts val="7000"/>
              </a:lnSpc>
              <a:spcBef>
                <a:spcPts val="1000"/>
              </a:spcBef>
              <a:defRPr b="1"/>
            </a:pPr>
            <a:r>
              <a:t>Línea 7:</a:t>
            </a:r>
          </a:p>
          <a:p>
            <a:pPr marR="10160" indent="15875" algn="ctr">
              <a:lnSpc>
                <a:spcPts val="7000"/>
              </a:lnSpc>
              <a:spcBef>
                <a:spcPts val="1000"/>
              </a:spcBef>
              <a:defRPr b="1"/>
            </a:pPr>
            <a:r>
              <a:t>Cuidado del personal de salud</a:t>
            </a:r>
          </a:p>
        </p:txBody>
      </p:sp>
      <p:pic>
        <p:nvPicPr>
          <p:cNvPr id="369" name="Imagen 2" descr="Imagen 2"/>
          <p:cNvPicPr>
            <a:picLocks noChangeAspect="1"/>
          </p:cNvPicPr>
          <p:nvPr/>
        </p:nvPicPr>
        <p:blipFill>
          <a:blip r:embed="rId2"/>
          <a:stretch>
            <a:fillRect/>
          </a:stretch>
        </p:blipFill>
        <p:spPr>
          <a:xfrm>
            <a:off x="19359880" y="12142468"/>
            <a:ext cx="5024121" cy="1573531"/>
          </a:xfrm>
          <a:prstGeom prst="rect">
            <a:avLst/>
          </a:prstGeom>
          <a:ln w="12700">
            <a:miter lim="400000"/>
          </a:ln>
        </p:spPr>
      </p:pic>
      <p:sp>
        <p:nvSpPr>
          <p:cNvPr id="370" name="Rectangle 5"/>
          <p:cNvSpPr txBox="1"/>
          <p:nvPr/>
        </p:nvSpPr>
        <p:spPr>
          <a:xfrm>
            <a:off x="4815839" y="3806407"/>
            <a:ext cx="14752321" cy="21028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rPr b="1"/>
              <a:t>Objetivo:</a:t>
            </a:r>
            <a:r>
              <a:t> Mitigar el impacto en salud mental del personal de salud en el contexto de COVID 19, a través del fomento del autocuidado, el cuidado mutuo y el cuidado institucional. </a:t>
            </a: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t>Promover la Primera Ayuda Psicológica (PAP) como la herramienta recomendada para brindar apoyo psicosocial en esta fase de la emergencia. </a:t>
            </a:r>
          </a:p>
        </p:txBody>
      </p:sp>
      <p:sp>
        <p:nvSpPr>
          <p:cNvPr id="371" name="Sistema de apoyo psicológico remoto al personal de salud desde Salud Digital"/>
          <p:cNvSpPr/>
          <p:nvPr/>
        </p:nvSpPr>
        <p:spPr>
          <a:xfrm>
            <a:off x="5611443" y="7267435"/>
            <a:ext cx="6032501" cy="51617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20" y="2842"/>
                </a:lnTo>
                <a:lnTo>
                  <a:pt x="512" y="2842"/>
                </a:lnTo>
                <a:cubicBezTo>
                  <a:pt x="229" y="2842"/>
                  <a:pt x="0" y="3109"/>
                  <a:pt x="0" y="3439"/>
                </a:cubicBezTo>
                <a:lnTo>
                  <a:pt x="0" y="21002"/>
                </a:lnTo>
                <a:cubicBezTo>
                  <a:pt x="0" y="21332"/>
                  <a:pt x="229" y="21600"/>
                  <a:pt x="512" y="21600"/>
                </a:cubicBezTo>
                <a:lnTo>
                  <a:pt x="19788" y="21600"/>
                </a:lnTo>
                <a:cubicBezTo>
                  <a:pt x="20071" y="21600"/>
                  <a:pt x="20300" y="21332"/>
                  <a:pt x="20300" y="21002"/>
                </a:cubicBezTo>
                <a:lnTo>
                  <a:pt x="20300" y="6881"/>
                </a:lnTo>
                <a:lnTo>
                  <a:pt x="21600" y="0"/>
                </a:lnTo>
                <a:close/>
              </a:path>
            </a:pathLst>
          </a:cu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00000"/>
              </a:lnSpc>
              <a:spcBef>
                <a:spcPts val="0"/>
              </a:spcBef>
              <a:defRPr sz="3800" b="1">
                <a:solidFill>
                  <a:srgbClr val="000000"/>
                </a:solidFill>
                <a:latin typeface="Proxima Nova"/>
                <a:ea typeface="Proxima Nova"/>
                <a:cs typeface="Proxima Nova"/>
                <a:sym typeface="Proxima Nova"/>
              </a:defRPr>
            </a:lvl1pPr>
          </a:lstStyle>
          <a:p>
            <a:r>
              <a:rPr dirty="0"/>
              <a:t>Sistema de </a:t>
            </a:r>
            <a:r>
              <a:rPr dirty="0" err="1"/>
              <a:t>apoyo</a:t>
            </a:r>
            <a:r>
              <a:rPr dirty="0"/>
              <a:t> </a:t>
            </a:r>
            <a:r>
              <a:rPr dirty="0" err="1"/>
              <a:t>psicológico</a:t>
            </a:r>
            <a:r>
              <a:rPr dirty="0"/>
              <a:t> </a:t>
            </a:r>
            <a:r>
              <a:rPr dirty="0" err="1"/>
              <a:t>remoto</a:t>
            </a:r>
            <a:r>
              <a:rPr dirty="0"/>
              <a:t> al personal de </a:t>
            </a:r>
            <a:r>
              <a:rPr dirty="0" err="1"/>
              <a:t>salud</a:t>
            </a:r>
            <a:r>
              <a:rPr dirty="0"/>
              <a:t> </a:t>
            </a:r>
            <a:r>
              <a:rPr dirty="0" err="1"/>
              <a:t>desde</a:t>
            </a:r>
            <a:r>
              <a:rPr dirty="0"/>
              <a:t> </a:t>
            </a:r>
            <a:r>
              <a:rPr dirty="0" err="1"/>
              <a:t>Salud</a:t>
            </a:r>
            <a:r>
              <a:rPr dirty="0"/>
              <a:t> Digital</a:t>
            </a:r>
          </a:p>
        </p:txBody>
      </p:sp>
      <p:sp>
        <p:nvSpPr>
          <p:cNvPr id="372" name="Cuidado Institucional del Personal de Salud a través del dedarrollo de planes de acción local"/>
          <p:cNvSpPr/>
          <p:nvPr/>
        </p:nvSpPr>
        <p:spPr>
          <a:xfrm>
            <a:off x="12740058" y="7314663"/>
            <a:ext cx="5856150" cy="51617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31" y="5177"/>
                </a:lnTo>
                <a:lnTo>
                  <a:pt x="1931" y="21002"/>
                </a:lnTo>
                <a:cubicBezTo>
                  <a:pt x="1931" y="21332"/>
                  <a:pt x="2160" y="21600"/>
                  <a:pt x="2443" y="21600"/>
                </a:cubicBezTo>
                <a:lnTo>
                  <a:pt x="21088" y="21600"/>
                </a:lnTo>
                <a:cubicBezTo>
                  <a:pt x="21371" y="21600"/>
                  <a:pt x="21600" y="21332"/>
                  <a:pt x="21600" y="21002"/>
                </a:cubicBezTo>
                <a:lnTo>
                  <a:pt x="21600" y="3242"/>
                </a:lnTo>
                <a:cubicBezTo>
                  <a:pt x="21600" y="2912"/>
                  <a:pt x="21371" y="2644"/>
                  <a:pt x="21088" y="2644"/>
                </a:cubicBezTo>
                <a:lnTo>
                  <a:pt x="3794" y="2644"/>
                </a:lnTo>
                <a:lnTo>
                  <a:pt x="0" y="0"/>
                </a:lnTo>
                <a:close/>
              </a:path>
            </a:pathLst>
          </a:cu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marL="179999" marR="179999" algn="ctr">
              <a:lnSpc>
                <a:spcPct val="100000"/>
              </a:lnSpc>
              <a:spcBef>
                <a:spcPts val="0"/>
              </a:spcBef>
              <a:defRPr sz="3800" b="1">
                <a:solidFill>
                  <a:srgbClr val="FFFFFF"/>
                </a:solidFill>
                <a:latin typeface="Proxima Nova"/>
                <a:ea typeface="Proxima Nova"/>
                <a:cs typeface="Proxima Nova"/>
                <a:sym typeface="Proxima Nova"/>
              </a:defRPr>
            </a:lvl1pPr>
          </a:lstStyle>
          <a:p>
            <a:r>
              <a:rPr lang="es-ES" dirty="0"/>
              <a:t>   </a:t>
            </a:r>
            <a:r>
              <a:rPr dirty="0" err="1"/>
              <a:t>Cuidado</a:t>
            </a:r>
            <a:r>
              <a:rPr dirty="0"/>
              <a:t> </a:t>
            </a:r>
            <a:r>
              <a:rPr dirty="0" err="1"/>
              <a:t>Institucional</a:t>
            </a:r>
            <a:r>
              <a:rPr dirty="0"/>
              <a:t> del Personal de </a:t>
            </a:r>
            <a:r>
              <a:rPr dirty="0" err="1"/>
              <a:t>Salud</a:t>
            </a:r>
            <a:r>
              <a:rPr dirty="0"/>
              <a:t> a </a:t>
            </a:r>
            <a:r>
              <a:rPr lang="es-ES" dirty="0"/>
              <a:t>  </a:t>
            </a:r>
            <a:r>
              <a:rPr dirty="0" err="1"/>
              <a:t>través</a:t>
            </a:r>
            <a:r>
              <a:rPr dirty="0"/>
              <a:t> del de</a:t>
            </a:r>
            <a:r>
              <a:rPr lang="es-ES" dirty="0"/>
              <a:t>s</a:t>
            </a:r>
            <a:r>
              <a:rPr dirty="0" err="1"/>
              <a:t>arrollo</a:t>
            </a:r>
            <a:r>
              <a:rPr dirty="0"/>
              <a:t> de planes de </a:t>
            </a:r>
            <a:r>
              <a:rPr dirty="0" err="1"/>
              <a:t>acción</a:t>
            </a:r>
            <a:r>
              <a:rPr dirty="0"/>
              <a:t> local</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hueOff val="414700"/>
            <a:lumOff val="-28947"/>
          </a:schemeClr>
        </a:solidFill>
        <a:effectLst/>
      </p:bgPr>
    </p:bg>
    <p:spTree>
      <p:nvGrpSpPr>
        <p:cNvPr id="1" name=""/>
        <p:cNvGrpSpPr/>
        <p:nvPr/>
      </p:nvGrpSpPr>
      <p:grpSpPr>
        <a:xfrm>
          <a:off x="0" y="0"/>
          <a:ext cx="0" cy="0"/>
          <a:chOff x="0" y="0"/>
          <a:chExt cx="0" cy="0"/>
        </a:xfrm>
      </p:grpSpPr>
      <p:sp>
        <p:nvSpPr>
          <p:cNvPr id="37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pic>
        <p:nvPicPr>
          <p:cNvPr id="375" name="WhatsApp Image 2020-04-23 at 11.52.02 AM.jpeg" descr="WhatsApp Image 2020-04-23 at 11.52.02 AM.jpeg"/>
          <p:cNvPicPr>
            <a:picLocks noChangeAspect="1"/>
          </p:cNvPicPr>
          <p:nvPr/>
        </p:nvPicPr>
        <p:blipFill>
          <a:blip r:embed="rId2"/>
          <a:stretch>
            <a:fillRect/>
          </a:stretch>
        </p:blipFill>
        <p:spPr>
          <a:xfrm>
            <a:off x="2121251" y="-1090816"/>
            <a:ext cx="8837725" cy="14771178"/>
          </a:xfrm>
          <a:prstGeom prst="rect">
            <a:avLst/>
          </a:prstGeom>
          <a:ln w="12700">
            <a:miter lim="400000"/>
          </a:ln>
        </p:spPr>
      </p:pic>
      <p:pic>
        <p:nvPicPr>
          <p:cNvPr id="376" name="WhatsApp Image 2020-04-09 at 4.15.59 PM.jpeg" descr="WhatsApp Image 2020-04-09 at 4.15.59 PM.jpeg"/>
          <p:cNvPicPr>
            <a:picLocks noChangeAspect="1"/>
          </p:cNvPicPr>
          <p:nvPr/>
        </p:nvPicPr>
        <p:blipFill>
          <a:blip r:embed="rId3"/>
          <a:srcRect l="970"/>
          <a:stretch>
            <a:fillRect/>
          </a:stretch>
        </p:blipFill>
        <p:spPr>
          <a:xfrm>
            <a:off x="11661819" y="0"/>
            <a:ext cx="10601064"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object 11"/>
          <p:cNvSpPr txBox="1">
            <a:spLocks noGrp="1"/>
          </p:cNvSpPr>
          <p:nvPr>
            <p:ph type="title"/>
          </p:nvPr>
        </p:nvSpPr>
        <p:spPr>
          <a:xfrm>
            <a:off x="3962400" y="1177318"/>
            <a:ext cx="15888969" cy="1990419"/>
          </a:xfrm>
          <a:prstGeom prst="rect">
            <a:avLst/>
          </a:prstGeom>
        </p:spPr>
        <p:txBody>
          <a:bodyPr/>
          <a:lstStyle/>
          <a:p>
            <a:pPr marR="10160" indent="15875" algn="ctr">
              <a:lnSpc>
                <a:spcPts val="7000"/>
              </a:lnSpc>
              <a:spcBef>
                <a:spcPts val="1000"/>
              </a:spcBef>
              <a:defRPr b="1"/>
            </a:pPr>
            <a:r>
              <a:t>Línea 8:</a:t>
            </a:r>
          </a:p>
          <a:p>
            <a:pPr marR="10160" indent="15875" algn="ctr">
              <a:lnSpc>
                <a:spcPts val="7000"/>
              </a:lnSpc>
              <a:spcBef>
                <a:spcPts val="1000"/>
              </a:spcBef>
              <a:defRPr b="1"/>
            </a:pPr>
            <a:r>
              <a:t>Fortalecimiento comunitario</a:t>
            </a:r>
          </a:p>
        </p:txBody>
      </p:sp>
      <p:sp>
        <p:nvSpPr>
          <p:cNvPr id="379" name="Rectangle 5"/>
          <p:cNvSpPr txBox="1"/>
          <p:nvPr/>
        </p:nvSpPr>
        <p:spPr>
          <a:xfrm>
            <a:off x="3391325" y="3829642"/>
            <a:ext cx="17601349" cy="21778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rPr b="1"/>
              <a:t>Objetivo:</a:t>
            </a:r>
            <a:r>
              <a:t> Facilitar el apoyo social y la movilización de los recursos propios de las comunidades para la mitigación y la disminución de los factores de riesgo psicosocial durante la respuesta, a través de mecanismos formales e informales de interacción social, y la participación comunitaria en las acciones de respuesta a COVID-19.</a:t>
            </a: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endParaRPr/>
          </a:p>
          <a:p>
            <a:pPr marL="685800" indent="-685800" defTabSz="1828800">
              <a:lnSpc>
                <a:spcPct val="100000"/>
              </a:lnSpc>
              <a:spcBef>
                <a:spcPts val="0"/>
              </a:spcBef>
              <a:buSzPct val="100000"/>
              <a:buFont typeface="Arial"/>
              <a:buChar char="•"/>
              <a:tabLst/>
              <a:defRPr sz="4800">
                <a:solidFill>
                  <a:srgbClr val="000000"/>
                </a:solidFill>
                <a:latin typeface="Calibri"/>
                <a:ea typeface="Calibri"/>
                <a:cs typeface="Calibri"/>
                <a:sym typeface="Calibri"/>
              </a:defRPr>
            </a:pPr>
            <a:r>
              <a:t>Promover la Primera Ayuda Psicológica (PAP) como la herramienta recomendada para brindar apoyo psicosocial en esta fase de la emergencia. </a:t>
            </a:r>
          </a:p>
        </p:txBody>
      </p:sp>
      <p:sp>
        <p:nvSpPr>
          <p:cNvPr id="380" name="Trabajo conjunto con las organizaciones de base de la comunidad presentes en el territorio, líderes y agentes comunitarios, para facilitar las acciones de apoyo social y cuidado mutuo"/>
          <p:cNvSpPr/>
          <p:nvPr/>
        </p:nvSpPr>
        <p:spPr>
          <a:xfrm>
            <a:off x="4186231" y="8266245"/>
            <a:ext cx="5500689" cy="50645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88" y="2745"/>
                </a:lnTo>
                <a:lnTo>
                  <a:pt x="561" y="2745"/>
                </a:lnTo>
                <a:cubicBezTo>
                  <a:pt x="251" y="2745"/>
                  <a:pt x="0" y="3018"/>
                  <a:pt x="0" y="3355"/>
                </a:cubicBezTo>
                <a:lnTo>
                  <a:pt x="0" y="20991"/>
                </a:lnTo>
                <a:cubicBezTo>
                  <a:pt x="0" y="21327"/>
                  <a:pt x="251" y="21600"/>
                  <a:pt x="561" y="21600"/>
                </a:cubicBezTo>
                <a:lnTo>
                  <a:pt x="19108" y="21600"/>
                </a:lnTo>
                <a:cubicBezTo>
                  <a:pt x="19418" y="21600"/>
                  <a:pt x="19669" y="21327"/>
                  <a:pt x="19669" y="20991"/>
                </a:cubicBezTo>
                <a:lnTo>
                  <a:pt x="19669" y="5564"/>
                </a:lnTo>
                <a:lnTo>
                  <a:pt x="21600" y="0"/>
                </a:lnTo>
                <a:close/>
              </a:path>
            </a:pathLst>
          </a:custGeom>
          <a:solidFill>
            <a:schemeClr val="accent6">
              <a:hueOff val="-13438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100000"/>
              </a:lnSpc>
              <a:spcBef>
                <a:spcPts val="0"/>
              </a:spcBef>
              <a:defRPr sz="3000" b="1">
                <a:solidFill>
                  <a:srgbClr val="FFFFFF"/>
                </a:solidFill>
                <a:latin typeface="Proxima Nova"/>
                <a:ea typeface="Proxima Nova"/>
                <a:cs typeface="Proxima Nova"/>
                <a:sym typeface="Proxima Nova"/>
              </a:defRPr>
            </a:lvl1pPr>
          </a:lstStyle>
          <a:p>
            <a:endParaRPr lang="es-ES" dirty="0"/>
          </a:p>
          <a:p>
            <a:r>
              <a:rPr dirty="0" err="1"/>
              <a:t>Trabajo</a:t>
            </a:r>
            <a:r>
              <a:rPr dirty="0"/>
              <a:t> conjunto con las </a:t>
            </a:r>
            <a:r>
              <a:rPr dirty="0" err="1"/>
              <a:t>organizaciones</a:t>
            </a:r>
            <a:r>
              <a:rPr dirty="0"/>
              <a:t> de base </a:t>
            </a:r>
            <a:endParaRPr lang="es-ES" dirty="0"/>
          </a:p>
          <a:p>
            <a:r>
              <a:rPr dirty="0"/>
              <a:t>de la </a:t>
            </a:r>
            <a:r>
              <a:rPr dirty="0" err="1"/>
              <a:t>comunidad</a:t>
            </a:r>
            <a:endParaRPr lang="es-ES" dirty="0"/>
          </a:p>
          <a:p>
            <a:r>
              <a:rPr dirty="0" err="1"/>
              <a:t>presentes</a:t>
            </a:r>
            <a:endParaRPr lang="es-ES" dirty="0"/>
          </a:p>
          <a:p>
            <a:r>
              <a:rPr dirty="0" err="1"/>
              <a:t>en</a:t>
            </a:r>
            <a:r>
              <a:rPr dirty="0"/>
              <a:t> el </a:t>
            </a:r>
            <a:r>
              <a:rPr dirty="0" err="1"/>
              <a:t>territorio</a:t>
            </a:r>
            <a:r>
              <a:rPr dirty="0"/>
              <a:t>, </a:t>
            </a:r>
            <a:r>
              <a:rPr dirty="0" err="1"/>
              <a:t>líderes</a:t>
            </a:r>
            <a:endParaRPr lang="es-ES" dirty="0"/>
          </a:p>
          <a:p>
            <a:r>
              <a:rPr dirty="0"/>
              <a:t>y </a:t>
            </a:r>
            <a:r>
              <a:rPr dirty="0" err="1"/>
              <a:t>agentes</a:t>
            </a:r>
            <a:r>
              <a:rPr dirty="0"/>
              <a:t> </a:t>
            </a:r>
            <a:r>
              <a:rPr dirty="0" err="1"/>
              <a:t>comunitarios</a:t>
            </a:r>
            <a:r>
              <a:rPr dirty="0"/>
              <a:t>, para </a:t>
            </a:r>
            <a:r>
              <a:rPr dirty="0" err="1"/>
              <a:t>facilitar</a:t>
            </a:r>
            <a:r>
              <a:rPr dirty="0"/>
              <a:t> las</a:t>
            </a:r>
            <a:endParaRPr lang="es-ES" dirty="0"/>
          </a:p>
          <a:p>
            <a:r>
              <a:rPr dirty="0" err="1"/>
              <a:t>acciones</a:t>
            </a:r>
            <a:r>
              <a:rPr dirty="0"/>
              <a:t> de </a:t>
            </a:r>
            <a:r>
              <a:rPr dirty="0" err="1"/>
              <a:t>apoyo</a:t>
            </a:r>
            <a:r>
              <a:rPr dirty="0"/>
              <a:t> social y </a:t>
            </a:r>
            <a:endParaRPr lang="es-ES" dirty="0"/>
          </a:p>
          <a:p>
            <a:r>
              <a:rPr dirty="0" err="1"/>
              <a:t>cuidado</a:t>
            </a:r>
            <a:r>
              <a:rPr dirty="0"/>
              <a:t> </a:t>
            </a:r>
            <a:r>
              <a:rPr dirty="0" err="1"/>
              <a:t>mutuo</a:t>
            </a:r>
            <a:r>
              <a:rPr dirty="0"/>
              <a:t> </a:t>
            </a:r>
          </a:p>
        </p:txBody>
      </p:sp>
      <p:sp>
        <p:nvSpPr>
          <p:cNvPr id="381" name="Participación de la comunidad en el levantamiento de necesidades en salud mental y propuesta de acciones territoriales"/>
          <p:cNvSpPr/>
          <p:nvPr/>
        </p:nvSpPr>
        <p:spPr>
          <a:xfrm>
            <a:off x="9949855" y="8241638"/>
            <a:ext cx="4484292" cy="5089129"/>
          </a:xfrm>
          <a:custGeom>
            <a:avLst/>
            <a:gdLst/>
            <a:ahLst/>
            <a:cxnLst>
              <a:cxn ang="0">
                <a:pos x="wd2" y="hd2"/>
              </a:cxn>
              <a:cxn ang="5400000">
                <a:pos x="wd2" y="hd2"/>
              </a:cxn>
              <a:cxn ang="10800000">
                <a:pos x="wd2" y="hd2"/>
              </a:cxn>
              <a:cxn ang="16200000">
                <a:pos x="wd2" y="hd2"/>
              </a:cxn>
            </a:cxnLst>
            <a:rect l="0" t="0" r="r" b="b"/>
            <a:pathLst>
              <a:path w="21600" h="21600" extrusionOk="0">
                <a:moveTo>
                  <a:pt x="11321" y="0"/>
                </a:moveTo>
                <a:lnTo>
                  <a:pt x="9943" y="2837"/>
                </a:lnTo>
                <a:lnTo>
                  <a:pt x="688" y="2837"/>
                </a:lnTo>
                <a:cubicBezTo>
                  <a:pt x="308" y="2837"/>
                  <a:pt x="0" y="3108"/>
                  <a:pt x="0" y="3443"/>
                </a:cubicBezTo>
                <a:lnTo>
                  <a:pt x="0" y="20994"/>
                </a:lnTo>
                <a:cubicBezTo>
                  <a:pt x="0" y="21329"/>
                  <a:pt x="308" y="21600"/>
                  <a:pt x="688" y="21600"/>
                </a:cubicBezTo>
                <a:lnTo>
                  <a:pt x="20912" y="21600"/>
                </a:lnTo>
                <a:cubicBezTo>
                  <a:pt x="21292" y="21600"/>
                  <a:pt x="21600" y="21329"/>
                  <a:pt x="21600" y="20994"/>
                </a:cubicBezTo>
                <a:lnTo>
                  <a:pt x="21600" y="3443"/>
                </a:lnTo>
                <a:cubicBezTo>
                  <a:pt x="21600" y="3108"/>
                  <a:pt x="21292" y="2837"/>
                  <a:pt x="20912" y="2837"/>
                </a:cubicBezTo>
                <a:lnTo>
                  <a:pt x="12697" y="2837"/>
                </a:lnTo>
                <a:lnTo>
                  <a:pt x="11321" y="0"/>
                </a:lnTo>
                <a:close/>
              </a:path>
            </a:pathLst>
          </a:custGeom>
          <a:solidFill>
            <a:schemeClr val="accent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000" b="1">
                <a:solidFill>
                  <a:srgbClr val="FFFFFF"/>
                </a:solidFill>
                <a:latin typeface="Proxima Nova"/>
                <a:ea typeface="Proxima Nova"/>
                <a:cs typeface="Proxima Nova"/>
                <a:sym typeface="Proxima Nova"/>
              </a:defRPr>
            </a:lvl1pPr>
          </a:lstStyle>
          <a:p>
            <a:r>
              <a:t>Participación de la comunidad en el levantamiento de necesidades en salud mental y propuesta de acciones territoriales</a:t>
            </a:r>
          </a:p>
        </p:txBody>
      </p:sp>
      <p:sp>
        <p:nvSpPr>
          <p:cNvPr id="382" name="Apoyo a iniciativas comunitarias autogestionadas y de apoyo espiritual, que utilicen mecanismos de interacción que ofrezcan seguridad de acuerdo al contexto sanitario."/>
          <p:cNvSpPr/>
          <p:nvPr/>
        </p:nvSpPr>
        <p:spPr>
          <a:xfrm>
            <a:off x="14649194" y="8278151"/>
            <a:ext cx="5023644" cy="5016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19" y="5327"/>
                </a:lnTo>
                <a:lnTo>
                  <a:pt x="2319" y="20985"/>
                </a:lnTo>
                <a:cubicBezTo>
                  <a:pt x="2319" y="21325"/>
                  <a:pt x="2594" y="21600"/>
                  <a:pt x="2933" y="21600"/>
                </a:cubicBezTo>
                <a:lnTo>
                  <a:pt x="20986" y="21600"/>
                </a:lnTo>
                <a:cubicBezTo>
                  <a:pt x="21325" y="21600"/>
                  <a:pt x="21600" y="21325"/>
                  <a:pt x="21600" y="20985"/>
                </a:cubicBezTo>
                <a:lnTo>
                  <a:pt x="21600" y="3336"/>
                </a:lnTo>
                <a:cubicBezTo>
                  <a:pt x="21600" y="2996"/>
                  <a:pt x="21325" y="2721"/>
                  <a:pt x="20986" y="2721"/>
                </a:cubicBezTo>
                <a:lnTo>
                  <a:pt x="4556" y="2721"/>
                </a:lnTo>
                <a:lnTo>
                  <a:pt x="0" y="0"/>
                </a:lnTo>
                <a:close/>
              </a:path>
            </a:pathLst>
          </a:cu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indent="179999" algn="ctr">
              <a:lnSpc>
                <a:spcPct val="100000"/>
              </a:lnSpc>
              <a:spcBef>
                <a:spcPts val="0"/>
              </a:spcBef>
              <a:defRPr sz="3000" b="1">
                <a:solidFill>
                  <a:srgbClr val="FFFFFF"/>
                </a:solidFill>
                <a:latin typeface="Proxima Nova"/>
                <a:ea typeface="Proxima Nova"/>
                <a:cs typeface="Proxima Nova"/>
                <a:sym typeface="Proxima Nova"/>
              </a:defRPr>
            </a:lvl1pPr>
          </a:lstStyle>
          <a:p>
            <a:r>
              <a:rPr dirty="0" err="1"/>
              <a:t>Apoyo</a:t>
            </a:r>
            <a:r>
              <a:rPr dirty="0"/>
              <a:t> a </a:t>
            </a:r>
            <a:r>
              <a:rPr dirty="0" err="1"/>
              <a:t>iniciativas</a:t>
            </a:r>
            <a:r>
              <a:rPr dirty="0"/>
              <a:t> </a:t>
            </a:r>
            <a:r>
              <a:rPr dirty="0" err="1"/>
              <a:t>comunitarias</a:t>
            </a:r>
            <a:r>
              <a:rPr dirty="0"/>
              <a:t> </a:t>
            </a:r>
            <a:r>
              <a:rPr dirty="0" err="1"/>
              <a:t>autogestionadas</a:t>
            </a:r>
            <a:r>
              <a:rPr dirty="0"/>
              <a:t> y de </a:t>
            </a:r>
            <a:r>
              <a:rPr dirty="0" err="1"/>
              <a:t>apoyo</a:t>
            </a:r>
            <a:r>
              <a:rPr dirty="0"/>
              <a:t> </a:t>
            </a:r>
            <a:r>
              <a:rPr dirty="0" err="1"/>
              <a:t>espiritual</a:t>
            </a:r>
            <a:r>
              <a:rPr dirty="0"/>
              <a:t>,</a:t>
            </a:r>
            <a:endParaRPr lang="es-ES" dirty="0"/>
          </a:p>
          <a:p>
            <a:r>
              <a:rPr dirty="0"/>
              <a:t>que </a:t>
            </a:r>
            <a:r>
              <a:rPr lang="es-ES" dirty="0"/>
              <a:t> </a:t>
            </a:r>
            <a:r>
              <a:rPr dirty="0" err="1"/>
              <a:t>utilicen</a:t>
            </a:r>
            <a:r>
              <a:rPr dirty="0"/>
              <a:t> </a:t>
            </a:r>
            <a:r>
              <a:rPr dirty="0" err="1"/>
              <a:t>mecanismos</a:t>
            </a:r>
            <a:endParaRPr lang="es-ES" dirty="0"/>
          </a:p>
          <a:p>
            <a:r>
              <a:rPr dirty="0"/>
              <a:t>de </a:t>
            </a:r>
            <a:r>
              <a:rPr dirty="0" err="1"/>
              <a:t>interacción</a:t>
            </a:r>
            <a:r>
              <a:rPr dirty="0"/>
              <a:t> que </a:t>
            </a:r>
            <a:r>
              <a:rPr dirty="0" err="1"/>
              <a:t>ofrezcan</a:t>
            </a:r>
            <a:r>
              <a:rPr dirty="0"/>
              <a:t> </a:t>
            </a:r>
            <a:r>
              <a:rPr dirty="0" err="1"/>
              <a:t>seguridad</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Mejorar las acciones en salud mental!…"/>
          <p:cNvSpPr txBox="1">
            <a:spLocks noGrp="1"/>
          </p:cNvSpPr>
          <p:nvPr>
            <p:ph type="body" sz="half" idx="1"/>
          </p:nvPr>
        </p:nvSpPr>
        <p:spPr>
          <a:xfrm>
            <a:off x="13665200" y="4095901"/>
            <a:ext cx="9611345" cy="9393544"/>
          </a:xfrm>
          <a:prstGeom prst="rect">
            <a:avLst/>
          </a:prstGeom>
        </p:spPr>
        <p:txBody>
          <a:bodyPr/>
          <a:lstStyle/>
          <a:p>
            <a:pPr marL="0" indent="0" algn="ctr">
              <a:buSzTx/>
              <a:buNone/>
              <a:defRPr b="1">
                <a:latin typeface="Avenir Next Regular"/>
                <a:ea typeface="Avenir Next Regular"/>
                <a:cs typeface="Avenir Next Regular"/>
                <a:sym typeface="Avenir Next Regular"/>
              </a:defRPr>
            </a:pPr>
            <a:r>
              <a:t>¡Mejorar las acciones en salud mental!</a:t>
            </a:r>
          </a:p>
          <a:p>
            <a:pPr marL="660400" indent="-660400">
              <a:buAutoNum type="arabicPeriod"/>
            </a:pPr>
            <a:r>
              <a:t>Mejorar presupuesto dedicado a salud mental.</a:t>
            </a:r>
          </a:p>
          <a:p>
            <a:pPr marL="660400" indent="-660400">
              <a:buAutoNum type="arabicPeriod"/>
            </a:pPr>
            <a:r>
              <a:t>Proteger y fortalecer servicios, programas y acciones en salud mental, especialmente en atención primaria.</a:t>
            </a:r>
          </a:p>
          <a:p>
            <a:pPr marL="660400" indent="-660400">
              <a:buAutoNum type="arabicPeriod"/>
            </a:pPr>
            <a:r>
              <a:t>Fortalecer cuidado del personal de salud</a:t>
            </a:r>
          </a:p>
          <a:p>
            <a:pPr marL="660400" indent="-660400">
              <a:buAutoNum type="arabicPeriod"/>
            </a:pPr>
            <a:r>
              <a:t>Gestión de la información y comunicación</a:t>
            </a:r>
          </a:p>
          <a:p>
            <a:pPr marL="660400" indent="-660400">
              <a:buAutoNum type="arabicPeriod"/>
            </a:pPr>
            <a:r>
              <a:t>Mantener y potenciar trabajo intersectorial</a:t>
            </a:r>
          </a:p>
          <a:p>
            <a:pPr marL="660400" indent="-660400">
              <a:buAutoNum type="arabicPeriod"/>
            </a:pPr>
            <a:r>
              <a:t>Incorporar componente de salud mental en investigación COVID-19</a:t>
            </a:r>
          </a:p>
          <a:p>
            <a:pPr marL="0" indent="0" algn="ctr">
              <a:buSzTx/>
              <a:buNone/>
              <a:defRPr b="1">
                <a:latin typeface="Avenir Next Regular"/>
                <a:ea typeface="Avenir Next Regular"/>
                <a:cs typeface="Avenir Next Regular"/>
                <a:sym typeface="Avenir Next Regular"/>
              </a:defRPr>
            </a:pPr>
            <a:r>
              <a:t>De manera intersectorial y colaborativa</a:t>
            </a:r>
          </a:p>
        </p:txBody>
      </p:sp>
      <p:pic>
        <p:nvPicPr>
          <p:cNvPr id="387" name="Science_isolation_covid19-960285972.jpg" descr="Science_isolation_covid19-960285972.jpg"/>
          <p:cNvPicPr>
            <a:picLocks noGrp="1" noChangeAspect="1"/>
          </p:cNvPicPr>
          <p:nvPr>
            <p:ph type="pic" idx="13"/>
          </p:nvPr>
        </p:nvPicPr>
        <p:blipFill>
          <a:blip r:embed="rId3"/>
          <a:srcRect l="20315" r="20315"/>
          <a:stretch>
            <a:fillRect/>
          </a:stretch>
        </p:blipFill>
        <p:spPr>
          <a:xfrm>
            <a:off x="0" y="0"/>
            <a:ext cx="12217400" cy="13716000"/>
          </a:xfrm>
          <a:prstGeom prst="rect">
            <a:avLst/>
          </a:prstGeom>
        </p:spPr>
      </p:pic>
      <p:sp>
        <p:nvSpPr>
          <p:cNvPr id="388" name="Próximos pasos"/>
          <p:cNvSpPr txBox="1">
            <a:spLocks noGrp="1"/>
          </p:cNvSpPr>
          <p:nvPr>
            <p:ph type="title"/>
          </p:nvPr>
        </p:nvSpPr>
        <p:spPr>
          <a:xfrm>
            <a:off x="13665200" y="2222228"/>
            <a:ext cx="9271000" cy="1721213"/>
          </a:xfrm>
          <a:prstGeom prst="rect">
            <a:avLst/>
          </a:prstGeom>
        </p:spPr>
        <p:txBody>
          <a:bodyPr/>
          <a:lstStyle/>
          <a:p>
            <a:r>
              <a:t>Próximos pasos</a:t>
            </a:r>
          </a:p>
        </p:txBody>
      </p:sp>
      <p:sp>
        <p:nvSpPr>
          <p:cNvPr id="38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86">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fill="hold"/>
                                        <p:tgtEl>
                                          <p:spTgt spid="3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type="lt">
                                    <p:tmAbs val="100"/>
                                  </p:iterate>
                                  <p:childTnLst>
                                    <p:set>
                                      <p:cBhvr>
                                        <p:cTn id="12" fill="hold"/>
                                        <p:tgtEl>
                                          <p:spTgt spid="3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type="lt">
                                    <p:tmAbs val="100"/>
                                  </p:iterate>
                                  <p:childTnLst>
                                    <p:set>
                                      <p:cBhvr>
                                        <p:cTn id="16" fill="hold"/>
                                        <p:tgtEl>
                                          <p:spTgt spid="3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type="lt">
                                    <p:tmAbs val="100"/>
                                  </p:iterate>
                                  <p:childTnLst>
                                    <p:set>
                                      <p:cBhvr>
                                        <p:cTn id="20" fill="hold"/>
                                        <p:tgtEl>
                                          <p:spTgt spid="3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type="lt">
                                    <p:tmAbs val="100"/>
                                  </p:iterate>
                                  <p:childTnLst>
                                    <p:set>
                                      <p:cBhvr>
                                        <p:cTn id="24" fill="hold"/>
                                        <p:tgtEl>
                                          <p:spTgt spid="38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type="lt">
                                    <p:tmAbs val="100"/>
                                  </p:iterate>
                                  <p:childTnLst>
                                    <p:set>
                                      <p:cBhvr>
                                        <p:cTn id="28" fill="hold"/>
                                        <p:tgtEl>
                                          <p:spTgt spid="38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type="lt">
                                    <p:tmAbs val="100"/>
                                  </p:iterate>
                                  <p:childTnLst>
                                    <p:set>
                                      <p:cBhvr>
                                        <p:cTn id="32" fill="hold"/>
                                        <p:tgtEl>
                                          <p:spTgt spid="38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type="lt">
                                    <p:tmAbs val="100"/>
                                  </p:iterate>
                                  <p:childTnLst>
                                    <p:set>
                                      <p:cBhvr>
                                        <p:cTn id="36" fill="hold"/>
                                        <p:tgtEl>
                                          <p:spTgt spid="38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Image" descr="Image"/>
          <p:cNvPicPr>
            <a:picLocks noChangeAspect="1"/>
          </p:cNvPicPr>
          <p:nvPr/>
        </p:nvPicPr>
        <p:blipFill>
          <a:blip r:embed="rId2"/>
          <a:stretch>
            <a:fillRect/>
          </a:stretch>
        </p:blipFill>
        <p:spPr>
          <a:xfrm>
            <a:off x="1784356" y="911"/>
            <a:ext cx="20815288" cy="1371417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966864" y="1097360"/>
            <a:ext cx="19440144" cy="2211596"/>
          </a:xfrm>
        </p:spPr>
        <p:txBody>
          <a:bodyPr/>
          <a:lstStyle/>
          <a:p>
            <a:r>
              <a:rPr lang="es-CL" sz="5600" b="1" dirty="0">
                <a:solidFill>
                  <a:srgbClr val="002060"/>
                </a:solidFill>
              </a:rPr>
              <a:t>Factores Estresores</a:t>
            </a:r>
            <a:endParaRPr lang="es-ES" sz="5600" b="1" dirty="0">
              <a:solidFill>
                <a:srgbClr val="002060"/>
              </a:solidFill>
            </a:endParaRPr>
          </a:p>
        </p:txBody>
      </p:sp>
      <p:sp>
        <p:nvSpPr>
          <p:cNvPr id="6" name="5 Marcador de contenido"/>
          <p:cNvSpPr>
            <a:spLocks noGrp="1"/>
          </p:cNvSpPr>
          <p:nvPr>
            <p:ph idx="1"/>
          </p:nvPr>
        </p:nvSpPr>
        <p:spPr>
          <a:xfrm>
            <a:off x="8735616" y="2906037"/>
            <a:ext cx="14713108" cy="10146082"/>
          </a:xfrm>
        </p:spPr>
        <p:txBody>
          <a:bodyPr>
            <a:normAutofit fontScale="77500" lnSpcReduction="20000"/>
          </a:bodyPr>
          <a:lstStyle/>
          <a:p>
            <a:pPr>
              <a:buFont typeface="Wingdings" pitchFamily="2" charset="2"/>
              <a:buChar char="§"/>
            </a:pPr>
            <a:r>
              <a:rPr lang="es-MX" sz="6800" dirty="0"/>
              <a:t>Medidas estrictas de bioseguridad.</a:t>
            </a:r>
          </a:p>
          <a:p>
            <a:pPr marL="0" indent="0">
              <a:buNone/>
            </a:pPr>
            <a:endParaRPr lang="es-MX" sz="6800" dirty="0"/>
          </a:p>
          <a:p>
            <a:pPr>
              <a:buFont typeface="Wingdings" pitchFamily="2" charset="2"/>
              <a:buChar char="§"/>
            </a:pPr>
            <a:r>
              <a:rPr lang="es-MX" sz="6800" dirty="0"/>
              <a:t>Mayor exposición y riesgo de ser infectados,  temor de contagiar a otros.</a:t>
            </a:r>
          </a:p>
          <a:p>
            <a:pPr>
              <a:buFont typeface="Wingdings" pitchFamily="2" charset="2"/>
              <a:buChar char="§"/>
            </a:pPr>
            <a:endParaRPr lang="es-MX" sz="6800" dirty="0"/>
          </a:p>
          <a:p>
            <a:pPr>
              <a:buFont typeface="Wingdings" pitchFamily="2" charset="2"/>
              <a:buChar char="§"/>
            </a:pPr>
            <a:r>
              <a:rPr lang="es-MX" sz="6800" dirty="0"/>
              <a:t>Constante estado de alerta y vigilancia, procedimientos estrictos a seguir para prevenir decisiones precipitadas. </a:t>
            </a:r>
          </a:p>
          <a:p>
            <a:endParaRPr lang="es-MX" sz="6800" dirty="0"/>
          </a:p>
          <a:p>
            <a:pPr>
              <a:buFont typeface="Wingdings" pitchFamily="2" charset="2"/>
              <a:buChar char="§"/>
            </a:pPr>
            <a:r>
              <a:rPr lang="es-MX" sz="6800" dirty="0"/>
              <a:t> Entorno laboral más demandante.</a:t>
            </a:r>
          </a:p>
          <a:p>
            <a:pPr>
              <a:buFont typeface="Wingdings" pitchFamily="2" charset="2"/>
              <a:buChar char="§"/>
            </a:pPr>
            <a:endParaRPr lang="es-MX" sz="6800" dirty="0"/>
          </a:p>
          <a:p>
            <a:pPr>
              <a:buFont typeface="Wingdings" pitchFamily="2" charset="2"/>
              <a:buChar char="§"/>
            </a:pPr>
            <a:r>
              <a:rPr lang="es-MX" sz="6800" dirty="0"/>
              <a:t> Reducidas posibilidades para recurrir a su red de apoyo social.</a:t>
            </a:r>
          </a:p>
          <a:p>
            <a:pPr>
              <a:buFont typeface="Wingdings" pitchFamily="2" charset="2"/>
              <a:buChar char="§"/>
            </a:pPr>
            <a:endParaRPr lang="es-ES" dirty="0"/>
          </a:p>
        </p:txBody>
      </p:sp>
      <p:pic>
        <p:nvPicPr>
          <p:cNvPr id="4" name="4 Marcador de posición de imagen" descr="Portada-15.jpg">
            <a:extLst>
              <a:ext uri="{FF2B5EF4-FFF2-40B4-BE49-F238E27FC236}">
                <a16:creationId xmlns:a16="http://schemas.microsoft.com/office/drawing/2014/main" id="{CB0B6277-0A78-154D-96C3-854169556430}"/>
              </a:ext>
            </a:extLst>
          </p:cNvPr>
          <p:cNvPicPr>
            <a:picLocks noChangeAspect="1"/>
          </p:cNvPicPr>
          <p:nvPr/>
        </p:nvPicPr>
        <p:blipFill>
          <a:blip r:embed="rId3"/>
          <a:srcRect t="19971" b="19971"/>
          <a:stretch>
            <a:fillRect/>
          </a:stretch>
        </p:blipFill>
        <p:spPr bwMode="auto">
          <a:xfrm>
            <a:off x="-8427780" y="2906036"/>
            <a:ext cx="16705856" cy="9367936"/>
          </a:xfrm>
          <a:prstGeom prst="rect">
            <a:avLst/>
          </a:prstGeom>
          <a:noFill/>
          <a:ln w="9525">
            <a:no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097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Autofit/>
          </a:bodyPr>
          <a:lstStyle/>
          <a:p>
            <a:endParaRPr lang="es-MX" sz="4800" dirty="0"/>
          </a:p>
          <a:p>
            <a:pPr>
              <a:buNone/>
            </a:pPr>
            <a:endParaRPr lang="es-ES" sz="4800" dirty="0"/>
          </a:p>
        </p:txBody>
      </p:sp>
      <p:sp>
        <p:nvSpPr>
          <p:cNvPr id="12" name="11 Marcador de texto"/>
          <p:cNvSpPr>
            <a:spLocks noGrp="1"/>
          </p:cNvSpPr>
          <p:nvPr>
            <p:ph type="body" sz="half" idx="2"/>
          </p:nvPr>
        </p:nvSpPr>
        <p:spPr>
          <a:xfrm>
            <a:off x="1534817" y="1188929"/>
            <a:ext cx="9645042" cy="11338142"/>
          </a:xfrm>
        </p:spPr>
        <p:txBody>
          <a:bodyPr anchor="ctr">
            <a:normAutofit/>
          </a:bodyPr>
          <a:lstStyle/>
          <a:p>
            <a:pPr>
              <a:buFont typeface="Wingdings" pitchFamily="2" charset="2"/>
              <a:buChar char="§"/>
            </a:pPr>
            <a:r>
              <a:rPr lang="es-MX" sz="4800" dirty="0"/>
              <a:t>Aumento de los conflictos y dificultades para conciliar la vida privada, la vida familiar y la vida laboral.</a:t>
            </a:r>
          </a:p>
          <a:p>
            <a:pPr>
              <a:buFont typeface="Wingdings" pitchFamily="2" charset="2"/>
              <a:buChar char="§"/>
            </a:pPr>
            <a:endParaRPr lang="es-MX" sz="4800" dirty="0"/>
          </a:p>
          <a:p>
            <a:pPr>
              <a:buFont typeface="Wingdings" pitchFamily="2" charset="2"/>
              <a:buChar char="§"/>
            </a:pPr>
            <a:r>
              <a:rPr lang="es-MX" sz="4800" dirty="0"/>
              <a:t>  Las mujeres enfrentan una carga desbalanceada de trabajo en relación al trabajo.</a:t>
            </a:r>
          </a:p>
          <a:p>
            <a:pPr>
              <a:buFont typeface="Wingdings" pitchFamily="2" charset="2"/>
              <a:buChar char="§"/>
            </a:pPr>
            <a:endParaRPr lang="es-MX" sz="4800" dirty="0"/>
          </a:p>
          <a:p>
            <a:pPr>
              <a:buFont typeface="Wingdings" pitchFamily="2" charset="2"/>
              <a:buChar char="§"/>
            </a:pPr>
            <a:r>
              <a:rPr lang="es-MX" sz="4800" dirty="0"/>
              <a:t> Mayor exigencia y riesgo laboral, unido a condiciones de distanciamiento social y cierre de escuelas.</a:t>
            </a:r>
            <a:endParaRPr lang="es-ES" sz="4800" dirty="0"/>
          </a:p>
        </p:txBody>
      </p:sp>
      <p:sp>
        <p:nvSpPr>
          <p:cNvPr id="5" name="4 Rectángulo"/>
          <p:cNvSpPr/>
          <p:nvPr/>
        </p:nvSpPr>
        <p:spPr>
          <a:xfrm>
            <a:off x="9742701" y="6138000"/>
            <a:ext cx="4898602" cy="14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3" name="12 Imagen" descr="coronavirus_efe-3.jpg"/>
          <p:cNvPicPr>
            <a:picLocks noChangeAspect="1"/>
          </p:cNvPicPr>
          <p:nvPr/>
        </p:nvPicPr>
        <p:blipFill>
          <a:blip r:embed="rId3"/>
          <a:stretch>
            <a:fillRect/>
          </a:stretch>
        </p:blipFill>
        <p:spPr>
          <a:xfrm>
            <a:off x="11856404" y="2170135"/>
            <a:ext cx="12527596" cy="8351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313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half" idx="2"/>
          </p:nvPr>
        </p:nvSpPr>
        <p:spPr>
          <a:xfrm>
            <a:off x="12480646" y="2249489"/>
            <a:ext cx="9887268" cy="10424014"/>
          </a:xfrm>
        </p:spPr>
        <p:txBody>
          <a:bodyPr>
            <a:normAutofit/>
          </a:bodyPr>
          <a:lstStyle/>
          <a:p>
            <a:pPr>
              <a:buFont typeface="Wingdings" pitchFamily="2" charset="2"/>
              <a:buChar char="§"/>
            </a:pPr>
            <a:endParaRPr lang="es-MX" sz="4800" dirty="0"/>
          </a:p>
          <a:p>
            <a:pPr marL="685800" indent="-685800">
              <a:buFont typeface="Arial" panose="020B0604020202020204" pitchFamily="34" charset="0"/>
              <a:buChar char="•"/>
            </a:pPr>
            <a:r>
              <a:rPr lang="es-MX" sz="4600" dirty="0"/>
              <a:t>Sintomatología depresiva 50,4%</a:t>
            </a:r>
          </a:p>
          <a:p>
            <a:pPr marL="685800" indent="-685800">
              <a:buFont typeface="Arial" panose="020B0604020202020204" pitchFamily="34" charset="0"/>
              <a:buChar char="•"/>
            </a:pPr>
            <a:r>
              <a:rPr lang="es-MX" sz="4600" dirty="0"/>
              <a:t>Síntomas de ansiedad 44,6%</a:t>
            </a:r>
          </a:p>
          <a:p>
            <a:pPr marL="685800" indent="-685800">
              <a:buFont typeface="Arial" panose="020B0604020202020204" pitchFamily="34" charset="0"/>
              <a:buChar char="•"/>
            </a:pPr>
            <a:r>
              <a:rPr lang="es-MX" sz="4600" dirty="0"/>
              <a:t>Insomnio 34%</a:t>
            </a:r>
          </a:p>
          <a:p>
            <a:pPr marL="685800" indent="-685800">
              <a:buFont typeface="Arial" panose="020B0604020202020204" pitchFamily="34" charset="0"/>
              <a:buChar char="•"/>
            </a:pPr>
            <a:r>
              <a:rPr lang="es-MX" sz="4600" dirty="0"/>
              <a:t>Estrés en un 71,5%. </a:t>
            </a:r>
            <a:endParaRPr lang="es-ES" sz="7200" dirty="0"/>
          </a:p>
        </p:txBody>
      </p:sp>
      <p:sp>
        <p:nvSpPr>
          <p:cNvPr id="4" name="object 2">
            <a:extLst>
              <a:ext uri="{FF2B5EF4-FFF2-40B4-BE49-F238E27FC236}">
                <a16:creationId xmlns:a16="http://schemas.microsoft.com/office/drawing/2014/main" id="{14053715-8A31-5E40-84F6-CC8AB38D3053}"/>
              </a:ext>
            </a:extLst>
          </p:cNvPr>
          <p:cNvSpPr/>
          <p:nvPr/>
        </p:nvSpPr>
        <p:spPr>
          <a:xfrm>
            <a:off x="814737" y="1319782"/>
            <a:ext cx="11088622" cy="11076432"/>
          </a:xfrm>
          <a:prstGeom prst="rect">
            <a:avLst/>
          </a:prstGeom>
          <a:blipFill>
            <a:blip r:embed="rId2" cstate="print"/>
            <a:stretch>
              <a:fillRect/>
            </a:stretch>
          </a:blipFill>
        </p:spPr>
        <p:txBody>
          <a:bodyPr wrap="square" lIns="0" tIns="0" rIns="0" bIns="0" rtlCol="0"/>
          <a:lstStyle/>
          <a:p>
            <a:endParaRPr sz="7200"/>
          </a:p>
        </p:txBody>
      </p:sp>
      <p:sp>
        <p:nvSpPr>
          <p:cNvPr id="6" name="object 5">
            <a:extLst>
              <a:ext uri="{FF2B5EF4-FFF2-40B4-BE49-F238E27FC236}">
                <a16:creationId xmlns:a16="http://schemas.microsoft.com/office/drawing/2014/main" id="{560BAB5B-27F3-9A4C-9370-F12C01DCAB79}"/>
              </a:ext>
            </a:extLst>
          </p:cNvPr>
          <p:cNvSpPr/>
          <p:nvPr/>
        </p:nvSpPr>
        <p:spPr>
          <a:xfrm>
            <a:off x="3666930" y="8007217"/>
            <a:ext cx="19435808" cy="5287770"/>
          </a:xfrm>
          <a:prstGeom prst="rect">
            <a:avLst/>
          </a:prstGeom>
          <a:blipFill>
            <a:blip r:embed="rId3" cstate="print"/>
            <a:stretch>
              <a:fillRect/>
            </a:stretch>
          </a:blipFill>
        </p:spPr>
        <p:txBody>
          <a:bodyPr wrap="square" lIns="0" tIns="0" rIns="0" bIns="0" rtlCol="0"/>
          <a:lstStyle/>
          <a:p>
            <a:endParaRPr sz="7200" dirty="0"/>
          </a:p>
        </p:txBody>
      </p:sp>
      <p:sp>
        <p:nvSpPr>
          <p:cNvPr id="7" name="object 12">
            <a:extLst>
              <a:ext uri="{FF2B5EF4-FFF2-40B4-BE49-F238E27FC236}">
                <a16:creationId xmlns:a16="http://schemas.microsoft.com/office/drawing/2014/main" id="{0900129D-922D-9D42-8C36-B85E7C05248B}"/>
              </a:ext>
            </a:extLst>
          </p:cNvPr>
          <p:cNvSpPr/>
          <p:nvPr/>
        </p:nvSpPr>
        <p:spPr>
          <a:xfrm>
            <a:off x="755504" y="1112247"/>
            <a:ext cx="15403768" cy="11561254"/>
          </a:xfrm>
          <a:prstGeom prst="rect">
            <a:avLst/>
          </a:prstGeom>
          <a:blipFill>
            <a:blip r:embed="rId4" cstate="print"/>
            <a:stretch>
              <a:fillRect/>
            </a:stretch>
          </a:blipFill>
        </p:spPr>
        <p:txBody>
          <a:bodyPr wrap="square" lIns="0" tIns="0" rIns="0" bIns="0" rtlCol="0"/>
          <a:lstStyle/>
          <a:p>
            <a:endParaRPr sz="7200"/>
          </a:p>
        </p:txBody>
      </p:sp>
      <p:sp>
        <p:nvSpPr>
          <p:cNvPr id="8" name="object 14">
            <a:extLst>
              <a:ext uri="{FF2B5EF4-FFF2-40B4-BE49-F238E27FC236}">
                <a16:creationId xmlns:a16="http://schemas.microsoft.com/office/drawing/2014/main" id="{7D9B2C80-60B2-CE44-85B7-CE30D9986C6F}"/>
              </a:ext>
            </a:extLst>
          </p:cNvPr>
          <p:cNvSpPr/>
          <p:nvPr/>
        </p:nvSpPr>
        <p:spPr>
          <a:xfrm>
            <a:off x="15453617" y="1389530"/>
            <a:ext cx="7749234" cy="11283972"/>
          </a:xfrm>
          <a:prstGeom prst="rect">
            <a:avLst/>
          </a:prstGeom>
          <a:blipFill>
            <a:blip r:embed="rId5" cstate="print"/>
            <a:stretch>
              <a:fillRect/>
            </a:stretch>
          </a:blipFill>
        </p:spPr>
        <p:txBody>
          <a:bodyPr wrap="square" lIns="0" tIns="0" rIns="0" bIns="0" rtlCol="0"/>
          <a:lstStyle/>
          <a:p>
            <a:endParaRPr sz="7200"/>
          </a:p>
        </p:txBody>
      </p:sp>
    </p:spTree>
    <p:extLst>
      <p:ext uri="{BB962C8B-B14F-4D97-AF65-F5344CB8AC3E}">
        <p14:creationId xmlns:p14="http://schemas.microsoft.com/office/powerpoint/2010/main" val="204267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14736" y="1016876"/>
            <a:ext cx="19440144" cy="2211596"/>
          </a:xfrm>
        </p:spPr>
        <p:txBody>
          <a:bodyPr/>
          <a:lstStyle/>
          <a:p>
            <a:r>
              <a:rPr lang="es-CL" sz="5600" b="1" dirty="0">
                <a:solidFill>
                  <a:srgbClr val="002060"/>
                </a:solidFill>
              </a:rPr>
              <a:t>Factores Protectores</a:t>
            </a:r>
            <a:endParaRPr lang="es-ES" sz="5600" b="1" dirty="0">
              <a:solidFill>
                <a:srgbClr val="002060"/>
              </a:solidFill>
            </a:endParaRPr>
          </a:p>
        </p:txBody>
      </p:sp>
      <p:sp>
        <p:nvSpPr>
          <p:cNvPr id="6" name="5 Marcador de contenido"/>
          <p:cNvSpPr>
            <a:spLocks noGrp="1"/>
          </p:cNvSpPr>
          <p:nvPr>
            <p:ph idx="1"/>
          </p:nvPr>
        </p:nvSpPr>
        <p:spPr>
          <a:xfrm>
            <a:off x="814736" y="2825553"/>
            <a:ext cx="14713108" cy="10146082"/>
          </a:xfrm>
        </p:spPr>
        <p:txBody>
          <a:bodyPr>
            <a:normAutofit fontScale="77500" lnSpcReduction="20000"/>
          </a:bodyPr>
          <a:lstStyle/>
          <a:p>
            <a:pPr>
              <a:buFont typeface="Wingdings" pitchFamily="2" charset="2"/>
              <a:buChar char="§"/>
            </a:pPr>
            <a:r>
              <a:rPr lang="es-MX" sz="6800" dirty="0"/>
              <a:t>Información consistente y clara sobre lo que está  sucediendo – confianza en los líderes</a:t>
            </a:r>
          </a:p>
          <a:p>
            <a:pPr>
              <a:buFont typeface="Wingdings" pitchFamily="2" charset="2"/>
              <a:buChar char="§"/>
            </a:pPr>
            <a:r>
              <a:rPr lang="es-MX" sz="6800" dirty="0"/>
              <a:t>Orientación de los centros hacia la protección de sus  trabajadores</a:t>
            </a:r>
          </a:p>
          <a:p>
            <a:pPr>
              <a:buFont typeface="Wingdings" pitchFamily="2" charset="2"/>
              <a:buChar char="§"/>
            </a:pPr>
            <a:r>
              <a:rPr lang="es-MX" sz="6800" dirty="0"/>
              <a:t>Provisión adecuada, oportuna y de calidad de los  medios de protección</a:t>
            </a:r>
          </a:p>
          <a:p>
            <a:pPr>
              <a:buFont typeface="Wingdings" pitchFamily="2" charset="2"/>
              <a:buChar char="§"/>
            </a:pPr>
            <a:r>
              <a:rPr lang="es-MX" sz="6800" dirty="0"/>
              <a:t>Estrategias de desahogo y apoyo en el trabajo</a:t>
            </a:r>
          </a:p>
          <a:p>
            <a:pPr>
              <a:buFont typeface="Wingdings" pitchFamily="2" charset="2"/>
              <a:buChar char="§"/>
            </a:pPr>
            <a:r>
              <a:rPr lang="es-MX" sz="6800" dirty="0"/>
              <a:t>Apoyo social (familia, amigos, vecinos, etc.)</a:t>
            </a:r>
          </a:p>
          <a:p>
            <a:pPr>
              <a:buFont typeface="Wingdings" pitchFamily="2" charset="2"/>
              <a:buChar char="§"/>
            </a:pPr>
            <a:r>
              <a:rPr lang="es-MX" sz="6800" dirty="0"/>
              <a:t>Desarrollo de competencias para enfrentar el estrés</a:t>
            </a:r>
          </a:p>
          <a:p>
            <a:pPr>
              <a:buFont typeface="Wingdings" pitchFamily="2" charset="2"/>
              <a:buChar char="§"/>
            </a:pPr>
            <a:r>
              <a:rPr lang="es-MX" sz="6800" dirty="0"/>
              <a:t>Identificación de trabajadores con mayor  riesgo/problemas, para brindarles ayuda directa</a:t>
            </a:r>
          </a:p>
        </p:txBody>
      </p:sp>
      <p:sp>
        <p:nvSpPr>
          <p:cNvPr id="7" name="object 4">
            <a:extLst>
              <a:ext uri="{FF2B5EF4-FFF2-40B4-BE49-F238E27FC236}">
                <a16:creationId xmlns:a16="http://schemas.microsoft.com/office/drawing/2014/main" id="{97D631B5-9574-5545-9635-8C625785240C}"/>
              </a:ext>
            </a:extLst>
          </p:cNvPr>
          <p:cNvSpPr/>
          <p:nvPr/>
        </p:nvSpPr>
        <p:spPr>
          <a:xfrm>
            <a:off x="15145424" y="-342800"/>
            <a:ext cx="6912864" cy="8894064"/>
          </a:xfrm>
          <a:prstGeom prst="rect">
            <a:avLst/>
          </a:prstGeom>
          <a:blipFill>
            <a:blip r:embed="rId3" cstate="print"/>
            <a:stretch>
              <a:fillRect/>
            </a:stretch>
          </a:blipFill>
        </p:spPr>
        <p:txBody>
          <a:bodyPr wrap="square" lIns="0" tIns="0" rIns="0" bIns="0" rtlCol="0"/>
          <a:lstStyle/>
          <a:p>
            <a:endParaRPr sz="7200"/>
          </a:p>
        </p:txBody>
      </p:sp>
      <p:sp>
        <p:nvSpPr>
          <p:cNvPr id="8" name="object 6">
            <a:extLst>
              <a:ext uri="{FF2B5EF4-FFF2-40B4-BE49-F238E27FC236}">
                <a16:creationId xmlns:a16="http://schemas.microsoft.com/office/drawing/2014/main" id="{6D250A12-49B1-5A45-92E7-BC58FEDBB5B4}"/>
              </a:ext>
            </a:extLst>
          </p:cNvPr>
          <p:cNvSpPr/>
          <p:nvPr/>
        </p:nvSpPr>
        <p:spPr>
          <a:xfrm>
            <a:off x="18096656" y="4919572"/>
            <a:ext cx="7059168" cy="8796528"/>
          </a:xfrm>
          <a:prstGeom prst="rect">
            <a:avLst/>
          </a:prstGeom>
          <a:blipFill>
            <a:blip r:embed="rId4" cstate="print"/>
            <a:stretch>
              <a:fillRect/>
            </a:stretch>
          </a:blipFill>
        </p:spPr>
        <p:txBody>
          <a:bodyPr wrap="square" lIns="0" tIns="0" rIns="0" bIns="0" rtlCol="0"/>
          <a:lstStyle/>
          <a:p>
            <a:endParaRPr sz="7200"/>
          </a:p>
        </p:txBody>
      </p:sp>
    </p:spTree>
    <p:extLst>
      <p:ext uri="{BB962C8B-B14F-4D97-AF65-F5344CB8AC3E}">
        <p14:creationId xmlns:p14="http://schemas.microsoft.com/office/powerpoint/2010/main" val="2788152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lide Number"/>
          <p:cNvSpPr txBox="1">
            <a:spLocks noGrp="1"/>
          </p:cNvSpPr>
          <p:nvPr>
            <p:ph type="sldNum" sz="quarter" idx="2"/>
          </p:nvPr>
        </p:nvSpPr>
        <p:spPr>
          <a:xfrm>
            <a:off x="12069508" y="13030199"/>
            <a:ext cx="250318" cy="4191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pic>
        <p:nvPicPr>
          <p:cNvPr id="224" name="COVID-ODS-INFORME-logo.jpg" descr="COVID-ODS-INFORME-logo.jpg"/>
          <p:cNvPicPr>
            <a:picLocks noChangeAspect="1"/>
          </p:cNvPicPr>
          <p:nvPr/>
        </p:nvPicPr>
        <p:blipFill>
          <a:blip r:embed="rId3"/>
          <a:stretch>
            <a:fillRect/>
          </a:stretch>
        </p:blipFill>
        <p:spPr>
          <a:xfrm>
            <a:off x="190500" y="-1"/>
            <a:ext cx="24003000" cy="13716001"/>
          </a:xfrm>
          <a:prstGeom prst="rect">
            <a:avLst/>
          </a:prstGeom>
          <a:ln w="12700">
            <a:miter lim="400000"/>
          </a:ln>
        </p:spPr>
      </p:pic>
      <p:sp>
        <p:nvSpPr>
          <p:cNvPr id="225" name="Rectangle"/>
          <p:cNvSpPr/>
          <p:nvPr/>
        </p:nvSpPr>
        <p:spPr>
          <a:xfrm>
            <a:off x="459619" y="11105156"/>
            <a:ext cx="4000177" cy="2301336"/>
          </a:xfrm>
          <a:prstGeom prst="rect">
            <a:avLst/>
          </a:prstGeom>
          <a:solidFill>
            <a:srgbClr val="22324E"/>
          </a:solidFill>
          <a:ln w="12700">
            <a:miter lim="400000"/>
          </a:ln>
        </p:spPr>
        <p:txBody>
          <a:bodyPr lIns="50800" tIns="50800" rIns="50800" bIns="5080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pic>
        <p:nvPicPr>
          <p:cNvPr id="226" name="sdgsfirst.png" descr="sdgsfirst.png"/>
          <p:cNvPicPr>
            <a:picLocks noChangeAspect="1"/>
          </p:cNvPicPr>
          <p:nvPr/>
        </p:nvPicPr>
        <p:blipFill>
          <a:blip r:embed="rId4"/>
          <a:stretch>
            <a:fillRect/>
          </a:stretch>
        </p:blipFill>
        <p:spPr>
          <a:xfrm>
            <a:off x="992857" y="10028701"/>
            <a:ext cx="2933701" cy="2933701"/>
          </a:xfrm>
          <a:prstGeom prst="rect">
            <a:avLst/>
          </a:prstGeom>
          <a:ln w="12700">
            <a:miter lim="400000"/>
          </a:ln>
        </p:spPr>
      </p:pic>
      <p:sp>
        <p:nvSpPr>
          <p:cNvPr id="227" name="salud…"/>
          <p:cNvSpPr/>
          <p:nvPr/>
        </p:nvSpPr>
        <p:spPr>
          <a:xfrm>
            <a:off x="13119992" y="5489088"/>
            <a:ext cx="2737824" cy="2737824"/>
          </a:xfrm>
          <a:prstGeom prst="ellipse">
            <a:avLst/>
          </a:prstGeom>
          <a:solidFill>
            <a:schemeClr val="accent1">
              <a:hueOff val="420094"/>
              <a:satOff val="-1465"/>
              <a:lumOff val="-19139"/>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a:lnSpc>
                <a:spcPct val="100000"/>
              </a:lnSpc>
              <a:spcBef>
                <a:spcPts val="0"/>
              </a:spcBef>
              <a:defRPr sz="3500" b="1" cap="all">
                <a:solidFill>
                  <a:srgbClr val="FFFFFF"/>
                </a:solidFill>
                <a:latin typeface="Proxima Nova"/>
                <a:ea typeface="Proxima Nova"/>
                <a:cs typeface="Proxima Nova"/>
                <a:sym typeface="Proxima Nova"/>
              </a:defRPr>
            </a:pPr>
            <a:r>
              <a:t>salud </a:t>
            </a:r>
          </a:p>
          <a:p>
            <a:pPr algn="ctr">
              <a:lnSpc>
                <a:spcPct val="100000"/>
              </a:lnSpc>
              <a:spcBef>
                <a:spcPts val="0"/>
              </a:spcBef>
              <a:defRPr sz="3500" b="1" cap="all">
                <a:solidFill>
                  <a:srgbClr val="FFFFFF"/>
                </a:solidFill>
                <a:latin typeface="Proxima Nova"/>
                <a:ea typeface="Proxima Nova"/>
                <a:cs typeface="Proxima Nova"/>
                <a:sym typeface="Proxima Nova"/>
              </a:defRPr>
            </a:pPr>
            <a:r>
              <a:t>mental</a:t>
            </a:r>
          </a:p>
        </p:txBody>
      </p:sp>
      <p:sp>
        <p:nvSpPr>
          <p:cNvPr id="228" name="Arrow"/>
          <p:cNvSpPr/>
          <p:nvPr/>
        </p:nvSpPr>
        <p:spPr>
          <a:xfrm rot="2616482">
            <a:off x="12431355" y="4847216"/>
            <a:ext cx="1270001" cy="1270001"/>
          </a:xfrm>
          <a:prstGeom prst="rightArrow">
            <a:avLst>
              <a:gd name="adj1" fmla="val 32000"/>
              <a:gd name="adj2" fmla="val 64000"/>
            </a:avLst>
          </a:prstGeom>
          <a:solidFill>
            <a:srgbClr val="4B4A4B"/>
          </a:solidFill>
          <a:ln w="12700">
            <a:miter lim="400000"/>
          </a:ln>
        </p:spPr>
        <p:txBody>
          <a:bodyPr lIns="50800" tIns="50800" rIns="50800" bIns="5080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229" name="Arrow"/>
          <p:cNvSpPr/>
          <p:nvPr/>
        </p:nvSpPr>
        <p:spPr>
          <a:xfrm rot="8225531">
            <a:off x="15388617" y="4931005"/>
            <a:ext cx="1270001" cy="1270001"/>
          </a:xfrm>
          <a:prstGeom prst="rightArrow">
            <a:avLst>
              <a:gd name="adj1" fmla="val 32000"/>
              <a:gd name="adj2" fmla="val 64000"/>
            </a:avLst>
          </a:prstGeom>
          <a:solidFill>
            <a:srgbClr val="4B4A4B"/>
          </a:solidFill>
          <a:ln w="12700">
            <a:miter lim="400000"/>
          </a:ln>
        </p:spPr>
        <p:txBody>
          <a:bodyPr lIns="50800" tIns="50800" rIns="50800" bIns="5080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230" name="Arrow"/>
          <p:cNvSpPr/>
          <p:nvPr/>
        </p:nvSpPr>
        <p:spPr>
          <a:xfrm rot="13500000">
            <a:off x="15399370" y="7520069"/>
            <a:ext cx="1270001" cy="1270001"/>
          </a:xfrm>
          <a:prstGeom prst="rightArrow">
            <a:avLst>
              <a:gd name="adj1" fmla="val 32000"/>
              <a:gd name="adj2" fmla="val 64000"/>
            </a:avLst>
          </a:prstGeom>
          <a:solidFill>
            <a:srgbClr val="4B4A4B"/>
          </a:solidFill>
          <a:ln w="12700">
            <a:miter lim="400000"/>
          </a:ln>
        </p:spPr>
        <p:txBody>
          <a:bodyPr lIns="50800" tIns="50800" rIns="50800" bIns="5080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
        <p:nvSpPr>
          <p:cNvPr id="231" name="Arrow"/>
          <p:cNvSpPr/>
          <p:nvPr/>
        </p:nvSpPr>
        <p:spPr>
          <a:xfrm rot="18900000">
            <a:off x="12357323" y="7520069"/>
            <a:ext cx="1270001" cy="1270001"/>
          </a:xfrm>
          <a:prstGeom prst="rightArrow">
            <a:avLst>
              <a:gd name="adj1" fmla="val 32000"/>
              <a:gd name="adj2" fmla="val 64000"/>
            </a:avLst>
          </a:prstGeom>
          <a:solidFill>
            <a:srgbClr val="4B4A4B"/>
          </a:solidFill>
          <a:ln w="12700">
            <a:miter lim="400000"/>
          </a:ln>
        </p:spPr>
        <p:txBody>
          <a:bodyPr lIns="50800" tIns="50800" rIns="50800" bIns="50800" anchor="ctr"/>
          <a:lstStyle/>
          <a:p>
            <a:pPr algn="ctr">
              <a:lnSpc>
                <a:spcPct val="100000"/>
              </a:lnSpc>
              <a:spcBef>
                <a:spcPts val="0"/>
              </a:spcBef>
              <a:defRPr sz="1800" cap="all">
                <a:solidFill>
                  <a:srgbClr val="FFFFFF"/>
                </a:solidFill>
                <a:latin typeface="Publico Text Roman"/>
                <a:ea typeface="Publico Text Roman"/>
                <a:cs typeface="Publico Text Roman"/>
                <a:sym typeface="Publico Text Roman"/>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27"/>
                                        </p:tgtEl>
                                        <p:attrNameLst>
                                          <p:attrName>style.visibility</p:attrName>
                                        </p:attrNameLst>
                                      </p:cBhvr>
                                      <p:to>
                                        <p:strVal val="visible"/>
                                      </p:to>
                                    </p:set>
                                    <p:animEffect transition="in" filter="box(out)">
                                      <p:cBhvr>
                                        <p:cTn id="7" dur="1000"/>
                                        <p:tgtEl>
                                          <p:spTgt spid="227"/>
                                        </p:tgtEl>
                                      </p:cBhvr>
                                    </p:animEffect>
                                  </p:childTnLst>
                                </p:cTn>
                              </p:par>
                            </p:childTnLst>
                          </p:cTn>
                        </p:par>
                        <p:par>
                          <p:cTn id="8" fill="hold">
                            <p:stCondLst>
                              <p:cond delay="1000"/>
                            </p:stCondLst>
                            <p:childTnLst>
                              <p:par>
                                <p:cTn id="9" presetID="2" presetClass="entr" presetSubtype="9" fill="hold" grpId="2" nodeType="afterEffect">
                                  <p:stCondLst>
                                    <p:cond delay="0"/>
                                  </p:stCondLst>
                                  <p:iterate>
                                    <p:tmAbs val="0"/>
                                  </p:iterate>
                                  <p:childTnLst>
                                    <p:set>
                                      <p:cBhvr>
                                        <p:cTn id="10" fill="hold"/>
                                        <p:tgtEl>
                                          <p:spTgt spid="228"/>
                                        </p:tgtEl>
                                        <p:attrNameLst>
                                          <p:attrName>style.visibility</p:attrName>
                                        </p:attrNameLst>
                                      </p:cBhvr>
                                      <p:to>
                                        <p:strVal val="visible"/>
                                      </p:to>
                                    </p:set>
                                    <p:anim calcmode="lin" valueType="num">
                                      <p:cBhvr>
                                        <p:cTn id="11" dur="1000" fill="hold"/>
                                        <p:tgtEl>
                                          <p:spTgt spid="228"/>
                                        </p:tgtEl>
                                        <p:attrNameLst>
                                          <p:attrName>ppt_x</p:attrName>
                                        </p:attrNameLst>
                                      </p:cBhvr>
                                      <p:tavLst>
                                        <p:tav tm="0">
                                          <p:val>
                                            <p:strVal val="0-#ppt_w/2"/>
                                          </p:val>
                                        </p:tav>
                                        <p:tav tm="100000">
                                          <p:val>
                                            <p:strVal val="#ppt_x"/>
                                          </p:val>
                                        </p:tav>
                                      </p:tavLst>
                                    </p:anim>
                                    <p:anim calcmode="lin" valueType="num">
                                      <p:cBhvr>
                                        <p:cTn id="12" dur="1000" fill="hold"/>
                                        <p:tgtEl>
                                          <p:spTgt spid="228"/>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3" fill="hold" grpId="3" nodeType="afterEffect">
                                  <p:stCondLst>
                                    <p:cond delay="0"/>
                                  </p:stCondLst>
                                  <p:iterate>
                                    <p:tmAbs val="0"/>
                                  </p:iterate>
                                  <p:childTnLst>
                                    <p:set>
                                      <p:cBhvr>
                                        <p:cTn id="15" fill="hold"/>
                                        <p:tgtEl>
                                          <p:spTgt spid="229"/>
                                        </p:tgtEl>
                                        <p:attrNameLst>
                                          <p:attrName>style.visibility</p:attrName>
                                        </p:attrNameLst>
                                      </p:cBhvr>
                                      <p:to>
                                        <p:strVal val="visible"/>
                                      </p:to>
                                    </p:set>
                                    <p:anim calcmode="lin" valueType="num">
                                      <p:cBhvr>
                                        <p:cTn id="16" dur="1000" fill="hold"/>
                                        <p:tgtEl>
                                          <p:spTgt spid="229"/>
                                        </p:tgtEl>
                                        <p:attrNameLst>
                                          <p:attrName>ppt_x</p:attrName>
                                        </p:attrNameLst>
                                      </p:cBhvr>
                                      <p:tavLst>
                                        <p:tav tm="0">
                                          <p:val>
                                            <p:strVal val="1+#ppt_w/2"/>
                                          </p:val>
                                        </p:tav>
                                        <p:tav tm="100000">
                                          <p:val>
                                            <p:strVal val="#ppt_x"/>
                                          </p:val>
                                        </p:tav>
                                      </p:tavLst>
                                    </p:anim>
                                    <p:anim calcmode="lin" valueType="num">
                                      <p:cBhvr>
                                        <p:cTn id="17" dur="1000" fill="hold"/>
                                        <p:tgtEl>
                                          <p:spTgt spid="229"/>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6" fill="hold" grpId="4" nodeType="afterEffect">
                                  <p:stCondLst>
                                    <p:cond delay="0"/>
                                  </p:stCondLst>
                                  <p:iterate>
                                    <p:tmAbs val="0"/>
                                  </p:iterate>
                                  <p:childTnLst>
                                    <p:set>
                                      <p:cBhvr>
                                        <p:cTn id="20" fill="hold"/>
                                        <p:tgtEl>
                                          <p:spTgt spid="230"/>
                                        </p:tgtEl>
                                        <p:attrNameLst>
                                          <p:attrName>style.visibility</p:attrName>
                                        </p:attrNameLst>
                                      </p:cBhvr>
                                      <p:to>
                                        <p:strVal val="visible"/>
                                      </p:to>
                                    </p:set>
                                    <p:anim calcmode="lin" valueType="num">
                                      <p:cBhvr>
                                        <p:cTn id="21" dur="1000" fill="hold"/>
                                        <p:tgtEl>
                                          <p:spTgt spid="230"/>
                                        </p:tgtEl>
                                        <p:attrNameLst>
                                          <p:attrName>ppt_x</p:attrName>
                                        </p:attrNameLst>
                                      </p:cBhvr>
                                      <p:tavLst>
                                        <p:tav tm="0">
                                          <p:val>
                                            <p:strVal val="1+#ppt_w/2"/>
                                          </p:val>
                                        </p:tav>
                                        <p:tav tm="100000">
                                          <p:val>
                                            <p:strVal val="#ppt_x"/>
                                          </p:val>
                                        </p:tav>
                                      </p:tavLst>
                                    </p:anim>
                                    <p:anim calcmode="lin" valueType="num">
                                      <p:cBhvr>
                                        <p:cTn id="22" dur="1000" fill="hold"/>
                                        <p:tgtEl>
                                          <p:spTgt spid="230"/>
                                        </p:tgtEl>
                                        <p:attrNameLst>
                                          <p:attrName>ppt_y</p:attrName>
                                        </p:attrNameLst>
                                      </p:cBhvr>
                                      <p:tavLst>
                                        <p:tav tm="0">
                                          <p:val>
                                            <p:strVal val="1+#ppt_h/2"/>
                                          </p:val>
                                        </p:tav>
                                        <p:tav tm="100000">
                                          <p:val>
                                            <p:strVal val="#ppt_y"/>
                                          </p:val>
                                        </p:tav>
                                      </p:tavLst>
                                    </p:anim>
                                  </p:childTnLst>
                                </p:cTn>
                              </p:par>
                            </p:childTnLst>
                          </p:cTn>
                        </p:par>
                        <p:par>
                          <p:cTn id="23" fill="hold">
                            <p:stCondLst>
                              <p:cond delay="4000"/>
                            </p:stCondLst>
                            <p:childTnLst>
                              <p:par>
                                <p:cTn id="24" presetID="2" presetClass="entr" presetSubtype="12" fill="hold" grpId="5" nodeType="afterEffect">
                                  <p:stCondLst>
                                    <p:cond delay="0"/>
                                  </p:stCondLst>
                                  <p:iterate>
                                    <p:tmAbs val="0"/>
                                  </p:iterate>
                                  <p:childTnLst>
                                    <p:set>
                                      <p:cBhvr>
                                        <p:cTn id="25" fill="hold"/>
                                        <p:tgtEl>
                                          <p:spTgt spid="231"/>
                                        </p:tgtEl>
                                        <p:attrNameLst>
                                          <p:attrName>style.visibility</p:attrName>
                                        </p:attrNameLst>
                                      </p:cBhvr>
                                      <p:to>
                                        <p:strVal val="visible"/>
                                      </p:to>
                                    </p:set>
                                    <p:anim calcmode="lin" valueType="num">
                                      <p:cBhvr>
                                        <p:cTn id="26" dur="1000" fill="hold"/>
                                        <p:tgtEl>
                                          <p:spTgt spid="231"/>
                                        </p:tgtEl>
                                        <p:attrNameLst>
                                          <p:attrName>ppt_x</p:attrName>
                                        </p:attrNameLst>
                                      </p:cBhvr>
                                      <p:tavLst>
                                        <p:tav tm="0">
                                          <p:val>
                                            <p:strVal val="0-#ppt_w/2"/>
                                          </p:val>
                                        </p:tav>
                                        <p:tav tm="100000">
                                          <p:val>
                                            <p:strVal val="#ppt_x"/>
                                          </p:val>
                                        </p:tav>
                                      </p:tavLst>
                                    </p:anim>
                                    <p:anim calcmode="lin" valueType="num">
                                      <p:cBhvr>
                                        <p:cTn id="27" dur="1000" fill="hold"/>
                                        <p:tgtEl>
                                          <p:spTgt spid="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1" animBg="1" advAuto="0"/>
      <p:bldP spid="228" grpId="2" animBg="1" advAuto="0"/>
      <p:bldP spid="229" grpId="3" animBg="1" advAuto="0"/>
      <p:bldP spid="230" grpId="4" animBg="1" advAuto="0"/>
      <p:bldP spid="231"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 name="Rectángulo 4"/>
          <p:cNvSpPr txBox="1"/>
          <p:nvPr/>
        </p:nvSpPr>
        <p:spPr>
          <a:xfrm>
            <a:off x="1545474" y="3795336"/>
            <a:ext cx="10005543" cy="871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lnSpc>
                <a:spcPct val="100000"/>
              </a:lnSpc>
              <a:spcBef>
                <a:spcPts val="0"/>
              </a:spcBef>
              <a:tabLst/>
              <a:defRPr sz="4000">
                <a:solidFill>
                  <a:srgbClr val="604A7B"/>
                </a:solidFill>
                <a:latin typeface="gobCL"/>
                <a:ea typeface="gobCL"/>
                <a:cs typeface="gobCL"/>
                <a:sym typeface="gobCL"/>
              </a:defRPr>
            </a:pPr>
            <a:r>
              <a:t>Proteger la salud mental de la población en todo el ciclo de manejo del riesgo, a través de la reducción de vulnerabilidades, y la promoción y fortalecimiento de las capacidades de las personas y las comunidades </a:t>
            </a:r>
          </a:p>
          <a:p>
            <a:pPr defTabSz="1828800">
              <a:lnSpc>
                <a:spcPct val="100000"/>
              </a:lnSpc>
              <a:spcBef>
                <a:spcPts val="0"/>
              </a:spcBef>
              <a:tabLst/>
              <a:defRPr sz="4000">
                <a:solidFill>
                  <a:srgbClr val="604A7B"/>
                </a:solidFill>
                <a:latin typeface="gobCL"/>
                <a:ea typeface="gobCL"/>
                <a:cs typeface="gobCL"/>
                <a:sym typeface="gobCL"/>
              </a:defRPr>
            </a:pPr>
            <a:endParaRPr/>
          </a:p>
          <a:p>
            <a:pPr defTabSz="1828800">
              <a:lnSpc>
                <a:spcPct val="100000"/>
              </a:lnSpc>
              <a:spcBef>
                <a:spcPts val="0"/>
              </a:spcBef>
              <a:tabLst/>
              <a:defRPr sz="4000">
                <a:solidFill>
                  <a:srgbClr val="604A7B"/>
                </a:solidFill>
                <a:latin typeface="gobCL"/>
                <a:ea typeface="gobCL"/>
                <a:cs typeface="gobCL"/>
                <a:sym typeface="gobCL"/>
              </a:defRPr>
            </a:pPr>
            <a:r>
              <a:t>Componentes del Modelo</a:t>
            </a:r>
          </a:p>
          <a:p>
            <a:pPr marL="571500" indent="-571500" defTabSz="1828800">
              <a:lnSpc>
                <a:spcPct val="100000"/>
              </a:lnSpc>
              <a:spcBef>
                <a:spcPts val="0"/>
              </a:spcBef>
              <a:buSzPct val="100000"/>
              <a:buFont typeface="Arial"/>
              <a:buChar char="•"/>
              <a:tabLst/>
              <a:defRPr sz="4000">
                <a:solidFill>
                  <a:srgbClr val="404040"/>
                </a:solidFill>
                <a:latin typeface="gobCL"/>
                <a:ea typeface="gobCL"/>
                <a:cs typeface="gobCL"/>
                <a:sym typeface="gobCL"/>
              </a:defRPr>
            </a:pPr>
            <a:r>
              <a:t>Protección a través de fortalecimiento de capacidades y reducción de vulnerabilidades</a:t>
            </a:r>
          </a:p>
          <a:p>
            <a:pPr marL="571500" indent="-571500" defTabSz="1828800">
              <a:lnSpc>
                <a:spcPct val="100000"/>
              </a:lnSpc>
              <a:spcBef>
                <a:spcPts val="0"/>
              </a:spcBef>
              <a:buSzPct val="100000"/>
              <a:buFont typeface="Arial"/>
              <a:buChar char="•"/>
              <a:tabLst/>
              <a:defRPr sz="4000">
                <a:solidFill>
                  <a:srgbClr val="404040"/>
                </a:solidFill>
                <a:latin typeface="gobCL"/>
                <a:ea typeface="gobCL"/>
                <a:cs typeface="gobCL"/>
                <a:sym typeface="gobCL"/>
              </a:defRPr>
            </a:pPr>
            <a:r>
              <a:t>Intersectorialidad.</a:t>
            </a:r>
          </a:p>
          <a:p>
            <a:pPr marL="571500" indent="-571500" defTabSz="1828800">
              <a:lnSpc>
                <a:spcPct val="100000"/>
              </a:lnSpc>
              <a:spcBef>
                <a:spcPts val="0"/>
              </a:spcBef>
              <a:buSzPct val="100000"/>
              <a:buFont typeface="Arial"/>
              <a:buChar char="•"/>
              <a:tabLst/>
              <a:defRPr sz="4000">
                <a:solidFill>
                  <a:srgbClr val="404040"/>
                </a:solidFill>
                <a:latin typeface="gobCL"/>
                <a:ea typeface="gobCL"/>
                <a:cs typeface="gobCL"/>
                <a:sym typeface="gobCL"/>
              </a:defRPr>
            </a:pPr>
            <a:r>
              <a:t>8 Ejes Estratégicos</a:t>
            </a:r>
          </a:p>
          <a:p>
            <a:pPr marL="571500" indent="-571500" defTabSz="1828800">
              <a:lnSpc>
                <a:spcPct val="100000"/>
              </a:lnSpc>
              <a:spcBef>
                <a:spcPts val="0"/>
              </a:spcBef>
              <a:buSzPct val="100000"/>
              <a:buFont typeface="Arial"/>
              <a:buChar char="•"/>
              <a:tabLst/>
              <a:defRPr sz="4000">
                <a:solidFill>
                  <a:srgbClr val="404040"/>
                </a:solidFill>
                <a:latin typeface="gobCL"/>
                <a:ea typeface="gobCL"/>
                <a:cs typeface="gobCL"/>
                <a:sym typeface="gobCL"/>
              </a:defRPr>
            </a:pPr>
            <a:r>
              <a:t>Temporalidad</a:t>
            </a:r>
          </a:p>
        </p:txBody>
      </p:sp>
      <p:grpSp>
        <p:nvGrpSpPr>
          <p:cNvPr id="260" name="Marcador de contenido 4"/>
          <p:cNvGrpSpPr/>
          <p:nvPr/>
        </p:nvGrpSpPr>
        <p:grpSpPr>
          <a:xfrm>
            <a:off x="11815525" y="2979429"/>
            <a:ext cx="10530165" cy="9533187"/>
            <a:chOff x="0" y="0"/>
            <a:chExt cx="10530164" cy="9533186"/>
          </a:xfrm>
        </p:grpSpPr>
        <p:grpSp>
          <p:nvGrpSpPr>
            <p:cNvPr id="238" name="Group"/>
            <p:cNvGrpSpPr/>
            <p:nvPr/>
          </p:nvGrpSpPr>
          <p:grpSpPr>
            <a:xfrm>
              <a:off x="2974673" y="2533699"/>
              <a:ext cx="4610702" cy="4263267"/>
              <a:chOff x="0" y="0"/>
              <a:chExt cx="4610700" cy="4263265"/>
            </a:xfrm>
          </p:grpSpPr>
          <p:sp>
            <p:nvSpPr>
              <p:cNvPr id="236" name="Oval"/>
              <p:cNvSpPr/>
              <p:nvPr/>
            </p:nvSpPr>
            <p:spPr>
              <a:xfrm>
                <a:off x="-1" y="-1"/>
                <a:ext cx="4610702" cy="4263267"/>
              </a:xfrm>
              <a:prstGeom prst="ellipse">
                <a:avLst/>
              </a:prstGeom>
              <a:solidFill>
                <a:srgbClr val="4BACC6">
                  <a:alpha val="50000"/>
                </a:srgbClr>
              </a:solidFill>
              <a:ln w="50800" cap="flat">
                <a:solidFill>
                  <a:srgbClr val="FFFFFF"/>
                </a:solidFill>
                <a:prstDash val="solid"/>
                <a:round/>
              </a:ln>
              <a:effectLst/>
            </p:spPr>
            <p:txBody>
              <a:bodyPr wrap="square" lIns="91439" tIns="91439" rIns="91439" bIns="91439" numCol="1" anchor="ctr">
                <a:noAutofit/>
              </a:bodyPr>
              <a:lstStyle/>
              <a:p>
                <a:pPr algn="ctr" defTabSz="1333500">
                  <a:lnSpc>
                    <a:spcPct val="90000"/>
                  </a:lnSpc>
                  <a:spcBef>
                    <a:spcPts val="1500"/>
                  </a:spcBef>
                  <a:tabLst/>
                  <a:defRPr>
                    <a:solidFill>
                      <a:srgbClr val="000000"/>
                    </a:solidFill>
                    <a:latin typeface="Calibri"/>
                    <a:ea typeface="Calibri"/>
                    <a:cs typeface="Calibri"/>
                    <a:sym typeface="Calibri"/>
                  </a:defRPr>
                </a:pPr>
                <a:endParaRPr/>
              </a:p>
            </p:txBody>
          </p:sp>
          <p:sp>
            <p:nvSpPr>
              <p:cNvPr id="237" name="Coordinación…"/>
              <p:cNvSpPr txBox="1"/>
              <p:nvPr/>
            </p:nvSpPr>
            <p:spPr>
              <a:xfrm>
                <a:off x="675221" y="1319447"/>
                <a:ext cx="3260256" cy="1624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noAutofit/>
              </a:bodyPr>
              <a:lstStyle/>
              <a:p>
                <a:pPr algn="ctr" defTabSz="1333500">
                  <a:lnSpc>
                    <a:spcPct val="90000"/>
                  </a:lnSpc>
                  <a:spcBef>
                    <a:spcPts val="1200"/>
                  </a:spcBef>
                  <a:tabLst/>
                  <a:defRPr sz="3500">
                    <a:solidFill>
                      <a:srgbClr val="000000"/>
                    </a:solidFill>
                    <a:latin typeface="gobCL"/>
                    <a:ea typeface="gobCL"/>
                    <a:cs typeface="gobCL"/>
                    <a:sym typeface="gobCL"/>
                  </a:defRPr>
                </a:pPr>
                <a:r>
                  <a:t>Coordinación</a:t>
                </a:r>
              </a:p>
              <a:p>
                <a:pPr algn="ctr" defTabSz="1333500">
                  <a:lnSpc>
                    <a:spcPct val="90000"/>
                  </a:lnSpc>
                  <a:spcBef>
                    <a:spcPts val="1200"/>
                  </a:spcBef>
                  <a:tabLst/>
                  <a:defRPr sz="3500">
                    <a:solidFill>
                      <a:srgbClr val="000000"/>
                    </a:solidFill>
                    <a:latin typeface="gobCL"/>
                    <a:ea typeface="gobCL"/>
                    <a:cs typeface="gobCL"/>
                    <a:sym typeface="gobCL"/>
                  </a:defRPr>
                </a:pPr>
                <a:r>
                  <a:t>Intersectorial</a:t>
                </a:r>
              </a:p>
            </p:txBody>
          </p:sp>
        </p:grpSp>
        <p:grpSp>
          <p:nvGrpSpPr>
            <p:cNvPr id="241" name="Group"/>
            <p:cNvGrpSpPr/>
            <p:nvPr/>
          </p:nvGrpSpPr>
          <p:grpSpPr>
            <a:xfrm>
              <a:off x="3465527" y="0"/>
              <a:ext cx="3595960" cy="3071348"/>
              <a:chOff x="0" y="0"/>
              <a:chExt cx="3595959" cy="3071347"/>
            </a:xfrm>
          </p:grpSpPr>
          <p:sp>
            <p:nvSpPr>
              <p:cNvPr id="239" name="Oval"/>
              <p:cNvSpPr/>
              <p:nvPr/>
            </p:nvSpPr>
            <p:spPr>
              <a:xfrm>
                <a:off x="0" y="-1"/>
                <a:ext cx="3595960" cy="3071349"/>
              </a:xfrm>
              <a:prstGeom prst="ellipse">
                <a:avLst/>
              </a:prstGeom>
              <a:solidFill>
                <a:srgbClr val="49CEB6">
                  <a:alpha val="50000"/>
                </a:srgbClr>
              </a:solidFill>
              <a:ln w="50800" cap="flat">
                <a:solidFill>
                  <a:srgbClr val="FFFFFF"/>
                </a:solidFill>
                <a:prstDash val="solid"/>
                <a:round/>
              </a:ln>
              <a:effectLst/>
            </p:spPr>
            <p:txBody>
              <a:bodyPr wrap="square" lIns="91439" tIns="91439" rIns="91439" bIns="91439" numCol="1" anchor="ctr">
                <a:noAutofit/>
              </a:bodyPr>
              <a:lstStyle/>
              <a:p>
                <a:pPr algn="ctr" defTabSz="889000">
                  <a:lnSpc>
                    <a:spcPct val="90000"/>
                  </a:lnSpc>
                  <a:spcBef>
                    <a:spcPts val="1500"/>
                  </a:spcBef>
                  <a:tabLst/>
                  <a:defRPr>
                    <a:solidFill>
                      <a:srgbClr val="000000"/>
                    </a:solidFill>
                    <a:latin typeface="Calibri"/>
                    <a:ea typeface="Calibri"/>
                    <a:cs typeface="Calibri"/>
                    <a:sym typeface="Calibri"/>
                  </a:defRPr>
                </a:pPr>
                <a:endParaRPr/>
              </a:p>
            </p:txBody>
          </p:sp>
          <p:sp>
            <p:nvSpPr>
              <p:cNvPr id="240" name="Fortalecimiento Comunitario"/>
              <p:cNvSpPr txBox="1"/>
              <p:nvPr/>
            </p:nvSpPr>
            <p:spPr>
              <a:xfrm>
                <a:off x="526615" y="1082531"/>
                <a:ext cx="2542730" cy="9062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algn="ctr" defTabSz="889000">
                  <a:lnSpc>
                    <a:spcPct val="90000"/>
                  </a:lnSpc>
                  <a:spcBef>
                    <a:spcPts val="800"/>
                  </a:spcBef>
                  <a:tabLst/>
                  <a:defRPr sz="2800">
                    <a:solidFill>
                      <a:srgbClr val="000000"/>
                    </a:solidFill>
                    <a:latin typeface="gobCL"/>
                    <a:ea typeface="gobCL"/>
                    <a:cs typeface="gobCL"/>
                    <a:sym typeface="gobCL"/>
                  </a:defRPr>
                </a:lvl1pPr>
              </a:lstStyle>
              <a:p>
                <a:r>
                  <a:t>Fortalecimiento Comunitario</a:t>
                </a:r>
              </a:p>
            </p:txBody>
          </p:sp>
        </p:grpSp>
        <p:grpSp>
          <p:nvGrpSpPr>
            <p:cNvPr id="244" name="Group"/>
            <p:cNvGrpSpPr/>
            <p:nvPr/>
          </p:nvGrpSpPr>
          <p:grpSpPr>
            <a:xfrm>
              <a:off x="6255222" y="773190"/>
              <a:ext cx="3684564" cy="3291721"/>
              <a:chOff x="0" y="0"/>
              <a:chExt cx="3684562" cy="3291720"/>
            </a:xfrm>
          </p:grpSpPr>
          <p:sp>
            <p:nvSpPr>
              <p:cNvPr id="242" name="Oval"/>
              <p:cNvSpPr/>
              <p:nvPr/>
            </p:nvSpPr>
            <p:spPr>
              <a:xfrm>
                <a:off x="0" y="-1"/>
                <a:ext cx="3684563" cy="3291722"/>
              </a:xfrm>
              <a:prstGeom prst="ellipse">
                <a:avLst/>
              </a:prstGeom>
              <a:solidFill>
                <a:srgbClr val="48D684">
                  <a:alpha val="50000"/>
                </a:srgbClr>
              </a:solidFill>
              <a:ln w="50800" cap="flat">
                <a:solidFill>
                  <a:srgbClr val="FFFFFF"/>
                </a:solidFill>
                <a:prstDash val="solid"/>
                <a:round/>
              </a:ln>
              <a:effectLst/>
            </p:spPr>
            <p:txBody>
              <a:bodyPr wrap="square" lIns="91439" tIns="91439" rIns="91439" bIns="91439" numCol="1" anchor="ctr">
                <a:noAutofit/>
              </a:bodyPr>
              <a:lstStyle/>
              <a:p>
                <a:pPr algn="ctr" defTabSz="889000">
                  <a:lnSpc>
                    <a:spcPct val="90000"/>
                  </a:lnSpc>
                  <a:spcBef>
                    <a:spcPts val="1500"/>
                  </a:spcBef>
                  <a:tabLst/>
                  <a:defRPr>
                    <a:solidFill>
                      <a:srgbClr val="000000"/>
                    </a:solidFill>
                    <a:latin typeface="Calibri"/>
                    <a:ea typeface="Calibri"/>
                    <a:cs typeface="Calibri"/>
                    <a:sym typeface="Calibri"/>
                  </a:defRPr>
                </a:pPr>
                <a:endParaRPr/>
              </a:p>
            </p:txBody>
          </p:sp>
          <p:sp>
            <p:nvSpPr>
              <p:cNvPr id="243" name="Comunicación Social"/>
              <p:cNvSpPr txBox="1"/>
              <p:nvPr/>
            </p:nvSpPr>
            <p:spPr>
              <a:xfrm>
                <a:off x="539592" y="1192716"/>
                <a:ext cx="2605375" cy="9062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algn="ctr" defTabSz="889000">
                  <a:lnSpc>
                    <a:spcPct val="90000"/>
                  </a:lnSpc>
                  <a:spcBef>
                    <a:spcPts val="800"/>
                  </a:spcBef>
                  <a:tabLst/>
                  <a:defRPr sz="2800">
                    <a:solidFill>
                      <a:srgbClr val="000000"/>
                    </a:solidFill>
                    <a:latin typeface="gobCL"/>
                    <a:ea typeface="gobCL"/>
                    <a:cs typeface="gobCL"/>
                    <a:sym typeface="gobCL"/>
                  </a:defRPr>
                </a:lvl1pPr>
              </a:lstStyle>
              <a:p>
                <a:r>
                  <a:t>Comunicación Social</a:t>
                </a:r>
              </a:p>
            </p:txBody>
          </p:sp>
        </p:grpSp>
        <p:grpSp>
          <p:nvGrpSpPr>
            <p:cNvPr id="247" name="Group"/>
            <p:cNvGrpSpPr/>
            <p:nvPr/>
          </p:nvGrpSpPr>
          <p:grpSpPr>
            <a:xfrm>
              <a:off x="7056738" y="3779182"/>
              <a:ext cx="3473427" cy="3377250"/>
              <a:chOff x="0" y="0"/>
              <a:chExt cx="3473425" cy="3377249"/>
            </a:xfrm>
          </p:grpSpPr>
          <p:sp>
            <p:nvSpPr>
              <p:cNvPr id="245" name="Oval"/>
              <p:cNvSpPr/>
              <p:nvPr/>
            </p:nvSpPr>
            <p:spPr>
              <a:xfrm>
                <a:off x="-1" y="0"/>
                <a:ext cx="3473427" cy="3377250"/>
              </a:xfrm>
              <a:prstGeom prst="ellipse">
                <a:avLst/>
              </a:prstGeom>
              <a:solidFill>
                <a:srgbClr val="47DD4B">
                  <a:alpha val="50000"/>
                </a:srgbClr>
              </a:solidFill>
              <a:ln w="50800" cap="flat">
                <a:solidFill>
                  <a:srgbClr val="FFFFFF"/>
                </a:solidFill>
                <a:prstDash val="solid"/>
                <a:round/>
              </a:ln>
              <a:effectLst/>
            </p:spPr>
            <p:txBody>
              <a:bodyPr wrap="square" lIns="91439" tIns="91439" rIns="91439" bIns="91439" numCol="1" anchor="ctr">
                <a:noAutofit/>
              </a:bodyPr>
              <a:lstStyle/>
              <a:p>
                <a:pPr algn="ctr" defTabSz="889000">
                  <a:lnSpc>
                    <a:spcPct val="90000"/>
                  </a:lnSpc>
                  <a:spcBef>
                    <a:spcPts val="1500"/>
                  </a:spcBef>
                  <a:tabLst/>
                  <a:defRPr>
                    <a:solidFill>
                      <a:srgbClr val="000000"/>
                    </a:solidFill>
                    <a:latin typeface="Calibri"/>
                    <a:ea typeface="Calibri"/>
                    <a:cs typeface="Calibri"/>
                    <a:sym typeface="Calibri"/>
                  </a:defRPr>
                </a:pPr>
                <a:endParaRPr/>
              </a:p>
            </p:txBody>
          </p:sp>
          <p:sp>
            <p:nvSpPr>
              <p:cNvPr id="246" name="Lineamiento Técnicos"/>
              <p:cNvSpPr txBox="1"/>
              <p:nvPr/>
            </p:nvSpPr>
            <p:spPr>
              <a:xfrm>
                <a:off x="508671" y="1235481"/>
                <a:ext cx="2456084" cy="9062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algn="ctr" defTabSz="889000">
                  <a:lnSpc>
                    <a:spcPct val="90000"/>
                  </a:lnSpc>
                  <a:spcBef>
                    <a:spcPts val="800"/>
                  </a:spcBef>
                  <a:tabLst/>
                  <a:defRPr sz="2800">
                    <a:solidFill>
                      <a:srgbClr val="000000"/>
                    </a:solidFill>
                    <a:latin typeface="gobCL"/>
                    <a:ea typeface="gobCL"/>
                    <a:cs typeface="gobCL"/>
                    <a:sym typeface="gobCL"/>
                  </a:defRPr>
                </a:lvl1pPr>
              </a:lstStyle>
              <a:p>
                <a:r>
                  <a:t>Lineamiento Técnicos</a:t>
                </a:r>
              </a:p>
            </p:txBody>
          </p:sp>
        </p:grpSp>
        <p:grpSp>
          <p:nvGrpSpPr>
            <p:cNvPr id="250" name="Group"/>
            <p:cNvGrpSpPr/>
            <p:nvPr/>
          </p:nvGrpSpPr>
          <p:grpSpPr>
            <a:xfrm>
              <a:off x="4880065" y="6310605"/>
              <a:ext cx="3926972" cy="3204362"/>
              <a:chOff x="0" y="0"/>
              <a:chExt cx="3926970" cy="3204360"/>
            </a:xfrm>
          </p:grpSpPr>
          <p:sp>
            <p:nvSpPr>
              <p:cNvPr id="248" name="Oval"/>
              <p:cNvSpPr/>
              <p:nvPr/>
            </p:nvSpPr>
            <p:spPr>
              <a:xfrm>
                <a:off x="0" y="0"/>
                <a:ext cx="3926971" cy="3204361"/>
              </a:xfrm>
              <a:prstGeom prst="ellipse">
                <a:avLst/>
              </a:prstGeom>
              <a:solidFill>
                <a:srgbClr val="80E446">
                  <a:alpha val="50000"/>
                </a:srgbClr>
              </a:solidFill>
              <a:ln w="50800" cap="flat">
                <a:solidFill>
                  <a:srgbClr val="FFFFFF"/>
                </a:solidFill>
                <a:prstDash val="solid"/>
                <a:round/>
              </a:ln>
              <a:effectLst/>
            </p:spPr>
            <p:txBody>
              <a:bodyPr wrap="square" lIns="91439" tIns="91439" rIns="91439" bIns="91439" numCol="1" anchor="ctr">
                <a:noAutofit/>
              </a:bodyPr>
              <a:lstStyle/>
              <a:p>
                <a:pPr algn="ctr" defTabSz="889000">
                  <a:lnSpc>
                    <a:spcPct val="90000"/>
                  </a:lnSpc>
                  <a:spcBef>
                    <a:spcPts val="1500"/>
                  </a:spcBef>
                  <a:tabLst/>
                  <a:defRPr>
                    <a:solidFill>
                      <a:srgbClr val="000000"/>
                    </a:solidFill>
                    <a:latin typeface="Calibri"/>
                    <a:ea typeface="Calibri"/>
                    <a:cs typeface="Calibri"/>
                    <a:sym typeface="Calibri"/>
                  </a:defRPr>
                </a:pPr>
                <a:endParaRPr/>
              </a:p>
            </p:txBody>
          </p:sp>
          <p:sp>
            <p:nvSpPr>
              <p:cNvPr id="249" name="Trabajo con grupos específicos"/>
              <p:cNvSpPr txBox="1"/>
              <p:nvPr/>
            </p:nvSpPr>
            <p:spPr>
              <a:xfrm>
                <a:off x="575091" y="951702"/>
                <a:ext cx="2776786" cy="13009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algn="ctr" defTabSz="889000">
                  <a:lnSpc>
                    <a:spcPct val="90000"/>
                  </a:lnSpc>
                  <a:spcBef>
                    <a:spcPts val="800"/>
                  </a:spcBef>
                  <a:tabLst/>
                  <a:defRPr sz="2800">
                    <a:solidFill>
                      <a:srgbClr val="000000"/>
                    </a:solidFill>
                    <a:latin typeface="gobCL"/>
                    <a:ea typeface="gobCL"/>
                    <a:cs typeface="gobCL"/>
                    <a:sym typeface="gobCL"/>
                  </a:defRPr>
                </a:lvl1pPr>
              </a:lstStyle>
              <a:p>
                <a:r>
                  <a:t>Trabajo con grupos específicos</a:t>
                </a:r>
              </a:p>
            </p:txBody>
          </p:sp>
        </p:grpSp>
        <p:grpSp>
          <p:nvGrpSpPr>
            <p:cNvPr id="253" name="Group"/>
            <p:cNvGrpSpPr/>
            <p:nvPr/>
          </p:nvGrpSpPr>
          <p:grpSpPr>
            <a:xfrm>
              <a:off x="1845855" y="6292379"/>
              <a:ext cx="3741278" cy="3240808"/>
              <a:chOff x="0" y="0"/>
              <a:chExt cx="3741277" cy="3240806"/>
            </a:xfrm>
          </p:grpSpPr>
          <p:sp>
            <p:nvSpPr>
              <p:cNvPr id="251" name="Oval"/>
              <p:cNvSpPr/>
              <p:nvPr/>
            </p:nvSpPr>
            <p:spPr>
              <a:xfrm>
                <a:off x="-1" y="0"/>
                <a:ext cx="3741279" cy="3240807"/>
              </a:xfrm>
              <a:prstGeom prst="ellipse">
                <a:avLst/>
              </a:prstGeom>
              <a:solidFill>
                <a:srgbClr val="C3EB46">
                  <a:alpha val="50000"/>
                </a:srgbClr>
              </a:solidFill>
              <a:ln w="50800" cap="flat">
                <a:solidFill>
                  <a:srgbClr val="FFFFFF"/>
                </a:solidFill>
                <a:prstDash val="solid"/>
                <a:round/>
              </a:ln>
              <a:effectLst/>
            </p:spPr>
            <p:txBody>
              <a:bodyPr wrap="square" lIns="91439" tIns="91439" rIns="91439" bIns="91439" numCol="1" anchor="ctr">
                <a:noAutofit/>
              </a:bodyPr>
              <a:lstStyle/>
              <a:p>
                <a:pPr algn="ctr" defTabSz="889000">
                  <a:lnSpc>
                    <a:spcPct val="90000"/>
                  </a:lnSpc>
                  <a:spcBef>
                    <a:spcPts val="1500"/>
                  </a:spcBef>
                  <a:tabLst/>
                  <a:defRPr>
                    <a:solidFill>
                      <a:srgbClr val="000000"/>
                    </a:solidFill>
                    <a:latin typeface="Calibri"/>
                    <a:ea typeface="Calibri"/>
                    <a:cs typeface="Calibri"/>
                    <a:sym typeface="Calibri"/>
                  </a:defRPr>
                </a:pPr>
                <a:endParaRPr/>
              </a:p>
            </p:txBody>
          </p:sp>
          <p:sp>
            <p:nvSpPr>
              <p:cNvPr id="252" name="Cuidado de la SM de las Personas que colaboran en la GRD"/>
              <p:cNvSpPr txBox="1"/>
              <p:nvPr/>
            </p:nvSpPr>
            <p:spPr>
              <a:xfrm>
                <a:off x="547896" y="575253"/>
                <a:ext cx="2645484" cy="20903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algn="ctr" defTabSz="889000">
                  <a:lnSpc>
                    <a:spcPct val="90000"/>
                  </a:lnSpc>
                  <a:spcBef>
                    <a:spcPts val="800"/>
                  </a:spcBef>
                  <a:tabLst/>
                  <a:defRPr sz="2800">
                    <a:solidFill>
                      <a:srgbClr val="000000"/>
                    </a:solidFill>
                    <a:latin typeface="gobCL"/>
                    <a:ea typeface="gobCL"/>
                    <a:cs typeface="gobCL"/>
                    <a:sym typeface="gobCL"/>
                  </a:defRPr>
                </a:lvl1pPr>
              </a:lstStyle>
              <a:p>
                <a:r>
                  <a:t>Cuidado de la SM de las Personas que colaboran en la GRD</a:t>
                </a:r>
              </a:p>
            </p:txBody>
          </p:sp>
        </p:grpSp>
        <p:grpSp>
          <p:nvGrpSpPr>
            <p:cNvPr id="256" name="Group"/>
            <p:cNvGrpSpPr/>
            <p:nvPr/>
          </p:nvGrpSpPr>
          <p:grpSpPr>
            <a:xfrm>
              <a:off x="0" y="3687552"/>
              <a:ext cx="3533186" cy="3560510"/>
              <a:chOff x="0" y="0"/>
              <a:chExt cx="3533185" cy="3560509"/>
            </a:xfrm>
          </p:grpSpPr>
          <p:sp>
            <p:nvSpPr>
              <p:cNvPr id="254" name="Oval"/>
              <p:cNvSpPr/>
              <p:nvPr/>
            </p:nvSpPr>
            <p:spPr>
              <a:xfrm>
                <a:off x="-1" y="0"/>
                <a:ext cx="3533187" cy="3560510"/>
              </a:xfrm>
              <a:prstGeom prst="ellipse">
                <a:avLst/>
              </a:prstGeom>
              <a:solidFill>
                <a:srgbClr val="F1D746">
                  <a:alpha val="50000"/>
                </a:srgbClr>
              </a:solidFill>
              <a:ln w="50800" cap="flat">
                <a:solidFill>
                  <a:srgbClr val="FFFFFF"/>
                </a:solidFill>
                <a:prstDash val="solid"/>
                <a:round/>
              </a:ln>
              <a:effectLst/>
            </p:spPr>
            <p:txBody>
              <a:bodyPr wrap="square" lIns="91439" tIns="91439" rIns="91439" bIns="91439" numCol="1" anchor="ctr">
                <a:noAutofit/>
              </a:bodyPr>
              <a:lstStyle/>
              <a:p>
                <a:pPr algn="ctr" defTabSz="889000">
                  <a:lnSpc>
                    <a:spcPct val="90000"/>
                  </a:lnSpc>
                  <a:spcBef>
                    <a:spcPts val="1500"/>
                  </a:spcBef>
                  <a:tabLst/>
                  <a:defRPr>
                    <a:solidFill>
                      <a:srgbClr val="000000"/>
                    </a:solidFill>
                    <a:latin typeface="Calibri"/>
                    <a:ea typeface="Calibri"/>
                    <a:cs typeface="Calibri"/>
                    <a:sym typeface="Calibri"/>
                  </a:defRPr>
                </a:pPr>
                <a:endParaRPr/>
              </a:p>
            </p:txBody>
          </p:sp>
          <p:sp>
            <p:nvSpPr>
              <p:cNvPr id="255" name="Gestión de la Información"/>
              <p:cNvSpPr txBox="1"/>
              <p:nvPr/>
            </p:nvSpPr>
            <p:spPr>
              <a:xfrm>
                <a:off x="517421" y="1327111"/>
                <a:ext cx="2498343" cy="9062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algn="ctr" defTabSz="889000">
                  <a:lnSpc>
                    <a:spcPct val="90000"/>
                  </a:lnSpc>
                  <a:spcBef>
                    <a:spcPts val="800"/>
                  </a:spcBef>
                  <a:tabLst/>
                  <a:defRPr sz="2800">
                    <a:solidFill>
                      <a:srgbClr val="000000"/>
                    </a:solidFill>
                    <a:latin typeface="gobCL"/>
                    <a:ea typeface="gobCL"/>
                    <a:cs typeface="gobCL"/>
                    <a:sym typeface="gobCL"/>
                  </a:defRPr>
                </a:lvl1pPr>
              </a:lstStyle>
              <a:p>
                <a:r>
                  <a:t>Gestión de la Información</a:t>
                </a:r>
              </a:p>
            </p:txBody>
          </p:sp>
        </p:grpSp>
        <p:grpSp>
          <p:nvGrpSpPr>
            <p:cNvPr id="259" name="Group"/>
            <p:cNvGrpSpPr/>
            <p:nvPr/>
          </p:nvGrpSpPr>
          <p:grpSpPr>
            <a:xfrm>
              <a:off x="597930" y="853068"/>
              <a:ext cx="3729221" cy="3131965"/>
              <a:chOff x="0" y="0"/>
              <a:chExt cx="3729220" cy="3131963"/>
            </a:xfrm>
          </p:grpSpPr>
          <p:sp>
            <p:nvSpPr>
              <p:cNvPr id="257" name="Oval"/>
              <p:cNvSpPr/>
              <p:nvPr/>
            </p:nvSpPr>
            <p:spPr>
              <a:xfrm>
                <a:off x="0" y="-1"/>
                <a:ext cx="3729221" cy="3131965"/>
              </a:xfrm>
              <a:prstGeom prst="ellipse">
                <a:avLst/>
              </a:prstGeom>
              <a:solidFill>
                <a:srgbClr val="F79646">
                  <a:alpha val="50000"/>
                </a:srgbClr>
              </a:solidFill>
              <a:ln w="50800" cap="flat">
                <a:solidFill>
                  <a:srgbClr val="FFFFFF"/>
                </a:solidFill>
                <a:prstDash val="solid"/>
                <a:round/>
              </a:ln>
              <a:effectLst/>
            </p:spPr>
            <p:txBody>
              <a:bodyPr wrap="square" lIns="91439" tIns="91439" rIns="91439" bIns="91439" numCol="1" anchor="ctr">
                <a:noAutofit/>
              </a:bodyPr>
              <a:lstStyle/>
              <a:p>
                <a:pPr algn="ctr" defTabSz="889000">
                  <a:lnSpc>
                    <a:spcPct val="90000"/>
                  </a:lnSpc>
                  <a:spcBef>
                    <a:spcPts val="1500"/>
                  </a:spcBef>
                  <a:tabLst/>
                  <a:defRPr>
                    <a:solidFill>
                      <a:srgbClr val="000000"/>
                    </a:solidFill>
                    <a:latin typeface="Calibri"/>
                    <a:ea typeface="Calibri"/>
                    <a:cs typeface="Calibri"/>
                    <a:sym typeface="Calibri"/>
                  </a:defRPr>
                </a:pPr>
                <a:endParaRPr/>
              </a:p>
            </p:txBody>
          </p:sp>
          <p:sp>
            <p:nvSpPr>
              <p:cNvPr id="258" name="Educación para la de la SM en la GRD"/>
              <p:cNvSpPr txBox="1"/>
              <p:nvPr/>
            </p:nvSpPr>
            <p:spPr>
              <a:xfrm>
                <a:off x="546132" y="915503"/>
                <a:ext cx="2636956" cy="13009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algn="ctr" defTabSz="889000">
                  <a:lnSpc>
                    <a:spcPct val="90000"/>
                  </a:lnSpc>
                  <a:spcBef>
                    <a:spcPts val="800"/>
                  </a:spcBef>
                  <a:tabLst/>
                  <a:defRPr sz="2800">
                    <a:solidFill>
                      <a:srgbClr val="000000"/>
                    </a:solidFill>
                    <a:latin typeface="gobCL"/>
                    <a:ea typeface="gobCL"/>
                    <a:cs typeface="gobCL"/>
                    <a:sym typeface="gobCL"/>
                  </a:defRPr>
                </a:lvl1pPr>
              </a:lstStyle>
              <a:p>
                <a:r>
                  <a:t>Educación para la de la SM en la GRD</a:t>
                </a:r>
              </a:p>
            </p:txBody>
          </p:sp>
        </p:grpSp>
      </p:grpSp>
      <p:sp>
        <p:nvSpPr>
          <p:cNvPr id="261" name="CuadroTexto 5"/>
          <p:cNvSpPr txBox="1"/>
          <p:nvPr/>
        </p:nvSpPr>
        <p:spPr>
          <a:xfrm>
            <a:off x="11133231" y="2979429"/>
            <a:ext cx="2812569" cy="72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defTabSz="1828800">
              <a:lnSpc>
                <a:spcPct val="100000"/>
              </a:lnSpc>
              <a:spcBef>
                <a:spcPts val="0"/>
              </a:spcBef>
              <a:tabLst/>
              <a:defRPr b="1">
                <a:solidFill>
                  <a:srgbClr val="E46C0A"/>
                </a:solidFill>
                <a:latin typeface="gobCL"/>
                <a:ea typeface="gobCL"/>
                <a:cs typeface="gobCL"/>
                <a:sym typeface="gobCL"/>
              </a:defRPr>
            </a:lvl1pPr>
          </a:lstStyle>
          <a:p>
            <a:r>
              <a:t>PREVENCIÓN</a:t>
            </a:r>
          </a:p>
        </p:txBody>
      </p:sp>
      <p:sp>
        <p:nvSpPr>
          <p:cNvPr id="262" name="CuadroTexto 8"/>
          <p:cNvSpPr txBox="1"/>
          <p:nvPr/>
        </p:nvSpPr>
        <p:spPr>
          <a:xfrm>
            <a:off x="20402731" y="2979429"/>
            <a:ext cx="2812569" cy="72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defTabSz="1828800">
              <a:lnSpc>
                <a:spcPct val="100000"/>
              </a:lnSpc>
              <a:spcBef>
                <a:spcPts val="0"/>
              </a:spcBef>
              <a:tabLst/>
              <a:defRPr b="1">
                <a:solidFill>
                  <a:srgbClr val="7030A0"/>
                </a:solidFill>
                <a:latin typeface="gobCL"/>
                <a:ea typeface="gobCL"/>
                <a:cs typeface="gobCL"/>
                <a:sym typeface="gobCL"/>
              </a:defRPr>
            </a:lvl1pPr>
          </a:lstStyle>
          <a:p>
            <a:r>
              <a:t>RESPUESTA</a:t>
            </a:r>
          </a:p>
        </p:txBody>
      </p:sp>
      <p:sp>
        <p:nvSpPr>
          <p:cNvPr id="263" name="CuadroTexto 9"/>
          <p:cNvSpPr txBox="1"/>
          <p:nvPr/>
        </p:nvSpPr>
        <p:spPr>
          <a:xfrm>
            <a:off x="15507323" y="12512616"/>
            <a:ext cx="3813681" cy="74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defTabSz="1828800">
              <a:lnSpc>
                <a:spcPct val="100000"/>
              </a:lnSpc>
              <a:spcBef>
                <a:spcPts val="0"/>
              </a:spcBef>
              <a:tabLst/>
              <a:defRPr sz="3700" b="1">
                <a:solidFill>
                  <a:srgbClr val="0070C0"/>
                </a:solidFill>
                <a:latin typeface="gobCL"/>
                <a:ea typeface="gobCL"/>
                <a:cs typeface="gobCL"/>
                <a:sym typeface="gobCL"/>
              </a:defRPr>
            </a:lvl1pPr>
          </a:lstStyle>
          <a:p>
            <a:r>
              <a:t>RECUPERACIÓN</a:t>
            </a:r>
          </a:p>
        </p:txBody>
      </p:sp>
      <p:sp>
        <p:nvSpPr>
          <p:cNvPr id="264" name="Rectángulo 10"/>
          <p:cNvSpPr txBox="1"/>
          <p:nvPr/>
        </p:nvSpPr>
        <p:spPr>
          <a:xfrm>
            <a:off x="5185781" y="396995"/>
            <a:ext cx="15216952" cy="1884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lnSpc>
                <a:spcPct val="100000"/>
              </a:lnSpc>
              <a:spcBef>
                <a:spcPts val="0"/>
              </a:spcBef>
              <a:tabLst/>
              <a:defRPr sz="5600">
                <a:solidFill>
                  <a:srgbClr val="604A7B"/>
                </a:solidFill>
                <a:latin typeface="gobCL"/>
                <a:ea typeface="gobCL"/>
                <a:cs typeface="gobCL"/>
                <a:sym typeface="gobCL"/>
              </a:defRPr>
            </a:lvl1pPr>
          </a:lstStyle>
          <a:p>
            <a:r>
              <a:t>Modelo de Protección de la Salud Mental en la Gestión del Riesgo de Desastre</a:t>
            </a:r>
          </a:p>
        </p:txBody>
      </p:sp>
      <p:sp>
        <p:nvSpPr>
          <p:cNvPr id="265" name="Rectángulo 9"/>
          <p:cNvSpPr/>
          <p:nvPr/>
        </p:nvSpPr>
        <p:spPr>
          <a:xfrm>
            <a:off x="3683001" y="-54263"/>
            <a:ext cx="406009" cy="2405578"/>
          </a:xfrm>
          <a:prstGeom prst="rect">
            <a:avLst/>
          </a:prstGeom>
          <a:solidFill>
            <a:srgbClr val="604A7B"/>
          </a:solidFill>
          <a:ln w="12700">
            <a:miter lim="400000"/>
          </a:ln>
        </p:spPr>
        <p:txBody>
          <a:bodyPr tIns="91439" bIns="91439" anchor="ctr"/>
          <a:lstStyle/>
          <a:p>
            <a:pPr algn="ctr" defTabSz="1828800">
              <a:lnSpc>
                <a:spcPct val="100000"/>
              </a:lnSpc>
              <a:spcBef>
                <a:spcPts val="0"/>
              </a:spcBef>
              <a:tabLst/>
              <a:defRPr sz="2600">
                <a:solidFill>
                  <a:srgbClr val="FFFFFF"/>
                </a:solidFill>
                <a:latin typeface="Calibri"/>
                <a:ea typeface="Calibri"/>
                <a:cs typeface="Calibri"/>
                <a:sym typeface="Calibri"/>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esm1a6nxuain8wt.png__1440x2000_q70_subsampling-2.jpg" descr="esm1a6nxuain8wt.png__1440x2000_q70_subsampling-2.jpg"/>
          <p:cNvPicPr>
            <a:picLocks noChangeAspect="1"/>
          </p:cNvPicPr>
          <p:nvPr/>
        </p:nvPicPr>
        <p:blipFill>
          <a:blip r:embed="rId3"/>
          <a:stretch>
            <a:fillRect/>
          </a:stretch>
        </p:blipFill>
        <p:spPr>
          <a:xfrm>
            <a:off x="0" y="0"/>
            <a:ext cx="84401063" cy="28133685"/>
          </a:xfrm>
          <a:prstGeom prst="rect">
            <a:avLst/>
          </a:prstGeom>
          <a:ln w="12700">
            <a:miter lim="400000"/>
          </a:ln>
        </p:spPr>
      </p:pic>
      <p:sp>
        <p:nvSpPr>
          <p:cNvPr id="270" name="Title 1"/>
          <p:cNvSpPr txBox="1">
            <a:spLocks noGrp="1"/>
          </p:cNvSpPr>
          <p:nvPr>
            <p:ph type="title"/>
          </p:nvPr>
        </p:nvSpPr>
        <p:spPr>
          <a:xfrm>
            <a:off x="4645916" y="1320194"/>
            <a:ext cx="15092167" cy="2462212"/>
          </a:xfrm>
          <a:prstGeom prst="rect">
            <a:avLst/>
          </a:prstGeom>
        </p:spPr>
        <p:txBody>
          <a:bodyPr/>
          <a:lstStyle>
            <a:lvl1pPr algn="ctr">
              <a:defRPr>
                <a:solidFill>
                  <a:schemeClr val="accent1">
                    <a:hueOff val="420094"/>
                    <a:satOff val="-1465"/>
                    <a:lumOff val="-19139"/>
                  </a:schemeClr>
                </a:solidFill>
              </a:defRPr>
            </a:lvl1pPr>
          </a:lstStyle>
          <a:p>
            <a:r>
              <a:t>Líneas de Acción</a:t>
            </a:r>
          </a:p>
        </p:txBody>
      </p:sp>
      <p:sp>
        <p:nvSpPr>
          <p:cNvPr id="271" name="Text Placeholder 2"/>
          <p:cNvSpPr txBox="1">
            <a:spLocks noGrp="1"/>
          </p:cNvSpPr>
          <p:nvPr>
            <p:ph type="body" sz="half" idx="1"/>
          </p:nvPr>
        </p:nvSpPr>
        <p:spPr>
          <a:xfrm>
            <a:off x="4645916" y="3657600"/>
            <a:ext cx="15092167" cy="8757416"/>
          </a:xfrm>
          <a:prstGeom prst="rect">
            <a:avLst/>
          </a:prstGeom>
        </p:spPr>
        <p:txBody>
          <a:bodyPr>
            <a:normAutofit lnSpcReduction="10000"/>
          </a:bodyPr>
          <a:lstStyle/>
          <a:p>
            <a:pPr defTabSz="1627632">
              <a:lnSpc>
                <a:spcPct val="150000"/>
              </a:lnSpc>
              <a:defRPr sz="4272"/>
            </a:pPr>
            <a:r>
              <a:rPr b="1"/>
              <a:t>Línea 1:</a:t>
            </a:r>
            <a:r>
              <a:t> Continuidad y fortalecimiento de la gestión en salud mental </a:t>
            </a:r>
          </a:p>
          <a:p>
            <a:pPr defTabSz="1627632">
              <a:lnSpc>
                <a:spcPct val="150000"/>
              </a:lnSpc>
              <a:defRPr sz="4272"/>
            </a:pPr>
            <a:r>
              <a:rPr b="1"/>
              <a:t>Línea 2:</a:t>
            </a:r>
            <a:r>
              <a:t> Coordinación institucional e intersectorial</a:t>
            </a:r>
          </a:p>
          <a:p>
            <a:pPr defTabSz="1627632">
              <a:lnSpc>
                <a:spcPct val="150000"/>
              </a:lnSpc>
              <a:defRPr sz="4272"/>
            </a:pPr>
            <a:r>
              <a:rPr b="1"/>
              <a:t>Línea 3:</a:t>
            </a:r>
            <a:r>
              <a:t> Gestión de la Información</a:t>
            </a:r>
          </a:p>
          <a:p>
            <a:pPr defTabSz="1627632">
              <a:lnSpc>
                <a:spcPct val="150000"/>
              </a:lnSpc>
              <a:defRPr sz="4272"/>
            </a:pPr>
            <a:r>
              <a:rPr b="1"/>
              <a:t>Línea 4:</a:t>
            </a:r>
            <a:r>
              <a:t> Formación y lineamientos técnicos para la intervención</a:t>
            </a:r>
          </a:p>
          <a:p>
            <a:pPr defTabSz="1627632">
              <a:lnSpc>
                <a:spcPct val="150000"/>
              </a:lnSpc>
              <a:defRPr sz="4272"/>
            </a:pPr>
            <a:r>
              <a:rPr b="1"/>
              <a:t>Línea 5:</a:t>
            </a:r>
            <a:r>
              <a:t> Trabajo focalizado a grupos específicos</a:t>
            </a:r>
          </a:p>
          <a:p>
            <a:pPr defTabSz="1627632">
              <a:lnSpc>
                <a:spcPct val="150000"/>
              </a:lnSpc>
              <a:defRPr sz="4272"/>
            </a:pPr>
            <a:r>
              <a:rPr b="1"/>
              <a:t>Línea 6:</a:t>
            </a:r>
            <a:r>
              <a:t> Educación y comunicación social para la protección de la salud mental y apoyo psicosocial</a:t>
            </a:r>
          </a:p>
          <a:p>
            <a:pPr defTabSz="1627632">
              <a:lnSpc>
                <a:spcPct val="150000"/>
              </a:lnSpc>
              <a:defRPr sz="4272"/>
            </a:pPr>
            <a:r>
              <a:rPr b="1"/>
              <a:t>Línea 7:</a:t>
            </a:r>
            <a:r>
              <a:t> Cuidado del personal de salud</a:t>
            </a:r>
          </a:p>
          <a:p>
            <a:pPr defTabSz="1627632">
              <a:lnSpc>
                <a:spcPct val="150000"/>
              </a:lnSpc>
              <a:defRPr sz="4272"/>
            </a:pPr>
            <a:r>
              <a:rPr b="1"/>
              <a:t>Línea 8:</a:t>
            </a:r>
            <a:r>
              <a:t> Fortalecimiento comunitario</a:t>
            </a:r>
          </a:p>
        </p:txBody>
      </p:sp>
      <p:pic>
        <p:nvPicPr>
          <p:cNvPr id="272" name="Imagen 2" descr="Imagen 2"/>
          <p:cNvPicPr>
            <a:picLocks noChangeAspect="1"/>
          </p:cNvPicPr>
          <p:nvPr/>
        </p:nvPicPr>
        <p:blipFill>
          <a:blip r:embed="rId4"/>
          <a:stretch>
            <a:fillRect/>
          </a:stretch>
        </p:blipFill>
        <p:spPr>
          <a:xfrm>
            <a:off x="19359880" y="12142469"/>
            <a:ext cx="5024121" cy="157353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6_FeatureStory">
  <a:themeElements>
    <a:clrScheme name="26_FeatureStory">
      <a:dk1>
        <a:srgbClr val="4A4A4A"/>
      </a:dk1>
      <a:lt1>
        <a:srgbClr val="F0EBE0"/>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26_FeatureStory">
      <a:majorFont>
        <a:latin typeface="Publico Headline Black"/>
        <a:ea typeface="Publico Headline Black"/>
        <a:cs typeface="Publico Headline Black"/>
      </a:majorFont>
      <a:minorFont>
        <a:latin typeface="Publico Headline Black"/>
        <a:ea typeface="Publico Headline Black"/>
        <a:cs typeface="Publico Headline Black"/>
      </a:minorFont>
    </a:fontScheme>
    <a:fmtScheme name="26_Featur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B4A4B"/>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2700" rtl="0"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1800" b="0" i="0" u="none" strike="noStrike" cap="all" spc="0" normalizeH="0" baseline="0">
            <a:ln>
              <a:noFill/>
            </a:ln>
            <a:solidFill>
              <a:srgbClr val="FFFFFF"/>
            </a:solidFill>
            <a:effectLst/>
            <a:uFillTx/>
            <a:latin typeface="Publico Text Roman"/>
            <a:ea typeface="Publico Text Roman"/>
            <a:cs typeface="Publico Text Roman"/>
            <a:sym typeface="Publico Text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227AA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6_FeatureStory">
  <a:themeElements>
    <a:clrScheme name="26_FeatureStory">
      <a:dk1>
        <a:srgbClr val="000000"/>
      </a:dk1>
      <a:lt1>
        <a:srgbClr val="FFFFFF"/>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26_FeatureStory">
      <a:majorFont>
        <a:latin typeface="Publico Headline Black"/>
        <a:ea typeface="Publico Headline Black"/>
        <a:cs typeface="Publico Headline Black"/>
      </a:majorFont>
      <a:minorFont>
        <a:latin typeface="Publico Headline Black"/>
        <a:ea typeface="Publico Headline Black"/>
        <a:cs typeface="Publico Headline Black"/>
      </a:minorFont>
    </a:fontScheme>
    <a:fmtScheme name="26_Featur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B4A4B"/>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2700" rtl="0"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1800" b="0" i="0" u="none" strike="noStrike" cap="all" spc="0" normalizeH="0" baseline="0">
            <a:ln>
              <a:noFill/>
            </a:ln>
            <a:solidFill>
              <a:srgbClr val="FFFFFF"/>
            </a:solidFill>
            <a:effectLst/>
            <a:uFillTx/>
            <a:latin typeface="Publico Text Roman"/>
            <a:ea typeface="Publico Text Roman"/>
            <a:cs typeface="Publico Text Roman"/>
            <a:sym typeface="Publico Text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227AA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700" rtl="0" fontAlgn="auto" latinLnBrk="0" hangingPunct="0">
          <a:lnSpc>
            <a:spcPct val="80000"/>
          </a:lnSpc>
          <a:spcBef>
            <a:spcPts val="24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600" b="0" i="0" u="none" strike="noStrike" cap="none" spc="0" normalizeH="0" baseline="0">
            <a:ln>
              <a:noFill/>
            </a:ln>
            <a:solidFill>
              <a:srgbClr val="4A4A4A"/>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TotalTime>
  <Words>2604</Words>
  <Application>Microsoft Office PowerPoint</Application>
  <PresentationFormat>Personalizado</PresentationFormat>
  <Paragraphs>346</Paragraphs>
  <Slides>25</Slides>
  <Notes>15</Notes>
  <HiddenSlides>1</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25</vt:i4>
      </vt:variant>
    </vt:vector>
  </HeadingPairs>
  <TitlesOfParts>
    <vt:vector size="40" baseType="lpstr">
      <vt:lpstr>Arial</vt:lpstr>
      <vt:lpstr>Avenir Next Medium</vt:lpstr>
      <vt:lpstr>Avenir Next Regular</vt:lpstr>
      <vt:lpstr>Calibri</vt:lpstr>
      <vt:lpstr>Candara</vt:lpstr>
      <vt:lpstr>Corbel</vt:lpstr>
      <vt:lpstr>gobCL</vt:lpstr>
      <vt:lpstr>Helvetica Neue</vt:lpstr>
      <vt:lpstr>Proxima Nova</vt:lpstr>
      <vt:lpstr>Publico Headline Black</vt:lpstr>
      <vt:lpstr>Publico Headline Roman</vt:lpstr>
      <vt:lpstr>Publico Text Roman</vt:lpstr>
      <vt:lpstr>Verdana</vt:lpstr>
      <vt:lpstr>Wingdings</vt:lpstr>
      <vt:lpstr>26_FeatureStory</vt:lpstr>
      <vt:lpstr>Estrategias para la protección de salud mental en contextos de pandemia</vt:lpstr>
      <vt:lpstr>Presentación de PowerPoint</vt:lpstr>
      <vt:lpstr>Factores Estresores</vt:lpstr>
      <vt:lpstr>Presentación de PowerPoint</vt:lpstr>
      <vt:lpstr>Presentación de PowerPoint</vt:lpstr>
      <vt:lpstr>Factores Protectores</vt:lpstr>
      <vt:lpstr>Presentación de PowerPoint</vt:lpstr>
      <vt:lpstr>Presentación de PowerPoint</vt:lpstr>
      <vt:lpstr>Líneas de Acción</vt:lpstr>
      <vt:lpstr>Línea 1: Continuidad y fortalecimiento de la gestión en salud mental a nivel sectorial</vt:lpstr>
      <vt:lpstr>Línea 2: Coordinación Institucional e Intersectorial </vt:lpstr>
      <vt:lpstr>Presentación de PowerPoint</vt:lpstr>
      <vt:lpstr>Línea 3: Gestión de la Información</vt:lpstr>
      <vt:lpstr>Presentación de PowerPoint</vt:lpstr>
      <vt:lpstr>Línea 4: Formación y lineamientos técnicos para la intervención</vt:lpstr>
      <vt:lpstr>Presentación de PowerPoint</vt:lpstr>
      <vt:lpstr>Línea 5: Trabajo focalizado a grupos específicos</vt:lpstr>
      <vt:lpstr>Línea 6: Educación y Comunicación social</vt:lpstr>
      <vt:lpstr>Presentación de PowerPoint</vt:lpstr>
      <vt:lpstr>Línea 7: Cuidado del personal de salud</vt:lpstr>
      <vt:lpstr>Presentación de PowerPoint</vt:lpstr>
      <vt:lpstr>Línea 8: Fortalecimiento comunitario</vt:lpstr>
      <vt:lpstr>Próximos pasos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Estrategias para la protección de salud mental en contextos de pandemia</dc:title>
  <dc:creator>VIVIANA PAREDES</dc:creator>
  <cp:lastModifiedBy>VIVIANA PAREDES</cp:lastModifiedBy>
  <cp:revision>5</cp:revision>
  <dcterms:modified xsi:type="dcterms:W3CDTF">2020-06-18T02:25:48Z</dcterms:modified>
</cp:coreProperties>
</file>