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4" r:id="rId3"/>
    <p:sldId id="256" r:id="rId4"/>
    <p:sldId id="263" r:id="rId5"/>
    <p:sldId id="268" r:id="rId6"/>
    <p:sldId id="269" r:id="rId7"/>
    <p:sldId id="270" r:id="rId8"/>
    <p:sldId id="271" r:id="rId9"/>
    <p:sldId id="272" r:id="rId10"/>
    <p:sldId id="267" r:id="rId11"/>
    <p:sldId id="260" r:id="rId12"/>
    <p:sldId id="261" r:id="rId13"/>
    <p:sldId id="266" r:id="rId14"/>
    <p:sldId id="262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99D73-B880-41C4-9065-0B436E9FC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3B72AB-1AEA-4714-B5FA-1C96E552C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69493-7662-479E-9CD3-8EFA2B82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E9CC9F-2B48-47C8-9968-7F960C70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3AC1A9-F8B4-424F-97BF-E379D414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295FA2-150C-4ADE-92D3-619122174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80"/>
          <a:stretch/>
        </p:blipFill>
        <p:spPr>
          <a:xfrm rot="16200000">
            <a:off x="-3010295" y="2992296"/>
            <a:ext cx="6876000" cy="8554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42" y="6003231"/>
            <a:ext cx="1865158" cy="85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40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65DB71-6E45-470B-ADE5-294332EC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1A667F-0A10-42DB-8F89-F0A1402D1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15B291-B96C-44B2-9324-3C372C817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6889BF-828A-4D64-8C11-1068A7D0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30FC2D-B078-4D9D-9F9C-8D21E297A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8939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0A50316-C5D9-4F6B-B0A0-03647C171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5699C-D931-4B99-93E9-23210D6D1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0B2E2C-B651-43B6-B2C3-2105571D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5C1B73-DF91-42A1-984C-48BDAADD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118410-B1CC-400B-B2CD-8B63C509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815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75625-AC24-4913-8E4E-8C1340E3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D5022F-5D52-4950-8DBD-039D8E66E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CCE11E-1908-4F04-A4F4-CBBFBA66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6307E6-F58E-4417-BC43-7C0BA7DA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16ECF3-27BE-4544-9F64-10CAD751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497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69937A-B567-45D0-A46B-0CE85A38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4CE146-1C3B-4E38-B362-AB35887A0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42DCAA-52C6-4446-B147-B00536AF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695E80-4412-4463-8D2F-D5CF69E2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CB86EC-6CD6-47FB-A585-238779B7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0881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19C10D-A905-4466-A02E-B0FE2C3F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2569CD-F27D-41AB-9A30-53D662D4B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7511EE-8F8F-4483-99F7-4F2DD9E58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0A805D-1DC6-42D0-B4A2-5C0BB9C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9B75CF-18A2-4A01-938E-6335C2EBA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323691-D93B-42E4-838B-ECFC3AA09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016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BE8ED-7CB9-49AF-BC42-CB47064C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E2D7E-1810-42B2-8B67-1FACFA678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C6096D-316A-4C65-BE7E-0176B285F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B7E02B-C276-4F52-9AEA-2CD984A2F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0D03C5E-43DA-4E96-A1F1-F3FC6B722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4FF4C9-3B20-47DD-8B9F-4438C909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B5C85A-706B-4168-A80B-A0D8FA50F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BDF20EB-BA6E-4B84-AD10-D4995DCE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898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B90BE4-2A34-4988-A2B9-F62034FC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42267B3-9430-401F-9D5D-7E0C00FE0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225695-7B59-4F83-BF35-E96A7F07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AD5300-F72C-42F7-B950-0FBB3786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521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F0796A7-71B0-497B-9405-E7F2CCA1A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CD3191D-9E12-438B-A52C-B3FDF248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BE236B-4AE7-482C-987C-211E5C8A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935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1AE57-B10C-4C24-9B90-9E958F8DD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843EEB-A433-4257-A9E6-BEA104820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335025-92C8-4EAE-8DB7-6ADDDC875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48F50A-1805-4200-A6F1-091FDE29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20086E-8E38-4104-AD37-08A7B2D9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0A7845-DBBB-4321-B827-4F648153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11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C1801-3B0C-4BAC-9C24-0A5C10A3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6C6CFC-EA3F-42B8-A527-BEBA20114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07B389-F765-4D10-BD0A-011A35444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3708F3-D37E-4DA6-BC11-7D0A6DB65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3F029B-1453-4987-A7B8-C1F5DB76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89CA58-0930-4F63-872E-0B1CDBD0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157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C850F9-F09C-44E6-B353-20568F3A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F02A41-40D9-4244-BA6C-16C65BF57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BE4A32-C745-4FF7-9FB0-EE7E42478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F9E0-9D26-4917-AE24-67A70BAB4634}" type="datetimeFigureOut">
              <a:rPr lang="es-CL" smtClean="0"/>
              <a:t>27-05-2020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3A01C4-D6E7-4443-97E8-6E3FB6DA5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E2A5E2-0D56-474A-BFD1-694E9511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995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BF4B0-1B9F-41B1-8A8B-0ED849CE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69913"/>
            <a:ext cx="54864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“Fabricación Avanzada de Ventiladores Mecánicos para el COVID19”. </a:t>
            </a:r>
            <a:endParaRPr lang="es-C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2CF782A-EDD6-430D-9487-D614A62C9503}"/>
              </a:ext>
            </a:extLst>
          </p:cNvPr>
          <p:cNvSpPr txBox="1">
            <a:spLocks/>
          </p:cNvSpPr>
          <p:nvPr/>
        </p:nvSpPr>
        <p:spPr>
          <a:xfrm>
            <a:off x="6096000" y="306131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L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08" y="5882502"/>
            <a:ext cx="2128592" cy="9754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5913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176482-EE19-574C-B1EC-FCA242BAAD7C}"/>
              </a:ext>
            </a:extLst>
          </p:cNvPr>
          <p:cNvSpPr txBox="1"/>
          <p:nvPr/>
        </p:nvSpPr>
        <p:spPr>
          <a:xfrm>
            <a:off x="7547242" y="3773978"/>
            <a:ext cx="301653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b="1" dirty="0"/>
              <a:t>Pablo Aqueveque N. (Sc.D</a:t>
            </a:r>
            <a:r>
              <a:rPr lang="es-CL" dirty="0"/>
              <a:t>)</a:t>
            </a:r>
          </a:p>
          <a:p>
            <a:pPr algn="ctr"/>
            <a:r>
              <a:rPr lang="es-CL" dirty="0"/>
              <a:t>Director Centro Industria 4.0 </a:t>
            </a:r>
          </a:p>
          <a:p>
            <a:pPr algn="ctr"/>
            <a:r>
              <a:rPr lang="es-CL" dirty="0"/>
              <a:t>Facultad de Ingeniería</a:t>
            </a:r>
          </a:p>
          <a:p>
            <a:pPr algn="ctr"/>
            <a:r>
              <a:rPr lang="es-CL" dirty="0"/>
              <a:t>Universidad de Concepción</a:t>
            </a:r>
          </a:p>
          <a:p>
            <a:pPr algn="ctr"/>
            <a:r>
              <a:rPr lang="es-CL" sz="2400" b="1" dirty="0">
                <a:solidFill>
                  <a:schemeClr val="accent1">
                    <a:lumMod val="75000"/>
                  </a:schemeClr>
                </a:solidFill>
              </a:rPr>
              <a:t>c4i.udec.cl</a:t>
            </a:r>
          </a:p>
        </p:txBody>
      </p:sp>
    </p:spTree>
    <p:extLst>
      <p:ext uri="{BB962C8B-B14F-4D97-AF65-F5344CB8AC3E}">
        <p14:creationId xmlns:p14="http://schemas.microsoft.com/office/powerpoint/2010/main" val="4190129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83AB1B9-44D8-684D-B975-3E78CF146828}"/>
              </a:ext>
            </a:extLst>
          </p:cNvPr>
          <p:cNvSpPr txBox="1"/>
          <p:nvPr/>
        </p:nvSpPr>
        <p:spPr>
          <a:xfrm>
            <a:off x="2093844" y="2782669"/>
            <a:ext cx="9329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/>
              <a:t>Que ha pasado en Chile ?</a:t>
            </a:r>
          </a:p>
        </p:txBody>
      </p:sp>
    </p:spTree>
    <p:extLst>
      <p:ext uri="{BB962C8B-B14F-4D97-AF65-F5344CB8AC3E}">
        <p14:creationId xmlns:p14="http://schemas.microsoft.com/office/powerpoint/2010/main" val="3392532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D5BF4B0-1B9F-41B1-8A8B-0ED849CE1CF1}"/>
              </a:ext>
            </a:extLst>
          </p:cNvPr>
          <p:cNvSpPr txBox="1">
            <a:spLocks/>
          </p:cNvSpPr>
          <p:nvPr/>
        </p:nvSpPr>
        <p:spPr>
          <a:xfrm>
            <a:off x="1258956" y="254636"/>
            <a:ext cx="1034994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Chile: Número de pacientes hospitalizados en UCI y pacientes críticos</a:t>
            </a:r>
            <a:endParaRPr lang="es-C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7E68F8-CE9A-CF4D-BA0E-8A52436F2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56" y="1686992"/>
            <a:ext cx="10525916" cy="40909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A0B885-F84F-2849-B087-1067B45D794F}"/>
              </a:ext>
            </a:extLst>
          </p:cNvPr>
          <p:cNvSpPr txBox="1"/>
          <p:nvPr/>
        </p:nvSpPr>
        <p:spPr>
          <a:xfrm>
            <a:off x="5406565" y="5884740"/>
            <a:ext cx="205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Fuente: www.gob.cl</a:t>
            </a:r>
          </a:p>
        </p:txBody>
      </p:sp>
    </p:spTree>
    <p:extLst>
      <p:ext uri="{BB962C8B-B14F-4D97-AF65-F5344CB8AC3E}">
        <p14:creationId xmlns:p14="http://schemas.microsoft.com/office/powerpoint/2010/main" val="2137225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D5BF4B0-1B9F-41B1-8A8B-0ED849CE1CF1}"/>
              </a:ext>
            </a:extLst>
          </p:cNvPr>
          <p:cNvSpPr txBox="1">
            <a:spLocks/>
          </p:cNvSpPr>
          <p:nvPr/>
        </p:nvSpPr>
        <p:spPr>
          <a:xfrm>
            <a:off x="3524678" y="282461"/>
            <a:ext cx="5486400" cy="758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Realidad Nacional</a:t>
            </a:r>
            <a:endParaRPr lang="es-C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n 2" descr="Captura de pantalla con letras blancas&#10;&#10;Descripción generada automáticamente">
            <a:extLst>
              <a:ext uri="{FF2B5EF4-FFF2-40B4-BE49-F238E27FC236}">
                <a16:creationId xmlns:a16="http://schemas.microsoft.com/office/drawing/2014/main" id="{E9E80187-D463-D14D-BF18-AAE854BBD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"/>
          <a:stretch/>
        </p:blipFill>
        <p:spPr>
          <a:xfrm>
            <a:off x="2451651" y="1041026"/>
            <a:ext cx="8257137" cy="537548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DA37D46-8FF5-C649-8754-654CDBB056D0}"/>
              </a:ext>
            </a:extLst>
          </p:cNvPr>
          <p:cNvSpPr txBox="1"/>
          <p:nvPr/>
        </p:nvSpPr>
        <p:spPr>
          <a:xfrm>
            <a:off x="2160104" y="6416513"/>
            <a:ext cx="205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Fuente: www.gob.cl</a:t>
            </a:r>
          </a:p>
        </p:txBody>
      </p:sp>
    </p:spTree>
    <p:extLst>
      <p:ext uri="{BB962C8B-B14F-4D97-AF65-F5344CB8AC3E}">
        <p14:creationId xmlns:p14="http://schemas.microsoft.com/office/powerpoint/2010/main" val="2374567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D5BF4B0-1B9F-41B1-8A8B-0ED849CE1CF1}"/>
              </a:ext>
            </a:extLst>
          </p:cNvPr>
          <p:cNvSpPr txBox="1">
            <a:spLocks/>
          </p:cNvSpPr>
          <p:nvPr/>
        </p:nvSpPr>
        <p:spPr>
          <a:xfrm>
            <a:off x="2001078" y="441487"/>
            <a:ext cx="9289774" cy="758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Ventiladores disponibles a nivel Nacional</a:t>
            </a:r>
            <a:endParaRPr lang="es-C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A37D46-8FF5-C649-8754-654CDBB056D0}"/>
              </a:ext>
            </a:extLst>
          </p:cNvPr>
          <p:cNvSpPr txBox="1"/>
          <p:nvPr/>
        </p:nvSpPr>
        <p:spPr>
          <a:xfrm>
            <a:off x="4712759" y="6308668"/>
            <a:ext cx="205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Fuente: www.gob.cl</a:t>
            </a:r>
          </a:p>
        </p:txBody>
      </p:sp>
      <p:pic>
        <p:nvPicPr>
          <p:cNvPr id="4" name="Imagen 3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6D50D750-A375-4F49-A828-9047155B7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83" y="1338469"/>
            <a:ext cx="6383682" cy="498099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EF5782-B175-B446-965D-B7A7170CDFF3}"/>
              </a:ext>
            </a:extLst>
          </p:cNvPr>
          <p:cNvSpPr txBox="1"/>
          <p:nvPr/>
        </p:nvSpPr>
        <p:spPr>
          <a:xfrm>
            <a:off x="9488557" y="2650435"/>
            <a:ext cx="19651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Al 27 de mayo hay 331 ventiladores disponibles en el territorio nacional.</a:t>
            </a:r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19276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iódico, texto, computadora&#10;&#10;Descripción generada automáticamente">
            <a:extLst>
              <a:ext uri="{FF2B5EF4-FFF2-40B4-BE49-F238E27FC236}">
                <a16:creationId xmlns:a16="http://schemas.microsoft.com/office/drawing/2014/main" id="{BE0FDB9D-1D5E-DD4A-9464-D5370586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48" y="530087"/>
            <a:ext cx="5793864" cy="3689062"/>
          </a:xfrm>
          <a:prstGeom prst="rect">
            <a:avLst/>
          </a:prstGeom>
        </p:spPr>
      </p:pic>
      <p:pic>
        <p:nvPicPr>
          <p:cNvPr id="8" name="Imagen 7" descr="Imagen que contiene texto, periódico&#10;&#10;Descripción generada automáticamente">
            <a:extLst>
              <a:ext uri="{FF2B5EF4-FFF2-40B4-BE49-F238E27FC236}">
                <a16:creationId xmlns:a16="http://schemas.microsoft.com/office/drawing/2014/main" id="{56819E84-500E-7042-8C39-318A56C63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6" y="799313"/>
            <a:ext cx="4301707" cy="3419836"/>
          </a:xfrm>
          <a:prstGeom prst="rect">
            <a:avLst/>
          </a:prstGeom>
        </p:spPr>
      </p:pic>
      <p:pic>
        <p:nvPicPr>
          <p:cNvPr id="10" name="Imagen 9" descr="Imagen que contiene blanco, gato, lavabo&#10;&#10;Descripción generada automáticamente">
            <a:extLst>
              <a:ext uri="{FF2B5EF4-FFF2-40B4-BE49-F238E27FC236}">
                <a16:creationId xmlns:a16="http://schemas.microsoft.com/office/drawing/2014/main" id="{EDD63289-B2B9-4142-A588-BEBA48782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62" y="4040580"/>
            <a:ext cx="7529731" cy="603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07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5B457F7-F030-744B-8171-2071217B51B9}"/>
              </a:ext>
            </a:extLst>
          </p:cNvPr>
          <p:cNvSpPr txBox="1">
            <a:spLocks/>
          </p:cNvSpPr>
          <p:nvPr/>
        </p:nvSpPr>
        <p:spPr>
          <a:xfrm>
            <a:off x="2001078" y="441487"/>
            <a:ext cx="9289774" cy="758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Pero no se trata sólo de presionar un AMBU</a:t>
            </a:r>
            <a:endParaRPr lang="es-C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28F475-DB14-FE45-B894-C2957F321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b="746"/>
          <a:stretch>
            <a:fillRect/>
          </a:stretch>
        </p:blipFill>
        <p:spPr>
          <a:xfrm>
            <a:off x="2695389" y="1395461"/>
            <a:ext cx="3649662" cy="452596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3AC9600-47A2-DB43-9EB1-7796396EC8AC}"/>
              </a:ext>
            </a:extLst>
          </p:cNvPr>
          <p:cNvSpPr txBox="1">
            <a:spLocks/>
          </p:cNvSpPr>
          <p:nvPr/>
        </p:nvSpPr>
        <p:spPr>
          <a:xfrm>
            <a:off x="6289859" y="2954488"/>
            <a:ext cx="500099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/>
              <a:t>Obligatorio diseñar y fabricar un dispositivo funcional, pero </a:t>
            </a:r>
            <a:r>
              <a:rPr lang="es-ES" sz="3200" b="1" dirty="0"/>
              <a:t>muy seguro.</a:t>
            </a:r>
          </a:p>
        </p:txBody>
      </p:sp>
    </p:spTree>
    <p:extLst>
      <p:ext uri="{BB962C8B-B14F-4D97-AF65-F5344CB8AC3E}">
        <p14:creationId xmlns:p14="http://schemas.microsoft.com/office/powerpoint/2010/main" val="4246609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5B457F7-F030-744B-8171-2071217B51B9}"/>
              </a:ext>
            </a:extLst>
          </p:cNvPr>
          <p:cNvSpPr txBox="1">
            <a:spLocks/>
          </p:cNvSpPr>
          <p:nvPr/>
        </p:nvSpPr>
        <p:spPr>
          <a:xfrm>
            <a:off x="2001078" y="441487"/>
            <a:ext cx="9289774" cy="7585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Un Ventilador debe cumplir requerimientos técnicos</a:t>
            </a:r>
            <a:endParaRPr lang="es-C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286892-0AB8-0C43-852E-D4AE10B343BA}"/>
              </a:ext>
            </a:extLst>
          </p:cNvPr>
          <p:cNvSpPr txBox="1"/>
          <p:nvPr/>
        </p:nvSpPr>
        <p:spPr>
          <a:xfrm>
            <a:off x="1643270" y="2080591"/>
            <a:ext cx="703250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ea typeface="+mn-lt"/>
                <a:cs typeface="+mn-lt"/>
              </a:rPr>
              <a:t>Volumen Control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ea typeface="+mn-lt"/>
                <a:cs typeface="+mn-lt"/>
              </a:rPr>
              <a:t>Presión inspiratoria máxima 40cmH2O</a:t>
            </a:r>
            <a:endParaRPr lang="es-E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ea typeface="+mn-lt"/>
                <a:cs typeface="+mn-lt"/>
              </a:rPr>
              <a:t>Presión espiratoria mínima de 5  a 25cm H2O</a:t>
            </a:r>
            <a:endParaRPr lang="es-E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ea typeface="+mn-lt"/>
                <a:cs typeface="+mn-lt"/>
              </a:rPr>
              <a:t>Frecuencia respiratoria desde los 5 a 40 ciclos por minuto.</a:t>
            </a:r>
            <a:endParaRPr lang="es-E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ea typeface="+mn-lt"/>
                <a:cs typeface="+mn-lt"/>
              </a:rPr>
              <a:t>Medir el volumen </a:t>
            </a:r>
            <a:r>
              <a:rPr lang="es-ES" sz="2000" dirty="0" err="1">
                <a:ea typeface="+mn-lt"/>
                <a:cs typeface="+mn-lt"/>
              </a:rPr>
              <a:t>Tidal</a:t>
            </a: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ea typeface="+mn-lt"/>
                <a:cs typeface="+mn-lt"/>
              </a:rPr>
              <a:t>FiO2 desde 21% a 100% en pasos discretos de 10%</a:t>
            </a: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ea typeface="+mn-lt"/>
                <a:cs typeface="+mn-lt"/>
              </a:rPr>
              <a:t>Activar un </a:t>
            </a:r>
            <a:r>
              <a:rPr lang="es-ES" sz="2000" dirty="0" err="1">
                <a:ea typeface="+mn-lt"/>
                <a:cs typeface="+mn-lt"/>
              </a:rPr>
              <a:t>trigger</a:t>
            </a:r>
            <a:r>
              <a:rPr lang="es-ES" sz="2000" dirty="0">
                <a:ea typeface="+mn-lt"/>
                <a:cs typeface="+mn-lt"/>
              </a:rPr>
              <a:t> de sincronización ante esfuerzos.</a:t>
            </a: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ea typeface="+mn-lt"/>
                <a:cs typeface="+mn-lt"/>
              </a:rPr>
              <a:t>Conectar a tubos y filtros estándar.</a:t>
            </a: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ea typeface="+mn-lt"/>
                <a:cs typeface="+mn-lt"/>
              </a:rPr>
              <a:t>Conectar a líneas de oxigeno estándar.</a:t>
            </a: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>
                <a:ea typeface="+mn-lt"/>
                <a:cs typeface="+mn-lt"/>
              </a:rPr>
              <a:t>Presición</a:t>
            </a:r>
            <a:r>
              <a:rPr lang="es-ES" sz="2000" dirty="0">
                <a:ea typeface="+mn-lt"/>
                <a:cs typeface="+mn-lt"/>
              </a:rPr>
              <a:t> en la medición</a:t>
            </a: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ea typeface="+mn-lt"/>
                <a:cs typeface="+mn-lt"/>
              </a:rPr>
              <a:t>Autonomía mayor a 1 hora. </a:t>
            </a:r>
            <a:endParaRPr lang="es-ES" sz="2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A96FB0D-377D-AD40-B1BE-906127B6EE68}"/>
              </a:ext>
            </a:extLst>
          </p:cNvPr>
          <p:cNvSpPr txBox="1"/>
          <p:nvPr/>
        </p:nvSpPr>
        <p:spPr>
          <a:xfrm>
            <a:off x="2093843" y="1382956"/>
            <a:ext cx="24208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>
                <a:solidFill>
                  <a:srgbClr val="0070C0"/>
                </a:solidFill>
              </a:rPr>
              <a:t>Lo deseado es :</a:t>
            </a:r>
          </a:p>
          <a:p>
            <a:endParaRPr lang="es-CL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20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5B457F7-F030-744B-8171-2071217B51B9}"/>
              </a:ext>
            </a:extLst>
          </p:cNvPr>
          <p:cNvSpPr txBox="1">
            <a:spLocks/>
          </p:cNvSpPr>
          <p:nvPr/>
        </p:nvSpPr>
        <p:spPr>
          <a:xfrm>
            <a:off x="2001078" y="441487"/>
            <a:ext cx="9289774" cy="758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Seguridad para el paciente</a:t>
            </a:r>
            <a:endParaRPr lang="es-C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286892-0AB8-0C43-852E-D4AE10B343BA}"/>
              </a:ext>
            </a:extLst>
          </p:cNvPr>
          <p:cNvSpPr txBox="1"/>
          <p:nvPr/>
        </p:nvSpPr>
        <p:spPr>
          <a:xfrm>
            <a:off x="1643270" y="2080591"/>
            <a:ext cx="8345105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Ventilación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Activa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Presión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máxima</a:t>
            </a:r>
            <a:r>
              <a:rPr lang="en-US" sz="2000" dirty="0">
                <a:ea typeface="+mn-lt"/>
                <a:cs typeface="+mn-lt"/>
              </a:rPr>
              <a:t> de </a:t>
            </a:r>
            <a:r>
              <a:rPr lang="en-US" sz="2000" dirty="0" err="1">
                <a:ea typeface="+mn-lt"/>
                <a:cs typeface="+mn-lt"/>
              </a:rPr>
              <a:t>inspiración</a:t>
            </a:r>
            <a:r>
              <a:rPr lang="en-US" sz="2000" dirty="0">
                <a:ea typeface="+mn-lt"/>
                <a:cs typeface="+mn-lt"/>
              </a:rPr>
              <a:t> (PIP) y </a:t>
            </a:r>
            <a:r>
              <a:rPr lang="en-US" sz="2000" dirty="0" err="1">
                <a:ea typeface="+mn-lt"/>
                <a:cs typeface="+mn-lt"/>
              </a:rPr>
              <a:t>presión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mínima</a:t>
            </a:r>
            <a:r>
              <a:rPr lang="en-US" sz="2000" dirty="0">
                <a:ea typeface="+mn-lt"/>
                <a:cs typeface="+mn-lt"/>
              </a:rPr>
              <a:t> de </a:t>
            </a:r>
            <a:r>
              <a:rPr lang="en-US" sz="2000" dirty="0" err="1">
                <a:ea typeface="+mn-lt"/>
                <a:cs typeface="+mn-lt"/>
              </a:rPr>
              <a:t>espiración</a:t>
            </a:r>
            <a:r>
              <a:rPr lang="en-US" sz="2000" dirty="0">
                <a:ea typeface="+mn-lt"/>
                <a:cs typeface="+mn-lt"/>
              </a:rPr>
              <a:t> (PEEP).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Concrentación de Oxigeno (FIO2).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Despliegue de volumen de meseta.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Seguridad eléctrica para el paciente y usuario de la salud.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Control de infección.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Filtros HEPA en la inspiración y espiración.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Fácil de limpiar y sanitizar en sus superficies.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Acceso rápido a manibrar manualmente ante falla.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A96FB0D-377D-AD40-B1BE-906127B6EE68}"/>
              </a:ext>
            </a:extLst>
          </p:cNvPr>
          <p:cNvSpPr txBox="1"/>
          <p:nvPr/>
        </p:nvSpPr>
        <p:spPr>
          <a:xfrm>
            <a:off x="2093843" y="1382956"/>
            <a:ext cx="58394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>
                <a:solidFill>
                  <a:srgbClr val="0070C0"/>
                </a:solidFill>
              </a:rPr>
              <a:t>Ajuste de alarmas de acuerdo a límites</a:t>
            </a:r>
          </a:p>
          <a:p>
            <a:endParaRPr lang="es-CL" sz="2800" dirty="0">
              <a:solidFill>
                <a:srgbClr val="0070C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83C3693-5575-104B-AF1D-8A4AE56F54DE}"/>
              </a:ext>
            </a:extLst>
          </p:cNvPr>
          <p:cNvSpPr txBox="1"/>
          <p:nvPr/>
        </p:nvSpPr>
        <p:spPr>
          <a:xfrm>
            <a:off x="1913396" y="3716219"/>
            <a:ext cx="29613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>
                <a:solidFill>
                  <a:srgbClr val="0070C0"/>
                </a:solidFill>
              </a:rPr>
              <a:t>Seguridad eléctrica</a:t>
            </a:r>
          </a:p>
          <a:p>
            <a:endParaRPr lang="es-CL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67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5B457F7-F030-744B-8171-2071217B51B9}"/>
              </a:ext>
            </a:extLst>
          </p:cNvPr>
          <p:cNvSpPr txBox="1">
            <a:spLocks/>
          </p:cNvSpPr>
          <p:nvPr/>
        </p:nvSpPr>
        <p:spPr>
          <a:xfrm>
            <a:off x="1532964" y="575958"/>
            <a:ext cx="8283389" cy="7585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Desafío para los países y en especial Chile </a:t>
            </a:r>
            <a:endParaRPr lang="es-C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33D0CC0-4329-C54C-9B64-C3BAD9B61BC9}"/>
              </a:ext>
            </a:extLst>
          </p:cNvPr>
          <p:cNvSpPr txBox="1"/>
          <p:nvPr/>
        </p:nvSpPr>
        <p:spPr>
          <a:xfrm>
            <a:off x="1801906" y="1928459"/>
            <a:ext cx="937259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2800" dirty="0"/>
              <a:t>Red de empresas manufactureras con estándares de calidad altos.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2800" dirty="0"/>
              <a:t>Normativa y reglamentos asociados a dispositivos médicos.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2800" dirty="0"/>
              <a:t>Capacidad instalada de laboratorios de certificación autorizados.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2800" dirty="0"/>
              <a:t>Capital Humano Avanzado en temas de diseño y manufactura para la industria de la salud.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2800" dirty="0"/>
              <a:t>Voluntad de impulsar una industria establecida manufacturera en ámbitos estratégicos.</a:t>
            </a:r>
          </a:p>
        </p:txBody>
      </p:sp>
    </p:spTree>
    <p:extLst>
      <p:ext uri="{BB962C8B-B14F-4D97-AF65-F5344CB8AC3E}">
        <p14:creationId xmlns:p14="http://schemas.microsoft.com/office/powerpoint/2010/main" val="3973117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D5BF4B0-1B9F-41B1-8A8B-0ED849CE1CF1}"/>
              </a:ext>
            </a:extLst>
          </p:cNvPr>
          <p:cNvSpPr txBox="1">
            <a:spLocks/>
          </p:cNvSpPr>
          <p:nvPr/>
        </p:nvSpPr>
        <p:spPr>
          <a:xfrm>
            <a:off x="2279373" y="-294481"/>
            <a:ext cx="875968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Problemática Mundial ante el COVID-19</a:t>
            </a:r>
            <a:endParaRPr lang="es-C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n 2" descr="Imagen que contiene agua, hombre, barco, tabla&#10;&#10;Descripción generada automáticamente">
            <a:extLst>
              <a:ext uri="{FF2B5EF4-FFF2-40B4-BE49-F238E27FC236}">
                <a16:creationId xmlns:a16="http://schemas.microsoft.com/office/drawing/2014/main" id="{94CBC9F0-6A76-184F-BA17-3B38B18DF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" b="17886"/>
          <a:stretch/>
        </p:blipFill>
        <p:spPr>
          <a:xfrm>
            <a:off x="1129748" y="1562292"/>
            <a:ext cx="7418034" cy="368393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3C1E37A-C222-1D49-B2C2-BA70E85FFAB2}"/>
              </a:ext>
            </a:extLst>
          </p:cNvPr>
          <p:cNvSpPr txBox="1"/>
          <p:nvPr/>
        </p:nvSpPr>
        <p:spPr>
          <a:xfrm>
            <a:off x="8925340" y="1419099"/>
            <a:ext cx="24914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C00000"/>
                </a:solidFill>
              </a:rPr>
              <a:t>Desabastecimiento.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C00000"/>
                </a:solidFill>
              </a:rPr>
              <a:t>Medidas protectivas.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C00000"/>
                </a:solidFill>
              </a:rPr>
              <a:t>Comercio internacional restringido.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C00000"/>
                </a:solidFill>
              </a:rPr>
              <a:t>Algunos países con baja capacidad de negociación.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C00000"/>
                </a:solidFill>
              </a:rPr>
              <a:t>Manufactura y logística afectadas.</a:t>
            </a:r>
          </a:p>
        </p:txBody>
      </p:sp>
    </p:spTree>
    <p:extLst>
      <p:ext uri="{BB962C8B-B14F-4D97-AF65-F5344CB8AC3E}">
        <p14:creationId xmlns:p14="http://schemas.microsoft.com/office/powerpoint/2010/main" val="821059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D5BF4B0-1B9F-41B1-8A8B-0ED849CE1CF1}"/>
              </a:ext>
            </a:extLst>
          </p:cNvPr>
          <p:cNvSpPr txBox="1">
            <a:spLocks/>
          </p:cNvSpPr>
          <p:nvPr/>
        </p:nvSpPr>
        <p:spPr>
          <a:xfrm>
            <a:off x="1624836" y="0"/>
            <a:ext cx="898497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Problemática Mundial: Sin capacidad de suministro de ventiladores.</a:t>
            </a:r>
            <a:endParaRPr lang="es-C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n 3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5BCCA09A-941F-564B-8716-ACB6197CD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9" y="1414120"/>
            <a:ext cx="8506691" cy="47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16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D5BF4B0-1B9F-41B1-8A8B-0ED849CE1CF1}"/>
              </a:ext>
            </a:extLst>
          </p:cNvPr>
          <p:cNvSpPr txBox="1">
            <a:spLocks/>
          </p:cNvSpPr>
          <p:nvPr/>
        </p:nvSpPr>
        <p:spPr>
          <a:xfrm>
            <a:off x="1404865" y="201628"/>
            <a:ext cx="1008332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</a:rPr>
              <a:t>Iniciativas a nivel Mundial: Conectar 2 pacientes a un ventilador</a:t>
            </a:r>
            <a:endParaRPr lang="es-CL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8A8A78-D475-AF49-B7E1-223EA95B7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7" b="9372"/>
          <a:stretch/>
        </p:blipFill>
        <p:spPr>
          <a:xfrm>
            <a:off x="2092036" y="1998246"/>
            <a:ext cx="8180712" cy="46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13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9208806-434A-AF44-9960-D4BDB5A7F548}"/>
              </a:ext>
            </a:extLst>
          </p:cNvPr>
          <p:cNvSpPr txBox="1">
            <a:spLocks/>
          </p:cNvSpPr>
          <p:nvPr/>
        </p:nvSpPr>
        <p:spPr>
          <a:xfrm>
            <a:off x="1292087" y="333921"/>
            <a:ext cx="9998765" cy="8661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Iniciativas a nivel mundial: </a:t>
            </a:r>
          </a:p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Desarrollo ventiladores de emergencia en UK </a:t>
            </a:r>
            <a:endParaRPr lang="es-C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en 5" descr="Imagen que contiene interior, tabla, blanco, máquina&#10;&#10;Descripción generada automáticamente">
            <a:extLst>
              <a:ext uri="{FF2B5EF4-FFF2-40B4-BE49-F238E27FC236}">
                <a16:creationId xmlns:a16="http://schemas.microsoft.com/office/drawing/2014/main" id="{D5D3BACC-76E2-C648-B7BA-049D379F77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41" y="1464365"/>
            <a:ext cx="2653886" cy="4366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903723C-A382-194B-943C-3177251DDD07}"/>
              </a:ext>
            </a:extLst>
          </p:cNvPr>
          <p:cNvSpPr txBox="1"/>
          <p:nvPr/>
        </p:nvSpPr>
        <p:spPr>
          <a:xfrm>
            <a:off x="2603466" y="5877749"/>
            <a:ext cx="2233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University of Oxford </a:t>
            </a:r>
          </a:p>
          <a:p>
            <a:r>
              <a:rPr lang="es-CL" dirty="0"/>
              <a:t>King’s College London</a:t>
            </a:r>
          </a:p>
        </p:txBody>
      </p:sp>
      <p:pic>
        <p:nvPicPr>
          <p:cNvPr id="11" name="Imagen 10" descr="Imagen que contiene interior, azul, pequeño, negro&#10;&#10;Descripción generada automáticamente">
            <a:extLst>
              <a:ext uri="{FF2B5EF4-FFF2-40B4-BE49-F238E27FC236}">
                <a16:creationId xmlns:a16="http://schemas.microsoft.com/office/drawing/2014/main" id="{21AA2840-E6F1-D14B-A76B-3ADD95766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77" y="1463557"/>
            <a:ext cx="3175093" cy="423805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D68F694-C93B-454D-A0F0-9632FEB9FA9E}"/>
              </a:ext>
            </a:extLst>
          </p:cNvPr>
          <p:cNvSpPr txBox="1"/>
          <p:nvPr/>
        </p:nvSpPr>
        <p:spPr>
          <a:xfrm>
            <a:off x="7474977" y="5774877"/>
            <a:ext cx="366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University College London</a:t>
            </a:r>
          </a:p>
          <a:p>
            <a:r>
              <a:rPr lang="es-CL" dirty="0"/>
              <a:t>Equipo Mercedes Benz Formula 1 </a:t>
            </a:r>
          </a:p>
        </p:txBody>
      </p:sp>
    </p:spTree>
    <p:extLst>
      <p:ext uri="{BB962C8B-B14F-4D97-AF65-F5344CB8AC3E}">
        <p14:creationId xmlns:p14="http://schemas.microsoft.com/office/powerpoint/2010/main" val="3286928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9208806-434A-AF44-9960-D4BDB5A7F548}"/>
              </a:ext>
            </a:extLst>
          </p:cNvPr>
          <p:cNvSpPr txBox="1">
            <a:spLocks/>
          </p:cNvSpPr>
          <p:nvPr/>
        </p:nvSpPr>
        <p:spPr>
          <a:xfrm>
            <a:off x="1563756" y="549064"/>
            <a:ext cx="9727095" cy="7585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Iniciativas a nivel mundial: </a:t>
            </a:r>
          </a:p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Desarrollo ventiladores de emergencia en España</a:t>
            </a:r>
            <a:endParaRPr lang="es-C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n 3" descr="Imagen que contiene persona, edificio, hombre, sostener&#10;&#10;Descripción generada automáticamente">
            <a:extLst>
              <a:ext uri="{FF2B5EF4-FFF2-40B4-BE49-F238E27FC236}">
                <a16:creationId xmlns:a16="http://schemas.microsoft.com/office/drawing/2014/main" id="{5CC8D780-1795-5945-8899-1CF5A7C67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505" y="2263520"/>
            <a:ext cx="3660967" cy="2619879"/>
          </a:xfrm>
          <a:prstGeom prst="rect">
            <a:avLst/>
          </a:prstGeom>
        </p:spPr>
      </p:pic>
      <p:pic>
        <p:nvPicPr>
          <p:cNvPr id="8" name="Imagen 7" descr="Imagen que contiene tabla, hombre, mujer, computadora&#10;&#10;Descripción generada automáticamente">
            <a:extLst>
              <a:ext uri="{FF2B5EF4-FFF2-40B4-BE49-F238E27FC236}">
                <a16:creationId xmlns:a16="http://schemas.microsoft.com/office/drawing/2014/main" id="{EE5C70E0-FDB8-6545-A978-699A24429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27" y="2263520"/>
            <a:ext cx="4717773" cy="265374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CBD0D49-342F-934E-9F35-DC753A2CFB9D}"/>
              </a:ext>
            </a:extLst>
          </p:cNvPr>
          <p:cNvSpPr txBox="1"/>
          <p:nvPr/>
        </p:nvSpPr>
        <p:spPr>
          <a:xfrm>
            <a:off x="1181509" y="5059016"/>
            <a:ext cx="5245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/>
              <a:t>Ventilador basado en AMBU construido por Leitat Barcelona.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7EB372C-B6AA-1C44-9653-651BC1FDE22C}"/>
              </a:ext>
            </a:extLst>
          </p:cNvPr>
          <p:cNvSpPr txBox="1"/>
          <p:nvPr/>
        </p:nvSpPr>
        <p:spPr>
          <a:xfrm>
            <a:off x="6797689" y="5059015"/>
            <a:ext cx="517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/>
              <a:t>Ventilador basado en AMBU diseñado y construido por SEAT.</a:t>
            </a:r>
          </a:p>
        </p:txBody>
      </p:sp>
    </p:spTree>
    <p:extLst>
      <p:ext uri="{BB962C8B-B14F-4D97-AF65-F5344CB8AC3E}">
        <p14:creationId xmlns:p14="http://schemas.microsoft.com/office/powerpoint/2010/main" val="58975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9208806-434A-AF44-9960-D4BDB5A7F548}"/>
              </a:ext>
            </a:extLst>
          </p:cNvPr>
          <p:cNvSpPr txBox="1">
            <a:spLocks/>
          </p:cNvSpPr>
          <p:nvPr/>
        </p:nvSpPr>
        <p:spPr>
          <a:xfrm>
            <a:off x="1563757" y="441487"/>
            <a:ext cx="9727095" cy="7585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Iniciativas a nivel mundial: </a:t>
            </a:r>
          </a:p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Desarrollo ventiladores de emergencia en Colombia</a:t>
            </a:r>
            <a:endParaRPr lang="es-C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n 3" descr="Imagen que contiene interior, tabla, escritorio, computadora&#10;&#10;Descripción generada automáticamente">
            <a:extLst>
              <a:ext uri="{FF2B5EF4-FFF2-40B4-BE49-F238E27FC236}">
                <a16:creationId xmlns:a16="http://schemas.microsoft.com/office/drawing/2014/main" id="{491CC9C8-9687-4B46-918B-44FC96A6C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70" y="1282951"/>
            <a:ext cx="6241774" cy="468133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946A33-3AA7-0144-82A7-F4A0DF2475BA}"/>
              </a:ext>
            </a:extLst>
          </p:cNvPr>
          <p:cNvSpPr txBox="1"/>
          <p:nvPr/>
        </p:nvSpPr>
        <p:spPr>
          <a:xfrm>
            <a:off x="2225360" y="6047181"/>
            <a:ext cx="8200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Sistema Neumático desarrollado en la Universidad de Antioquía.</a:t>
            </a:r>
          </a:p>
        </p:txBody>
      </p:sp>
    </p:spTree>
    <p:extLst>
      <p:ext uri="{BB962C8B-B14F-4D97-AF65-F5344CB8AC3E}">
        <p14:creationId xmlns:p14="http://schemas.microsoft.com/office/powerpoint/2010/main" val="1866332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9208806-434A-AF44-9960-D4BDB5A7F548}"/>
              </a:ext>
            </a:extLst>
          </p:cNvPr>
          <p:cNvSpPr txBox="1">
            <a:spLocks/>
          </p:cNvSpPr>
          <p:nvPr/>
        </p:nvSpPr>
        <p:spPr>
          <a:xfrm>
            <a:off x="1563757" y="441487"/>
            <a:ext cx="9727095" cy="7585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Iniciativas a nivel mundial: </a:t>
            </a:r>
          </a:p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Desarrollo ventiladores de emergencia en USA</a:t>
            </a:r>
            <a:endParaRPr lang="es-C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n 3" descr="Imagen que contiene interior, tabla, juguete, pequeño&#10;&#10;Descripción generada automáticamente">
            <a:extLst>
              <a:ext uri="{FF2B5EF4-FFF2-40B4-BE49-F238E27FC236}">
                <a16:creationId xmlns:a16="http://schemas.microsoft.com/office/drawing/2014/main" id="{7E54C426-88B5-2847-AC4A-021FB0C7C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80" y="2087218"/>
            <a:ext cx="4705020" cy="3117076"/>
          </a:xfrm>
          <a:prstGeom prst="rect">
            <a:avLst/>
          </a:prstGeom>
        </p:spPr>
      </p:pic>
      <p:pic>
        <p:nvPicPr>
          <p:cNvPr id="6" name="Imagen 5" descr="Imagen que contiene interior, tabla, computadora, escritorio&#10;&#10;Descripción generada automáticamente">
            <a:extLst>
              <a:ext uri="{FF2B5EF4-FFF2-40B4-BE49-F238E27FC236}">
                <a16:creationId xmlns:a16="http://schemas.microsoft.com/office/drawing/2014/main" id="{D4452FBA-B3BC-544E-A58D-CD09FCC8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436" y="2076450"/>
            <a:ext cx="4668297" cy="311707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5BDD4AD-168B-A646-90EE-565B7B6BE856}"/>
              </a:ext>
            </a:extLst>
          </p:cNvPr>
          <p:cNvSpPr txBox="1"/>
          <p:nvPr/>
        </p:nvSpPr>
        <p:spPr>
          <a:xfrm>
            <a:off x="1490870" y="5297557"/>
            <a:ext cx="4227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El año 2010 estudiantes del MIT proponen construir ventiladores de bajo costo basados en AMBU para ser utilizados en caso de emergencia.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C24BE5B-D51C-504E-A9F2-0184A8B86F51}"/>
              </a:ext>
            </a:extLst>
          </p:cNvPr>
          <p:cNvSpPr txBox="1"/>
          <p:nvPr/>
        </p:nvSpPr>
        <p:spPr>
          <a:xfrm>
            <a:off x="6505436" y="5216184"/>
            <a:ext cx="422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En enero 2020 se retoma el trabajo del MIT y se vuelve a desarrollar, liberando los planos iniciales en Internet.</a:t>
            </a:r>
          </a:p>
        </p:txBody>
      </p:sp>
    </p:spTree>
    <p:extLst>
      <p:ext uri="{BB962C8B-B14F-4D97-AF65-F5344CB8AC3E}">
        <p14:creationId xmlns:p14="http://schemas.microsoft.com/office/powerpoint/2010/main" val="3310405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9208806-434A-AF44-9960-D4BDB5A7F548}"/>
              </a:ext>
            </a:extLst>
          </p:cNvPr>
          <p:cNvSpPr txBox="1">
            <a:spLocks/>
          </p:cNvSpPr>
          <p:nvPr/>
        </p:nvSpPr>
        <p:spPr>
          <a:xfrm>
            <a:off x="1563757" y="441487"/>
            <a:ext cx="9727095" cy="758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Básicamente 3 líneas de desarrollo </a:t>
            </a:r>
            <a:endParaRPr lang="es-C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874B79B-13FA-1641-AF07-0233E9BD9A67}"/>
              </a:ext>
            </a:extLst>
          </p:cNvPr>
          <p:cNvSpPr txBox="1"/>
          <p:nvPr/>
        </p:nvSpPr>
        <p:spPr>
          <a:xfrm>
            <a:off x="1234051" y="1437162"/>
            <a:ext cx="2348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Basado en AMBU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5D8D822-FE1B-1D49-8414-BED8DF1A307C}"/>
              </a:ext>
            </a:extLst>
          </p:cNvPr>
          <p:cNvSpPr txBox="1"/>
          <p:nvPr/>
        </p:nvSpPr>
        <p:spPr>
          <a:xfrm>
            <a:off x="4860894" y="1437162"/>
            <a:ext cx="2835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Sistemas Neumáticos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4D0A776-3F76-E548-88C7-55F2E027CA73}"/>
              </a:ext>
            </a:extLst>
          </p:cNvPr>
          <p:cNvSpPr txBox="1"/>
          <p:nvPr/>
        </p:nvSpPr>
        <p:spPr>
          <a:xfrm>
            <a:off x="9729792" y="1435517"/>
            <a:ext cx="122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Pistones</a:t>
            </a:r>
          </a:p>
        </p:txBody>
      </p:sp>
      <p:pic>
        <p:nvPicPr>
          <p:cNvPr id="10" name="Imagen 5" descr="Imagen que contiene interior, tabla, computadora, remoto&#10;&#10;Descripción generada con confianza muy alta">
            <a:extLst>
              <a:ext uri="{FF2B5EF4-FFF2-40B4-BE49-F238E27FC236}">
                <a16:creationId xmlns:a16="http://schemas.microsoft.com/office/drawing/2014/main" id="{F82A1822-3204-C042-AF48-8987E59E6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410" y="2253110"/>
            <a:ext cx="3176455" cy="1791758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338F549A-368C-2942-BEB0-FAFC5131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91" y="2090350"/>
            <a:ext cx="3124331" cy="2117278"/>
          </a:xfrm>
          <a:prstGeom prst="rect">
            <a:avLst/>
          </a:prstGeom>
        </p:spPr>
      </p:pic>
      <p:pic>
        <p:nvPicPr>
          <p:cNvPr id="15" name="Imagen 14" descr="Imagen que contiene interior, motor, tabla, bolsa&#10;&#10;Descripción generada automáticamente">
            <a:extLst>
              <a:ext uri="{FF2B5EF4-FFF2-40B4-BE49-F238E27FC236}">
                <a16:creationId xmlns:a16="http://schemas.microsoft.com/office/drawing/2014/main" id="{0CF6D464-8BFB-A14B-87E2-F0D52D71D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0" y="4253215"/>
            <a:ext cx="3124331" cy="2306854"/>
          </a:xfrm>
          <a:prstGeom prst="rect">
            <a:avLst/>
          </a:prstGeom>
        </p:spPr>
      </p:pic>
      <p:pic>
        <p:nvPicPr>
          <p:cNvPr id="18" name="Imagen 17" descr="Imagen que contiene interior, tabla, pequeño, rojo&#10;&#10;Descripción generada automáticamente">
            <a:extLst>
              <a:ext uri="{FF2B5EF4-FFF2-40B4-BE49-F238E27FC236}">
                <a16:creationId xmlns:a16="http://schemas.microsoft.com/office/drawing/2014/main" id="{8B09239A-502A-EB42-9A58-4FC7C2E60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45" y="2135937"/>
            <a:ext cx="3572907" cy="2117278"/>
          </a:xfrm>
          <a:prstGeom prst="rect">
            <a:avLst/>
          </a:prstGeom>
        </p:spPr>
      </p:pic>
      <p:pic>
        <p:nvPicPr>
          <p:cNvPr id="20" name="Imagen 19" descr="Imagen que contiene interior, tabla, escritorio, computadora&#10;&#10;Descripción generada automáticamente">
            <a:extLst>
              <a:ext uri="{FF2B5EF4-FFF2-40B4-BE49-F238E27FC236}">
                <a16:creationId xmlns:a16="http://schemas.microsoft.com/office/drawing/2014/main" id="{9826D656-B0E6-B244-B417-89356D9A7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74" y="4388624"/>
            <a:ext cx="3605136" cy="202788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58434F0-DCB3-2A4A-BD8E-C844296BE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0" y="4242356"/>
            <a:ext cx="30353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465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Webin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Webinar" id="{AF8BBE13-CD8E-44B3-A00E-686DA31FFCD7}" vid="{23FEAD4D-3485-46B6-96B4-D4134E02B8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TemaWebinar</Template>
  <TotalTime>233</TotalTime>
  <Words>513</Words>
  <Application>Microsoft Office PowerPoint</Application>
  <PresentationFormat>Panorámica</PresentationFormat>
  <Paragraphs>84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TemaWebinar</vt:lpstr>
      <vt:lpstr>“Fabricación Avanzada de Ventiladores Mecánicos para el COVID19”.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Usuario</dc:creator>
  <cp:lastModifiedBy>Usuario</cp:lastModifiedBy>
  <cp:revision>26</cp:revision>
  <dcterms:created xsi:type="dcterms:W3CDTF">2020-05-15T20:40:41Z</dcterms:created>
  <dcterms:modified xsi:type="dcterms:W3CDTF">2020-05-27T21:47:41Z</dcterms:modified>
</cp:coreProperties>
</file>