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9" roundtripDataSignature="AMtx7mgTItOtyHLj3j+bwJidk07tfHDN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C777"/>
    <a:srgbClr val="F3AA79"/>
    <a:srgbClr val="F5B88F"/>
    <a:srgbClr val="7698D4"/>
    <a:srgbClr val="5F86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00" autoAdjust="0"/>
  </p:normalViewPr>
  <p:slideViewPr>
    <p:cSldViewPr snapToGrid="0">
      <p:cViewPr varScale="1">
        <p:scale>
          <a:sx n="61" d="100"/>
          <a:sy n="61" d="100"/>
        </p:scale>
        <p:origin x="10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08780829a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 dirty="0"/>
          </a:p>
        </p:txBody>
      </p:sp>
      <p:sp>
        <p:nvSpPr>
          <p:cNvPr id="92" name="Google Shape;92;g808780829a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32" name="Google Shape;13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  <p:pic>
        <p:nvPicPr>
          <p:cNvPr id="17" name="Google Shape;17;p7"/>
          <p:cNvPicPr preferRelativeResize="0"/>
          <p:nvPr/>
        </p:nvPicPr>
        <p:blipFill rotWithShape="1">
          <a:blip r:embed="rId2">
            <a:alphaModFix/>
          </a:blip>
          <a:srcRect b="45280"/>
          <a:stretch/>
        </p:blipFill>
        <p:spPr>
          <a:xfrm rot="-5400000">
            <a:off x="-3010295" y="2992296"/>
            <a:ext cx="6876000" cy="855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26842" y="6003231"/>
            <a:ext cx="1865158" cy="854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"/>
          <p:cNvSpPr txBox="1">
            <a:spLocks noGrp="1"/>
          </p:cNvSpPr>
          <p:nvPr>
            <p:ph type="title" idx="4294967295"/>
          </p:nvPr>
        </p:nvSpPr>
        <p:spPr>
          <a:xfrm>
            <a:off x="3183375" y="2031475"/>
            <a:ext cx="60813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000"/>
              <a:buFont typeface="Calibri"/>
              <a:buNone/>
            </a:pPr>
            <a:r>
              <a:rPr lang="es-CL" sz="4500" b="1">
                <a:solidFill>
                  <a:srgbClr val="1F3864"/>
                </a:solidFill>
              </a:rPr>
              <a:t>Iniciativa </a:t>
            </a:r>
            <a:br>
              <a:rPr lang="es-CL" sz="4500" b="1">
                <a:solidFill>
                  <a:srgbClr val="1F3864"/>
                </a:solidFill>
              </a:rPr>
            </a:br>
            <a:r>
              <a:rPr lang="es-CL" sz="4500" b="1">
                <a:solidFill>
                  <a:srgbClr val="1F3864"/>
                </a:solidFill>
              </a:rPr>
              <a:t>“Un Respiro para Chile”</a:t>
            </a:r>
            <a:endParaRPr sz="4500" b="1">
              <a:solidFill>
                <a:srgbClr val="1F3864"/>
              </a:solidFill>
            </a:endParaRPr>
          </a:p>
        </p:txBody>
      </p:sp>
      <p:pic>
        <p:nvPicPr>
          <p:cNvPr id="87" name="Google Shape;8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63408" y="5882502"/>
            <a:ext cx="2128593" cy="975498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2"/>
          <p:cNvSpPr txBox="1"/>
          <p:nvPr/>
        </p:nvSpPr>
        <p:spPr>
          <a:xfrm>
            <a:off x="3547800" y="4329625"/>
            <a:ext cx="5486400" cy="14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Calibri"/>
              <a:buNone/>
            </a:pPr>
            <a:r>
              <a:rPr lang="es-CL" sz="2800" b="1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Dra. Paulina Assmann S.</a:t>
            </a:r>
            <a:endParaRPr sz="2800" b="1" i="0" u="none" strike="noStrike" cap="non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Calibri"/>
              <a:buNone/>
            </a:pPr>
            <a:endParaRPr sz="2800" b="1" i="0" u="none" strike="noStrike" cap="non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Calibri"/>
              <a:buNone/>
            </a:pPr>
            <a:r>
              <a:rPr lang="es-CL" sz="19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Seremi de Ciencia, Tecnología, Conocimiento e Innovación, Macrozona Centro Sur</a:t>
            </a:r>
            <a:endParaRPr sz="1900" b="0" i="0" u="none" strike="noStrike" cap="non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Calibri"/>
              <a:buNone/>
            </a:pPr>
            <a:endParaRPr sz="1900" b="0" i="0" u="none" strike="noStrike" cap="non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Calibri"/>
              <a:buNone/>
            </a:pPr>
            <a:r>
              <a:rPr lang="es-CL" sz="19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27 de Mayo de 2020</a:t>
            </a:r>
            <a:endParaRPr sz="1900" b="0" i="0" u="none" strike="noStrike" cap="non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53194" y="232525"/>
            <a:ext cx="1949018" cy="171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08780829a_1_0"/>
          <p:cNvSpPr txBox="1"/>
          <p:nvPr/>
        </p:nvSpPr>
        <p:spPr>
          <a:xfrm>
            <a:off x="3176450" y="-331772"/>
            <a:ext cx="54864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000"/>
              <a:buFont typeface="Calibri"/>
              <a:buNone/>
            </a:pPr>
            <a:r>
              <a:rPr lang="es-CL" sz="4000" b="1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“Un Respiro para Chile”</a:t>
            </a:r>
            <a:endParaRPr sz="4000" b="1" i="0" u="none" strike="noStrike" cap="non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g808780829a_1_0" descr="SOFOFA Hub - SOFOFA SOFOF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6455" y="5546506"/>
            <a:ext cx="2086530" cy="709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808780829a_1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15504" y="5546505"/>
            <a:ext cx="1794815" cy="356822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808780829a_1_0"/>
          <p:cNvPicPr preferRelativeResize="0"/>
          <p:nvPr/>
        </p:nvPicPr>
        <p:blipFill rotWithShape="1">
          <a:blip r:embed="rId5">
            <a:alphaModFix/>
          </a:blip>
          <a:srcRect l="8450" t="25375" r="10994" b="23205"/>
          <a:stretch/>
        </p:blipFill>
        <p:spPr>
          <a:xfrm>
            <a:off x="8162839" y="5389359"/>
            <a:ext cx="1920490" cy="866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808780829a_1_0" descr="Ministerio de Ciencia, Tecnología, Conocimiento e Innovación de ...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60677" y="5047313"/>
            <a:ext cx="1699051" cy="1538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808780829a_1_0" descr="Ministerio de Economía, Fomento y Turismo (Chile) - Wikipedia, la ...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400056" y="5006445"/>
            <a:ext cx="1699051" cy="1538119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g808780829a_1_0"/>
          <p:cNvSpPr/>
          <p:nvPr/>
        </p:nvSpPr>
        <p:spPr>
          <a:xfrm>
            <a:off x="2598309" y="2341438"/>
            <a:ext cx="1875300" cy="1979700"/>
          </a:xfrm>
          <a:prstGeom prst="roundRect">
            <a:avLst>
              <a:gd name="adj" fmla="val 16667"/>
            </a:avLst>
          </a:prstGeom>
          <a:solidFill>
            <a:srgbClr val="7698D4"/>
          </a:solidFill>
          <a:ln w="25400" cap="flat" cmpd="sng">
            <a:solidFill>
              <a:srgbClr val="3153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Facilitar proceso</a:t>
            </a:r>
            <a:r>
              <a:rPr lang="es-CL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 validación técnica y escalamiento.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g808780829a_1_0"/>
          <p:cNvSpPr/>
          <p:nvPr/>
        </p:nvSpPr>
        <p:spPr>
          <a:xfrm>
            <a:off x="5351975" y="2342180"/>
            <a:ext cx="1875300" cy="1979700"/>
          </a:xfrm>
          <a:prstGeom prst="roundRect">
            <a:avLst>
              <a:gd name="adj" fmla="val 16667"/>
            </a:avLst>
          </a:prstGeom>
          <a:solidFill>
            <a:srgbClr val="F3AA79"/>
          </a:solidFill>
          <a:ln w="25400" cap="flat" cmpd="sng">
            <a:solidFill>
              <a:srgbClr val="AC5B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Ordenar la oferta </a:t>
            </a:r>
            <a:r>
              <a:rPr lang="es-CL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 ventiladores mecánicos en Chile.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g808780829a_1_0"/>
          <p:cNvSpPr/>
          <p:nvPr/>
        </p:nvSpPr>
        <p:spPr>
          <a:xfrm>
            <a:off x="8105641" y="2345712"/>
            <a:ext cx="1875300" cy="1979700"/>
          </a:xfrm>
          <a:prstGeom prst="roundRect">
            <a:avLst>
              <a:gd name="adj" fmla="val 16667"/>
            </a:avLst>
          </a:prstGeom>
          <a:solidFill>
            <a:srgbClr val="97C777"/>
          </a:solidFill>
          <a:ln w="25400" cap="flat" cmpd="sng">
            <a:solidFill>
              <a:srgbClr val="517E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Convocar a una red de expertos </a:t>
            </a:r>
            <a:r>
              <a:rPr lang="es-CL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 apoyar estos desafíos.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808780829a_1_0"/>
          <p:cNvSpPr txBox="1"/>
          <p:nvPr/>
        </p:nvSpPr>
        <p:spPr>
          <a:xfrm>
            <a:off x="1634434" y="1394084"/>
            <a:ext cx="1699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s-CL" sz="2800" b="1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sz="2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4" name="Google Shape;104;g808780829a_1_0"/>
          <p:cNvCxnSpPr/>
          <p:nvPr/>
        </p:nvCxnSpPr>
        <p:spPr>
          <a:xfrm rot="10800000" flipH="1">
            <a:off x="1132234" y="4915470"/>
            <a:ext cx="10966873" cy="23761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/>
          <p:nvPr/>
        </p:nvSpPr>
        <p:spPr>
          <a:xfrm>
            <a:off x="3139075" y="104087"/>
            <a:ext cx="54864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000"/>
              <a:buFont typeface="Calibri"/>
              <a:buNone/>
            </a:pPr>
            <a:r>
              <a:rPr lang="es-CL" sz="4000" b="1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“Un Respiro para Chile”</a:t>
            </a:r>
            <a:endParaRPr sz="4000" b="1" i="0" u="none" strike="noStrike" cap="non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 txBox="1"/>
          <p:nvPr/>
        </p:nvSpPr>
        <p:spPr>
          <a:xfrm>
            <a:off x="1575448" y="1678053"/>
            <a:ext cx="8888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lnSpcReduction="10000"/>
          </a:bodyPr>
          <a:lstStyle/>
          <a:p>
            <a:pPr marL="571500" marR="0" lvl="0" indent="-5778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100"/>
              <a:buFont typeface="Noto Sans Symbols"/>
              <a:buChar char="✔"/>
            </a:pPr>
            <a:r>
              <a:rPr lang="es-CL" sz="18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La plataforma logró convocar a </a:t>
            </a:r>
            <a:r>
              <a:rPr lang="es-CL" sz="1800" b="1" i="0" u="none" strike="noStrike" cap="none">
                <a:latin typeface="Calibri"/>
                <a:ea typeface="Calibri"/>
                <a:cs typeface="Calibri"/>
                <a:sym typeface="Calibri"/>
              </a:rPr>
              <a:t>35 iniciativas </a:t>
            </a:r>
            <a:r>
              <a:rPr lang="es-CL" sz="18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de todo Chile, las que fueron analizadas por un </a:t>
            </a:r>
            <a:r>
              <a:rPr lang="es-CL" sz="1800" b="1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comité experto</a:t>
            </a:r>
            <a:r>
              <a:rPr lang="es-CL" sz="18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1800" b="0" i="0" u="none" strike="noStrike" cap="non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5778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100"/>
              <a:buFont typeface="Noto Sans Symbols"/>
              <a:buChar char="✔"/>
            </a:pPr>
            <a:r>
              <a:rPr lang="es-CL" sz="18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Se seleccionaron 5 que pasaron a la siguiente etapa, en base a 4 criterios principales de evaluación: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28700" marR="0" lvl="1" indent="-5651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"/>
              <a:buFont typeface="Noto Sans Symbols"/>
              <a:buNone/>
            </a:pPr>
            <a:endParaRPr sz="100" b="0" i="0" u="none" strike="noStrike" cap="non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3"/>
          <p:cNvPicPr preferRelativeResize="0"/>
          <p:nvPr/>
        </p:nvPicPr>
        <p:blipFill rotWithShape="1">
          <a:blip r:embed="rId3">
            <a:alphaModFix amt="26000"/>
          </a:blip>
          <a:srcRect/>
          <a:stretch/>
        </p:blipFill>
        <p:spPr>
          <a:xfrm>
            <a:off x="10527980" y="250350"/>
            <a:ext cx="1504442" cy="13255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2" name="Google Shape;112;p3"/>
          <p:cNvGrpSpPr/>
          <p:nvPr/>
        </p:nvGrpSpPr>
        <p:grpSpPr>
          <a:xfrm>
            <a:off x="-691647" y="2368437"/>
            <a:ext cx="9843801" cy="4837922"/>
            <a:chOff x="-4049527" y="-675019"/>
            <a:chExt cx="9843801" cy="4837922"/>
          </a:xfrm>
        </p:grpSpPr>
        <p:sp>
          <p:nvSpPr>
            <p:cNvPr id="113" name="Google Shape;113;p3"/>
            <p:cNvSpPr/>
            <p:nvPr/>
          </p:nvSpPr>
          <p:spPr>
            <a:xfrm>
              <a:off x="-4049527" y="-675019"/>
              <a:ext cx="4837922" cy="4837922"/>
            </a:xfrm>
            <a:prstGeom prst="blockArc">
              <a:avLst>
                <a:gd name="adj1" fmla="val 18900000"/>
                <a:gd name="adj2" fmla="val 2700000"/>
                <a:gd name="adj3" fmla="val 446"/>
              </a:avLst>
            </a:prstGeom>
            <a:noFill/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407690" y="276122"/>
              <a:ext cx="5386583" cy="552533"/>
            </a:xfrm>
            <a:prstGeom prst="rect">
              <a:avLst/>
            </a:prstGeom>
            <a:gradFill>
              <a:gsLst>
                <a:gs pos="0">
                  <a:srgbClr val="FF7714"/>
                </a:gs>
                <a:gs pos="100000">
                  <a:srgbClr val="FFA773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3"/>
            <p:cNvSpPr txBox="1"/>
            <p:nvPr/>
          </p:nvSpPr>
          <p:spPr>
            <a:xfrm>
              <a:off x="407690" y="276122"/>
              <a:ext cx="5386583" cy="5525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8550" tIns="35550" rIns="35550" bIns="355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CL" sz="1400" b="0" i="0" u="none" strike="noStrike" cap="none">
                  <a:solidFill>
                    <a:srgbClr val="434343"/>
                  </a:solidFill>
                  <a:latin typeface="Arial"/>
                  <a:ea typeface="Arial"/>
                  <a:cs typeface="Arial"/>
                  <a:sym typeface="Arial"/>
                </a:rPr>
                <a:t>Grado de cumplimiento de los requerimientos de seguridad y funcionalidad establecidos de común con SOCHIMI.</a:t>
              </a: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62357" y="207056"/>
              <a:ext cx="690666" cy="690666"/>
            </a:xfrm>
            <a:prstGeom prst="ellipse">
              <a:avLst/>
            </a:prstGeom>
            <a:solidFill>
              <a:schemeClr val="lt1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724470" y="1105066"/>
              <a:ext cx="5069804" cy="552533"/>
            </a:xfrm>
            <a:prstGeom prst="rect">
              <a:avLst/>
            </a:prstGeom>
            <a:gradFill>
              <a:gsLst>
                <a:gs pos="0">
                  <a:schemeClr val="accent3"/>
                </a:gs>
                <a:gs pos="100000">
                  <a:srgbClr val="D8D8D8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3"/>
            <p:cNvSpPr txBox="1"/>
            <p:nvPr/>
          </p:nvSpPr>
          <p:spPr>
            <a:xfrm>
              <a:off x="724470" y="1105066"/>
              <a:ext cx="5069804" cy="5525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8550" tIns="35550" rIns="35550" bIns="355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CL" sz="1400" b="0" i="0" u="none" strike="noStrike" cap="none">
                  <a:solidFill>
                    <a:srgbClr val="434343"/>
                  </a:solidFill>
                  <a:latin typeface="Arial"/>
                  <a:ea typeface="Arial"/>
                  <a:cs typeface="Arial"/>
                  <a:sym typeface="Arial"/>
                </a:rPr>
                <a:t>Factibilidad manufacturera de Chile y abastecimiento de componentes claves.</a:t>
              </a: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379137" y="1035999"/>
              <a:ext cx="690666" cy="690666"/>
            </a:xfrm>
            <a:prstGeom prst="ellipse">
              <a:avLst/>
            </a:prstGeom>
            <a:solidFill>
              <a:schemeClr val="lt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724470" y="1934009"/>
              <a:ext cx="5069804" cy="552533"/>
            </a:xfrm>
            <a:prstGeom prst="rect">
              <a:avLst/>
            </a:prstGeom>
            <a:gradFill>
              <a:gsLst>
                <a:gs pos="0">
                  <a:srgbClr val="FFD300"/>
                </a:gs>
                <a:gs pos="100000">
                  <a:srgbClr val="FFEF63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 txBox="1"/>
            <p:nvPr/>
          </p:nvSpPr>
          <p:spPr>
            <a:xfrm>
              <a:off x="724470" y="1934009"/>
              <a:ext cx="5069804" cy="5525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8550" tIns="35550" rIns="35550" bIns="355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CL" sz="1400" b="0" i="0" u="none" strike="noStrike" cap="none">
                  <a:solidFill>
                    <a:srgbClr val="434343"/>
                  </a:solidFill>
                  <a:latin typeface="Arial"/>
                  <a:ea typeface="Arial"/>
                  <a:cs typeface="Arial"/>
                  <a:sym typeface="Arial"/>
                </a:rPr>
                <a:t>Grado de madurez técnica para la manufactura.</a:t>
              </a: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379137" y="1864942"/>
              <a:ext cx="690666" cy="690666"/>
            </a:xfrm>
            <a:prstGeom prst="ellipse">
              <a:avLst/>
            </a:prstGeom>
            <a:solidFill>
              <a:schemeClr val="lt1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407690" y="2762952"/>
              <a:ext cx="5386583" cy="552533"/>
            </a:xfrm>
            <a:prstGeom prst="rect">
              <a:avLst/>
            </a:prstGeom>
            <a:gradFill>
              <a:gsLst>
                <a:gs pos="0">
                  <a:srgbClr val="469CE7"/>
                </a:gs>
                <a:gs pos="100000">
                  <a:srgbClr val="8ECDFF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 txBox="1"/>
            <p:nvPr/>
          </p:nvSpPr>
          <p:spPr>
            <a:xfrm>
              <a:off x="407690" y="2762952"/>
              <a:ext cx="5386583" cy="5525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8550" tIns="35550" rIns="35550" bIns="355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CL" sz="1400" b="0" i="0" u="none" strike="noStrike" cap="none">
                  <a:solidFill>
                    <a:srgbClr val="434343"/>
                  </a:solidFill>
                  <a:latin typeface="Arial"/>
                  <a:ea typeface="Arial"/>
                  <a:cs typeface="Arial"/>
                  <a:sym typeface="Arial"/>
                </a:rPr>
                <a:t>Experiencia multidisciplinaria de los equipos humanos involucrados.</a:t>
              </a: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62357" y="2693886"/>
              <a:ext cx="690666" cy="690666"/>
            </a:xfrm>
            <a:prstGeom prst="ellipse">
              <a:avLst/>
            </a:prstGeom>
            <a:solidFill>
              <a:schemeClr val="lt1"/>
            </a:solidFill>
            <a:ln w="9525" cap="flat" cmpd="sng">
              <a:solidFill>
                <a:srgbClr val="599BD5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6" name="Google Shape;126;p3"/>
          <p:cNvSpPr txBox="1"/>
          <p:nvPr/>
        </p:nvSpPr>
        <p:spPr>
          <a:xfrm>
            <a:off x="3592645" y="3404566"/>
            <a:ext cx="45357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1" i="0" u="none" strike="noStrike" cap="none">
                <a:solidFill>
                  <a:srgbClr val="595959"/>
                </a:solidFill>
              </a:rPr>
              <a:t>1</a:t>
            </a:r>
            <a:endParaRPr b="1"/>
          </a:p>
        </p:txBody>
      </p:sp>
      <p:sp>
        <p:nvSpPr>
          <p:cNvPr id="127" name="Google Shape;127;p3"/>
          <p:cNvSpPr txBox="1"/>
          <p:nvPr/>
        </p:nvSpPr>
        <p:spPr>
          <a:xfrm>
            <a:off x="3924660" y="4231775"/>
            <a:ext cx="45357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1" i="0" u="none" strike="noStrike" cap="none">
                <a:solidFill>
                  <a:srgbClr val="595959"/>
                </a:solidFill>
              </a:rPr>
              <a:t>2</a:t>
            </a:r>
            <a:endParaRPr b="1"/>
          </a:p>
        </p:txBody>
      </p:sp>
      <p:sp>
        <p:nvSpPr>
          <p:cNvPr id="128" name="Google Shape;128;p3"/>
          <p:cNvSpPr txBox="1"/>
          <p:nvPr/>
        </p:nvSpPr>
        <p:spPr>
          <a:xfrm>
            <a:off x="3924660" y="5058984"/>
            <a:ext cx="45357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1" i="0" u="none" strike="noStrike" cap="none">
                <a:solidFill>
                  <a:srgbClr val="595959"/>
                </a:solidFill>
              </a:rPr>
              <a:t>3</a:t>
            </a:r>
            <a:endParaRPr b="1"/>
          </a:p>
        </p:txBody>
      </p:sp>
      <p:sp>
        <p:nvSpPr>
          <p:cNvPr id="129" name="Google Shape;129;p3"/>
          <p:cNvSpPr txBox="1"/>
          <p:nvPr/>
        </p:nvSpPr>
        <p:spPr>
          <a:xfrm>
            <a:off x="3592645" y="5886193"/>
            <a:ext cx="45357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1" i="0" u="none" strike="noStrike" cap="none">
                <a:solidFill>
                  <a:srgbClr val="595959"/>
                </a:solidFill>
              </a:rPr>
              <a:t>4</a:t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"/>
          <p:cNvSpPr txBox="1"/>
          <p:nvPr/>
        </p:nvSpPr>
        <p:spPr>
          <a:xfrm>
            <a:off x="3176450" y="201628"/>
            <a:ext cx="54864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000"/>
              <a:buFont typeface="Calibri"/>
              <a:buNone/>
            </a:pPr>
            <a:r>
              <a:rPr lang="es-CL" sz="4000" b="1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“Un Respiro para Chile”</a:t>
            </a:r>
            <a:endParaRPr sz="4000" b="1" i="0" u="none" strike="noStrike" cap="non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4"/>
          <p:cNvSpPr txBox="1"/>
          <p:nvPr/>
        </p:nvSpPr>
        <p:spPr>
          <a:xfrm>
            <a:off x="1230898" y="1713624"/>
            <a:ext cx="9910500" cy="21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alibri"/>
              <a:buNone/>
            </a:pPr>
            <a:r>
              <a:rPr lang="es-CL" sz="22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Las 5 iniciativas seleccionadas fueron: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alibri"/>
              <a:buNone/>
            </a:pPr>
            <a:r>
              <a:rPr lang="es-CL" sz="20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1. DTS/ENAER/FAMAE: Proyecto “Neyün” 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alibri"/>
              <a:buNone/>
            </a:pPr>
            <a:r>
              <a:rPr lang="es-CL" sz="20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2. Keepex: Ventiladores Mecánicos Keepex.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alibri"/>
              <a:buNone/>
            </a:pPr>
            <a:r>
              <a:rPr lang="es-CL" sz="20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3. Universidad Austral de Chile: Ambumátic.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alibri"/>
              <a:buNone/>
            </a:pPr>
            <a:r>
              <a:rPr lang="es-CL" sz="2000" b="1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4. Universidad de Concepción-ASMAR: Aparato Asistencia Ventilatoria.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alibri"/>
              <a:buNone/>
            </a:pPr>
            <a:r>
              <a:rPr lang="es-CL" sz="20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5. Universidad Técnica Federico Santa María: Ventilador Mecánico Invasivo.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4"/>
          <p:cNvSpPr txBox="1"/>
          <p:nvPr/>
        </p:nvSpPr>
        <p:spPr>
          <a:xfrm>
            <a:off x="1319675" y="4061302"/>
            <a:ext cx="9910577" cy="559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500"/>
              <a:buFont typeface="Calibri"/>
              <a:buNone/>
            </a:pPr>
            <a:r>
              <a:rPr lang="es-CL" sz="25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Fases para ser validados técnicamente: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7" name="Google Shape;137;p4"/>
          <p:cNvCxnSpPr/>
          <p:nvPr/>
        </p:nvCxnSpPr>
        <p:spPr>
          <a:xfrm>
            <a:off x="1420426" y="4620587"/>
            <a:ext cx="9769928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38" name="Google Shape;138;p4"/>
          <p:cNvPicPr preferRelativeResize="0"/>
          <p:nvPr/>
        </p:nvPicPr>
        <p:blipFill rotWithShape="1">
          <a:blip r:embed="rId3">
            <a:alphaModFix amt="26000"/>
          </a:blip>
          <a:srcRect/>
          <a:stretch/>
        </p:blipFill>
        <p:spPr>
          <a:xfrm>
            <a:off x="10527980" y="250350"/>
            <a:ext cx="1504442" cy="13255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9" name="Google Shape;139;p4"/>
          <p:cNvGrpSpPr/>
          <p:nvPr/>
        </p:nvGrpSpPr>
        <p:grpSpPr>
          <a:xfrm>
            <a:off x="2034489" y="4880392"/>
            <a:ext cx="8491001" cy="1213000"/>
            <a:chOff x="2489" y="262577"/>
            <a:chExt cx="8491001" cy="1213000"/>
          </a:xfrm>
        </p:grpSpPr>
        <p:sp>
          <p:nvSpPr>
            <p:cNvPr id="140" name="Google Shape;140;p4"/>
            <p:cNvSpPr/>
            <p:nvPr/>
          </p:nvSpPr>
          <p:spPr>
            <a:xfrm>
              <a:off x="2489" y="262577"/>
              <a:ext cx="3032500" cy="1213000"/>
            </a:xfrm>
            <a:prstGeom prst="chevron">
              <a:avLst>
                <a:gd name="adj" fmla="val 50000"/>
              </a:avLst>
            </a:prstGeom>
            <a:solidFill>
              <a:schemeClr val="accent2"/>
            </a:solidFill>
            <a:ln w="25400" cap="flat" cmpd="sng">
              <a:solidFill>
                <a:srgbClr val="AC5B2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4"/>
            <p:cNvSpPr txBox="1"/>
            <p:nvPr/>
          </p:nvSpPr>
          <p:spPr>
            <a:xfrm>
              <a:off x="608989" y="262577"/>
              <a:ext cx="1819500" cy="121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6000" tIns="18650" rIns="18650" bIns="18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CL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Pruebas de Laboratorio en CERTEMED (Universidad de Valparaíso)</a:t>
              </a:r>
              <a:endParaRPr/>
            </a:p>
          </p:txBody>
        </p:sp>
        <p:sp>
          <p:nvSpPr>
            <p:cNvPr id="142" name="Google Shape;142;p4"/>
            <p:cNvSpPr/>
            <p:nvPr/>
          </p:nvSpPr>
          <p:spPr>
            <a:xfrm>
              <a:off x="2731739" y="262577"/>
              <a:ext cx="3032500" cy="1213000"/>
            </a:xfrm>
            <a:prstGeom prst="chevron">
              <a:avLst>
                <a:gd name="adj" fmla="val 50000"/>
              </a:avLst>
            </a:prstGeom>
            <a:solidFill>
              <a:schemeClr val="accent6"/>
            </a:solidFill>
            <a:ln w="25400" cap="flat" cmpd="sng">
              <a:solidFill>
                <a:srgbClr val="517E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4"/>
            <p:cNvSpPr txBox="1"/>
            <p:nvPr/>
          </p:nvSpPr>
          <p:spPr>
            <a:xfrm>
              <a:off x="3338239" y="262577"/>
              <a:ext cx="1819500" cy="121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6000" tIns="18650" rIns="18650" bIns="18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CL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Pruebas preclínicas en animales a realizarse en el Hospital Clínico de la UC.</a:t>
              </a:r>
              <a:endParaRPr/>
            </a:p>
          </p:txBody>
        </p:sp>
        <p:sp>
          <p:nvSpPr>
            <p:cNvPr id="144" name="Google Shape;144;p4"/>
            <p:cNvSpPr/>
            <p:nvPr/>
          </p:nvSpPr>
          <p:spPr>
            <a:xfrm>
              <a:off x="5460990" y="262577"/>
              <a:ext cx="3032500" cy="1213000"/>
            </a:xfrm>
            <a:prstGeom prst="chevron">
              <a:avLst>
                <a:gd name="adj" fmla="val 50000"/>
              </a:avLst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4"/>
            <p:cNvSpPr txBox="1"/>
            <p:nvPr/>
          </p:nvSpPr>
          <p:spPr>
            <a:xfrm>
              <a:off x="6067490" y="262577"/>
              <a:ext cx="1819500" cy="121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6000" tIns="18650" rIns="18650" bIns="18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CL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Pruebas clínicas a realizarse en el Hospital J. J. Aguirre de la Universidad de Chile.</a:t>
              </a:r>
              <a:endParaRPr/>
            </a:p>
          </p:txBody>
        </p:sp>
      </p:grpSp>
      <p:sp>
        <p:nvSpPr>
          <p:cNvPr id="146" name="Google Shape;146;p4"/>
          <p:cNvSpPr txBox="1"/>
          <p:nvPr/>
        </p:nvSpPr>
        <p:spPr>
          <a:xfrm>
            <a:off x="2463801" y="4938776"/>
            <a:ext cx="30637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47" name="Google Shape;147;p4"/>
          <p:cNvSpPr txBox="1"/>
          <p:nvPr/>
        </p:nvSpPr>
        <p:spPr>
          <a:xfrm>
            <a:off x="5141169" y="4934284"/>
            <a:ext cx="3519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48" name="Google Shape;148;p4"/>
          <p:cNvSpPr txBox="1"/>
          <p:nvPr/>
        </p:nvSpPr>
        <p:spPr>
          <a:xfrm>
            <a:off x="7864101" y="4922434"/>
            <a:ext cx="3519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49" name="Google Shape;149;p4"/>
          <p:cNvSpPr/>
          <p:nvPr/>
        </p:nvSpPr>
        <p:spPr>
          <a:xfrm>
            <a:off x="10332720" y="4922434"/>
            <a:ext cx="857634" cy="1163406"/>
          </a:xfrm>
          <a:prstGeom prst="chevron">
            <a:avLst>
              <a:gd name="adj" fmla="val 61847"/>
            </a:avLst>
          </a:prstGeom>
          <a:solidFill>
            <a:schemeClr val="accent3"/>
          </a:solidFill>
          <a:ln w="25400" cap="flat" cmpd="sng">
            <a:solidFill>
              <a:srgbClr val="78787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Webinar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Panorámica</PresentationFormat>
  <Paragraphs>38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Noto Sans Symbols</vt:lpstr>
      <vt:lpstr>TemaWebinar</vt:lpstr>
      <vt:lpstr>Iniciativa  “Un Respiro para Chile”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Iniciativa  “Un Respiro para Chile”</dc:title>
  <dc:creator>Usuario</dc:creator>
  <cp:lastModifiedBy>Usuario</cp:lastModifiedBy>
  <cp:revision>1</cp:revision>
  <dcterms:created xsi:type="dcterms:W3CDTF">2020-05-15T20:40:41Z</dcterms:created>
  <dcterms:modified xsi:type="dcterms:W3CDTF">2020-05-27T21:46:53Z</dcterms:modified>
</cp:coreProperties>
</file>