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0"/>
  </p:notesMasterIdLst>
  <p:sldIdLst>
    <p:sldId id="287" r:id="rId2"/>
    <p:sldId id="257" r:id="rId3"/>
    <p:sldId id="258" r:id="rId4"/>
    <p:sldId id="259" r:id="rId5"/>
    <p:sldId id="280" r:id="rId6"/>
    <p:sldId id="281" r:id="rId7"/>
    <p:sldId id="260" r:id="rId8"/>
    <p:sldId id="295" r:id="rId9"/>
    <p:sldId id="288" r:id="rId10"/>
    <p:sldId id="284" r:id="rId11"/>
    <p:sldId id="263" r:id="rId12"/>
    <p:sldId id="264" r:id="rId13"/>
    <p:sldId id="468" r:id="rId14"/>
    <p:sldId id="265" r:id="rId15"/>
    <p:sldId id="266" r:id="rId16"/>
    <p:sldId id="267" r:id="rId17"/>
    <p:sldId id="268" r:id="rId18"/>
    <p:sldId id="270" r:id="rId19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21"/>
    </p:embeddedFont>
    <p:embeddedFont>
      <p:font typeface="Oswald" panose="020B0604020202020204" charset="0"/>
      <p:regular r:id="rId22"/>
      <p:bold r:id="rId23"/>
    </p:embeddedFont>
    <p:embeddedFont>
      <p:font typeface="Helvetica Neue Light" panose="020B0604020202020204" charset="0"/>
      <p:regular r:id="rId24"/>
      <p:bold r:id="rId25"/>
      <p:italic r:id="rId26"/>
      <p:boldItalic r:id="rId27"/>
    </p:embeddedFont>
    <p:embeddedFont>
      <p:font typeface="ＭＳ Ｐゴシック" panose="020B0600070205080204" pitchFamily="34" charset="-128"/>
      <p:regular r:id="rId28"/>
    </p:embeddedFont>
    <p:embeddedFont>
      <p:font typeface="Oswald Regular" panose="020B060402020202020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953" autoAdjust="0"/>
  </p:normalViewPr>
  <p:slideViewPr>
    <p:cSldViewPr snapToGrid="0">
      <p:cViewPr>
        <p:scale>
          <a:sx n="68" d="100"/>
          <a:sy n="68" d="100"/>
        </p:scale>
        <p:origin x="-143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4841289965065412E-2"/>
          <c:y val="7.6115071243773424E-2"/>
          <c:w val="0.90376010630580728"/>
          <c:h val="0.7864819086166418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'compilado años'!$C$3</c:f>
              <c:strCache>
                <c:ptCount val="1"/>
                <c:pt idx="0">
                  <c:v>Alcanzado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AE-4DB1-9A26-C4DD611541C8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AE-4DB1-9A26-C4DD611541C8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AE-4DB1-9A26-C4DD611541C8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AE-4DB1-9A26-C4DD611541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'compilado años'!$B$4:$B$13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'compilado años'!$C$4:$C$12</c:f>
              <c:numCache>
                <c:formatCode>0%</c:formatCode>
                <c:ptCount val="9"/>
                <c:pt idx="0">
                  <c:v>0.25</c:v>
                </c:pt>
                <c:pt idx="1">
                  <c:v>0.33</c:v>
                </c:pt>
                <c:pt idx="2">
                  <c:v>0.39</c:v>
                </c:pt>
                <c:pt idx="3" formatCode="0.0%">
                  <c:v>0.435</c:v>
                </c:pt>
                <c:pt idx="4" formatCode="0.0%">
                  <c:v>0.46500000000000002</c:v>
                </c:pt>
                <c:pt idx="8" formatCode="0.0%">
                  <c:v>0.55900000000000005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6AE-4DB1-9A26-C4DD611541C8}"/>
            </c:ext>
          </c:extLst>
        </c:ser>
        <c:ser>
          <c:idx val="0"/>
          <c:order val="1"/>
          <c:tx>
            <c:strRef>
              <c:f>'compilado años'!$E$3</c:f>
              <c:strCache>
                <c:ptCount val="1"/>
                <c:pt idx="0">
                  <c:v>Meta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6AE-4DB1-9A26-C4DD611541C8}"/>
              </c:ext>
            </c:extLst>
          </c:dPt>
          <c:dLbls>
            <c:delete val="1"/>
          </c:dLbls>
          <c:cat>
            <c:numRef>
              <c:f>'compilado años'!$B$4:$B$13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'compilado años'!$E$4:$E$13</c:f>
              <c:numCache>
                <c:formatCode>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-2.5000000000000022E-3</c:v>
                </c:pt>
                <c:pt idx="3">
                  <c:v>9.6250000000000002E-2</c:v>
                </c:pt>
                <c:pt idx="4">
                  <c:v>0.15999999999999998</c:v>
                </c:pt>
                <c:pt idx="5">
                  <c:v>0.71875</c:v>
                </c:pt>
                <c:pt idx="6">
                  <c:v>0.8125</c:v>
                </c:pt>
                <c:pt idx="7">
                  <c:v>0.90625</c:v>
                </c:pt>
                <c:pt idx="8">
                  <c:v>0.44099999999999995</c:v>
                </c:pt>
                <c:pt idx="9">
                  <c:v>0.91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6AE-4DB1-9A26-C4DD611541C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7"/>
        <c:overlap val="100"/>
        <c:axId val="131353600"/>
        <c:axId val="131375872"/>
      </c:barChart>
      <c:lineChart>
        <c:grouping val="standard"/>
        <c:varyColors val="0"/>
        <c:ser>
          <c:idx val="2"/>
          <c:order val="2"/>
          <c:tx>
            <c:strRef>
              <c:f>'compilado años'!$D$3</c:f>
              <c:strCache>
                <c:ptCount val="1"/>
                <c:pt idx="0">
                  <c:v>Teorico</c:v>
                </c:pt>
              </c:strCache>
            </c:strRef>
          </c:tx>
          <c:spPr>
            <a:ln w="3175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7200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'compilado años'!$D$4:$D$13</c:f>
              <c:numCache>
                <c:formatCode>0.0%</c:formatCode>
                <c:ptCount val="10"/>
                <c:pt idx="0">
                  <c:v>0.25</c:v>
                </c:pt>
                <c:pt idx="1">
                  <c:v>0.33</c:v>
                </c:pt>
                <c:pt idx="2">
                  <c:v>0.38750000000000001</c:v>
                </c:pt>
                <c:pt idx="3">
                  <c:v>0.53125</c:v>
                </c:pt>
                <c:pt idx="4">
                  <c:v>0.625</c:v>
                </c:pt>
                <c:pt idx="5">
                  <c:v>0.71875</c:v>
                </c:pt>
                <c:pt idx="6">
                  <c:v>0.8125</c:v>
                </c:pt>
                <c:pt idx="7">
                  <c:v>0.90625</c:v>
                </c:pt>
                <c:pt idx="8">
                  <c:v>1</c:v>
                </c:pt>
                <c:pt idx="9">
                  <c:v>0.91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06AE-4DB1-9A26-C4DD611541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353600"/>
        <c:axId val="131375872"/>
      </c:lineChart>
      <c:catAx>
        <c:axId val="13135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1375872"/>
        <c:crosses val="autoZero"/>
        <c:auto val="1"/>
        <c:lblAlgn val="ctr"/>
        <c:lblOffset val="100"/>
        <c:noMultiLvlLbl val="0"/>
      </c:catAx>
      <c:valAx>
        <c:axId val="13137587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50"/>
                </a:pPr>
                <a:r>
                  <a:rPr lang="es-CL" sz="1050"/>
                  <a:t>Porcentaje de digitalización</a:t>
                </a:r>
                <a:r>
                  <a:rPr lang="es-CL" sz="1050" baseline="0"/>
                  <a:t> de trámites del Estado</a:t>
                </a:r>
                <a:endParaRPr lang="es-CL" sz="1050"/>
              </a:p>
            </c:rich>
          </c:tx>
          <c:overlay val="0"/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13536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06T09:18:23.490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49776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05891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006d4f811_2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006d4f811_2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8001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006d4f811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006d4f811_2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006d4f811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006d4f811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666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006d4f811_2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006d4f811_2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006d4f811_2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8006d4f811_2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006d4f811_2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8006d4f811_2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006d4f811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006d4f811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8006d4f811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8006d4f811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8006d4f811_0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006d4f811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8006d4f811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006d4f81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006d4f811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006d4f811_2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006d4f811_2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006d4f811_2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006d4f811_2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9642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006d4f811_2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006d4f811_2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0778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006d4f811_2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006d4f811_2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846b70a940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846b70a940_1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g846b70a940_1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006d4f811_2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006d4f811_2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8001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TITLE_AND_BODY_2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405923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635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04311512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2" r:id="rId12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9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10853485-F6E8-48AF-9BB8-4D6D07B17646}"/>
              </a:ext>
            </a:extLst>
          </p:cNvPr>
          <p:cNvSpPr txBox="1"/>
          <p:nvPr/>
        </p:nvSpPr>
        <p:spPr>
          <a:xfrm>
            <a:off x="844062" y="167951"/>
            <a:ext cx="7455876" cy="9610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2540239-EF74-456E-B104-4D7E23E63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30" y="226718"/>
            <a:ext cx="810838" cy="90228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2E557F6-B4C4-4433-897D-1CA5E07A6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690" y="226718"/>
            <a:ext cx="2602655" cy="6410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4DCF25E5-B2F1-4EAF-A463-2919E6F2F7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768" y="1187771"/>
            <a:ext cx="6218187" cy="326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69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134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4">
            <a:alphaModFix amt="68000"/>
          </a:blip>
          <a:stretch>
            <a:fillRect/>
          </a:stretch>
        </p:blipFill>
        <p:spPr>
          <a:xfrm>
            <a:off x="0" y="0"/>
            <a:ext cx="9144028" cy="1346175"/>
          </a:xfrm>
          <a:prstGeom prst="rect">
            <a:avLst/>
          </a:prstGeom>
          <a:noFill/>
          <a:ln>
            <a:noFill/>
          </a:ln>
          <a:effectLst>
            <a:outerShdw algn="bl" rotWithShape="0">
              <a:srgbClr val="000000">
                <a:alpha val="60000"/>
              </a:srgbClr>
            </a:outerShdw>
          </a:effectLst>
        </p:spPr>
      </p:pic>
      <p:pic>
        <p:nvPicPr>
          <p:cNvPr id="104" name="Google Shape;10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3475" y="219177"/>
            <a:ext cx="813975" cy="89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794075" y="104725"/>
            <a:ext cx="7104000" cy="11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Ranking competitividad global WEF: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Chile </a:t>
            </a:r>
            <a:r>
              <a:rPr lang="es-CL" sz="30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N°</a:t>
            </a:r>
            <a:r>
              <a:rPr lang="es-CL" sz="3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33 y N°1 de </a:t>
            </a:r>
            <a:r>
              <a:rPr lang="es-CL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América Latina</a:t>
            </a:r>
            <a:endParaRPr sz="30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" name="Google Shape;96;p18">
            <a:extLst>
              <a:ext uri="{FF2B5EF4-FFF2-40B4-BE49-F238E27FC236}">
                <a16:creationId xmlns:a16="http://schemas.microsoft.com/office/drawing/2014/main" xmlns="" id="{C9CE3BD8-5FFF-47D8-850C-6BA56EFEE63A}"/>
              </a:ext>
            </a:extLst>
          </p:cNvPr>
          <p:cNvSpPr txBox="1"/>
          <p:nvPr/>
        </p:nvSpPr>
        <p:spPr>
          <a:xfrm>
            <a:off x="6823362" y="4581954"/>
            <a:ext cx="2103739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50" dirty="0">
                <a:latin typeface="Oswald"/>
                <a:ea typeface="Oswald"/>
                <a:cs typeface="Oswald"/>
                <a:sym typeface="Oswald"/>
              </a:rPr>
              <a:t>Fuente: </a:t>
            </a:r>
            <a:r>
              <a:rPr lang="es-CL" sz="1050" dirty="0">
                <a:latin typeface="Oswald"/>
                <a:ea typeface="Oswald"/>
                <a:cs typeface="Oswald"/>
                <a:sym typeface="Oswald"/>
              </a:rPr>
              <a:t>Global </a:t>
            </a:r>
            <a:r>
              <a:rPr lang="es-CL" sz="1050" dirty="0" err="1">
                <a:latin typeface="Oswald"/>
                <a:ea typeface="Oswald"/>
                <a:cs typeface="Oswald"/>
                <a:sym typeface="Oswald"/>
              </a:rPr>
              <a:t>Competitiveness</a:t>
            </a:r>
            <a:r>
              <a:rPr lang="es-CL" sz="1050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s-CL" sz="1050" dirty="0" err="1">
                <a:latin typeface="Oswald"/>
                <a:ea typeface="Oswald"/>
                <a:cs typeface="Oswald"/>
                <a:sym typeface="Oswald"/>
              </a:rPr>
              <a:t>Report</a:t>
            </a:r>
            <a:r>
              <a:rPr lang="es-CL" sz="1050" dirty="0">
                <a:latin typeface="Oswald"/>
                <a:ea typeface="Oswald"/>
                <a:cs typeface="Oswald"/>
                <a:sym typeface="Oswald"/>
              </a:rPr>
              <a:t>, WEF, 2019</a:t>
            </a:r>
            <a:endParaRPr sz="1050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" name="Google Shape;126;p21">
            <a:extLst>
              <a:ext uri="{FF2B5EF4-FFF2-40B4-BE49-F238E27FC236}">
                <a16:creationId xmlns:a16="http://schemas.microsoft.com/office/drawing/2014/main" xmlns="" id="{E3812728-F2BA-4EAC-BD72-586E292975E7}"/>
              </a:ext>
            </a:extLst>
          </p:cNvPr>
          <p:cNvSpPr txBox="1"/>
          <p:nvPr/>
        </p:nvSpPr>
        <p:spPr>
          <a:xfrm>
            <a:off x="6539346" y="1489834"/>
            <a:ext cx="2743200" cy="3040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dirty="0">
                <a:latin typeface="Oswald"/>
                <a:ea typeface="Oswald"/>
                <a:cs typeface="Oswald"/>
                <a:sym typeface="Oswald"/>
              </a:rPr>
              <a:t>Chile mantiene rendimiento dentro de la región:</a:t>
            </a:r>
          </a:p>
          <a:p>
            <a:pPr marL="285750" lvl="4" indent="-285750">
              <a:buFont typeface="Wingdings" panose="05000000000000000000" pitchFamily="2" charset="2"/>
              <a:buChar char="Ø"/>
            </a:pPr>
            <a:r>
              <a:rPr lang="es-CL" dirty="0">
                <a:latin typeface="Oswald"/>
                <a:ea typeface="Oswald"/>
                <a:cs typeface="Oswald"/>
                <a:sym typeface="Oswald"/>
              </a:rPr>
              <a:t>Posición 2019: #33</a:t>
            </a:r>
          </a:p>
          <a:p>
            <a:pPr marL="285750" lvl="4" indent="-285750">
              <a:buFont typeface="Wingdings" panose="05000000000000000000" pitchFamily="2" charset="2"/>
              <a:buChar char="Ø"/>
            </a:pPr>
            <a:r>
              <a:rPr lang="es-CL" dirty="0">
                <a:latin typeface="Oswald"/>
                <a:ea typeface="Oswald"/>
                <a:cs typeface="Oswald"/>
                <a:sym typeface="Oswald"/>
              </a:rPr>
              <a:t>Posición 2018: #33</a:t>
            </a:r>
          </a:p>
          <a:p>
            <a:pPr marL="285750" lvl="4" indent="-285750">
              <a:buFont typeface="Wingdings" panose="05000000000000000000" pitchFamily="2" charset="2"/>
              <a:buChar char="Ø"/>
            </a:pPr>
            <a:r>
              <a:rPr lang="es-CL" dirty="0">
                <a:latin typeface="Oswald"/>
                <a:ea typeface="Oswald"/>
                <a:cs typeface="Oswald"/>
                <a:sym typeface="Oswald"/>
              </a:rPr>
              <a:t>Posición 2017: #34</a:t>
            </a:r>
          </a:p>
          <a:p>
            <a:pPr marL="196850" lvl="2" indent="-196850">
              <a:buFont typeface="Arial" panose="020B0604020202020204" pitchFamily="34" charset="0"/>
              <a:buChar char="•"/>
            </a:pPr>
            <a:endParaRPr lang="es-CL" dirty="0">
              <a:latin typeface="Oswald"/>
              <a:ea typeface="Oswald"/>
              <a:cs typeface="Oswald"/>
              <a:sym typeface="Oswald"/>
            </a:endParaRPr>
          </a:p>
          <a:p>
            <a:pPr lvl="2"/>
            <a:r>
              <a:rPr lang="es-CL" dirty="0">
                <a:latin typeface="Oswald"/>
                <a:ea typeface="Oswald"/>
                <a:cs typeface="Oswald"/>
                <a:sym typeface="Oswald"/>
              </a:rPr>
              <a:t>Recomendaciones WEF:</a:t>
            </a:r>
          </a:p>
          <a:p>
            <a:pPr marL="106363" lvl="2" indent="-106363">
              <a:buFont typeface="Arial" panose="020B0604020202020204" pitchFamily="34" charset="0"/>
              <a:buChar char="•"/>
            </a:pPr>
            <a:r>
              <a:rPr lang="es-CL" dirty="0">
                <a:latin typeface="Oswald"/>
                <a:ea typeface="Oswald"/>
                <a:cs typeface="Oswald"/>
                <a:sym typeface="Oswald"/>
              </a:rPr>
              <a:t>Mejorar base de habilidades (#47)</a:t>
            </a:r>
          </a:p>
          <a:p>
            <a:pPr marL="106363" lvl="2" indent="-106363">
              <a:buFont typeface="Arial" panose="020B0604020202020204" pitchFamily="34" charset="0"/>
              <a:buChar char="•"/>
            </a:pPr>
            <a:r>
              <a:rPr lang="es-CL" dirty="0">
                <a:latin typeface="Oswald"/>
                <a:ea typeface="Oswald"/>
                <a:cs typeface="Oswald"/>
                <a:sym typeface="Oswald"/>
              </a:rPr>
              <a:t>Difusión y uso TIC (#56)</a:t>
            </a:r>
          </a:p>
          <a:p>
            <a:pPr marL="106363" lvl="2" indent="-106363">
              <a:buFont typeface="Arial" panose="020B0604020202020204" pitchFamily="34" charset="0"/>
              <a:buChar char="•"/>
            </a:pPr>
            <a:r>
              <a:rPr lang="es-CL" dirty="0">
                <a:latin typeface="Oswald"/>
                <a:ea typeface="Oswald"/>
                <a:cs typeface="Oswald"/>
                <a:sym typeface="Oswald"/>
              </a:rPr>
              <a:t>Mejorar capacidad innovación (#53)</a:t>
            </a:r>
          </a:p>
          <a:p>
            <a:pPr marL="106363" lvl="2" indent="-106363">
              <a:buFont typeface="Arial" panose="020B0604020202020204" pitchFamily="34" charset="0"/>
              <a:buChar char="•"/>
            </a:pPr>
            <a:r>
              <a:rPr lang="es-CL" dirty="0">
                <a:latin typeface="Oswald"/>
                <a:ea typeface="Oswald"/>
                <a:cs typeface="Oswald"/>
                <a:sym typeface="Oswald"/>
              </a:rPr>
              <a:t>Modernizar currículum escolar (#33)</a:t>
            </a:r>
          </a:p>
          <a:p>
            <a:pPr marL="106363" lvl="2" indent="-106363">
              <a:buFont typeface="Arial" panose="020B0604020202020204" pitchFamily="34" charset="0"/>
              <a:buChar char="•"/>
            </a:pPr>
            <a:r>
              <a:rPr lang="es-CL" dirty="0">
                <a:latin typeface="Oswald"/>
                <a:ea typeface="Oswald"/>
                <a:cs typeface="Oswald"/>
                <a:sym typeface="Oswald"/>
              </a:rPr>
              <a:t>Mejorar gasto en I+D (#74)</a:t>
            </a:r>
          </a:p>
          <a:p>
            <a:pPr marL="106363" lvl="2" indent="-106363">
              <a:buFont typeface="Arial" panose="020B0604020202020204" pitchFamily="34" charset="0"/>
              <a:buChar char="•"/>
            </a:pPr>
            <a:r>
              <a:rPr lang="es-CL" dirty="0">
                <a:latin typeface="Oswald"/>
                <a:ea typeface="Oswald"/>
                <a:cs typeface="Oswald"/>
                <a:sym typeface="Oswald"/>
              </a:rPr>
              <a:t>Mejorar uso TIC en Estado (#45)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s-CL" dirty="0"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C1D4C091-E4E6-40B8-A683-A26F8661229D}"/>
              </a:ext>
            </a:extLst>
          </p:cNvPr>
          <p:cNvGrpSpPr/>
          <p:nvPr/>
        </p:nvGrpSpPr>
        <p:grpSpPr>
          <a:xfrm>
            <a:off x="85710" y="1343891"/>
            <a:ext cx="6466732" cy="3799609"/>
            <a:chOff x="161910" y="1343891"/>
            <a:chExt cx="6466732" cy="3799609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xmlns="" id="{2B055544-5A0C-4702-8A7F-03FFB0B599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889"/>
            <a:stretch/>
          </p:blipFill>
          <p:spPr>
            <a:xfrm>
              <a:off x="161910" y="1343891"/>
              <a:ext cx="6462358" cy="3531504"/>
            </a:xfrm>
            <a:prstGeom prst="rect">
              <a:avLst/>
            </a:prstGeom>
          </p:spPr>
        </p:pic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xmlns="" id="{BC1CE297-18D7-485D-93D1-0793F1E37343}"/>
                </a:ext>
              </a:extLst>
            </p:cNvPr>
            <p:cNvSpPr/>
            <p:nvPr/>
          </p:nvSpPr>
          <p:spPr>
            <a:xfrm>
              <a:off x="956488" y="4164756"/>
              <a:ext cx="66236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800" dirty="0">
                  <a:solidFill>
                    <a:schemeClr val="tx1"/>
                  </a:solidFill>
                  <a:latin typeface="Oswald"/>
                  <a:ea typeface="Oswald"/>
                  <a:cs typeface="Oswald"/>
                  <a:sym typeface="Oswald"/>
                </a:rPr>
                <a:t>Instituciones</a:t>
              </a:r>
              <a:endParaRPr lang="es-CL" sz="8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xmlns="" id="{B2D012C3-ED53-48B4-B43F-2F6907B88B9D}"/>
                </a:ext>
              </a:extLst>
            </p:cNvPr>
            <p:cNvSpPr/>
            <p:nvPr/>
          </p:nvSpPr>
          <p:spPr>
            <a:xfrm>
              <a:off x="1372124" y="4810292"/>
              <a:ext cx="748923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800" dirty="0">
                  <a:solidFill>
                    <a:schemeClr val="tx1"/>
                  </a:solidFill>
                  <a:latin typeface="Oswald"/>
                  <a:ea typeface="Oswald"/>
                  <a:cs typeface="Oswald"/>
                  <a:sym typeface="Oswald"/>
                </a:rPr>
                <a:t>Infraestructura</a:t>
              </a:r>
              <a:endParaRPr lang="es-CL" sz="8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xmlns="" id="{F81A1DFA-4ACC-4133-A9BA-D720EBDB5DE0}"/>
                </a:ext>
              </a:extLst>
            </p:cNvPr>
            <p:cNvSpPr/>
            <p:nvPr/>
          </p:nvSpPr>
          <p:spPr>
            <a:xfrm>
              <a:off x="1863960" y="4171683"/>
              <a:ext cx="66717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800" dirty="0">
                  <a:solidFill>
                    <a:schemeClr val="tx1"/>
                  </a:solidFill>
                  <a:latin typeface="Oswald"/>
                  <a:ea typeface="Oswald"/>
                  <a:cs typeface="Oswald"/>
                  <a:sym typeface="Oswald"/>
                </a:rPr>
                <a:t>Adopción TIC</a:t>
              </a:r>
              <a:endParaRPr lang="es-CL" sz="8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xmlns="" id="{CBB920FE-21C2-4A33-906C-83044D05B8ED}"/>
                </a:ext>
              </a:extLst>
            </p:cNvPr>
            <p:cNvSpPr/>
            <p:nvPr/>
          </p:nvSpPr>
          <p:spPr>
            <a:xfrm>
              <a:off x="2217252" y="4804946"/>
              <a:ext cx="83388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L" sz="800" dirty="0">
                  <a:solidFill>
                    <a:schemeClr val="tx1"/>
                  </a:solidFill>
                  <a:latin typeface="Oswald"/>
                  <a:ea typeface="Oswald"/>
                  <a:cs typeface="Oswald"/>
                  <a:sym typeface="Oswald"/>
                </a:rPr>
                <a:t>Estabilidad</a:t>
              </a:r>
              <a:br>
                <a:rPr lang="es-CL" sz="800" dirty="0">
                  <a:solidFill>
                    <a:schemeClr val="tx1"/>
                  </a:solidFill>
                  <a:latin typeface="Oswald"/>
                  <a:ea typeface="Oswald"/>
                  <a:cs typeface="Oswald"/>
                  <a:sym typeface="Oswald"/>
                </a:rPr>
              </a:br>
              <a:r>
                <a:rPr lang="es-CL" sz="800" dirty="0">
                  <a:solidFill>
                    <a:schemeClr val="tx1"/>
                  </a:solidFill>
                  <a:latin typeface="Oswald"/>
                  <a:ea typeface="Oswald"/>
                  <a:cs typeface="Oswald"/>
                  <a:sym typeface="Oswald"/>
                </a:rPr>
                <a:t> Macroeconómica</a:t>
              </a:r>
              <a:endParaRPr lang="es-CL" sz="8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xmlns="" id="{EFED2706-87FF-4D0E-9185-755238A4F62D}"/>
                </a:ext>
              </a:extLst>
            </p:cNvPr>
            <p:cNvSpPr/>
            <p:nvPr/>
          </p:nvSpPr>
          <p:spPr>
            <a:xfrm>
              <a:off x="2903052" y="4178610"/>
              <a:ext cx="38985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800" dirty="0">
                  <a:solidFill>
                    <a:schemeClr val="tx1"/>
                  </a:solidFill>
                  <a:latin typeface="Oswald"/>
                  <a:ea typeface="Oswald"/>
                  <a:cs typeface="Oswald"/>
                  <a:sym typeface="Oswald"/>
                </a:rPr>
                <a:t>Salud</a:t>
              </a:r>
              <a:endParaRPr lang="es-CL" sz="800" dirty="0">
                <a:solidFill>
                  <a:schemeClr val="tx1"/>
                </a:solidFill>
              </a:endParaRPr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xmlns="" id="{624B8614-370B-4325-B924-0192538B0B91}"/>
                </a:ext>
              </a:extLst>
            </p:cNvPr>
            <p:cNvSpPr/>
            <p:nvPr/>
          </p:nvSpPr>
          <p:spPr>
            <a:xfrm>
              <a:off x="3270197" y="4185537"/>
              <a:ext cx="61908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800" dirty="0">
                  <a:solidFill>
                    <a:schemeClr val="tx1"/>
                  </a:solidFill>
                  <a:latin typeface="Oswald"/>
                  <a:ea typeface="Oswald"/>
                  <a:cs typeface="Oswald"/>
                  <a:sym typeface="Oswald"/>
                </a:rPr>
                <a:t>Habilidades</a:t>
              </a:r>
              <a:endParaRPr lang="es-CL" sz="800" dirty="0">
                <a:solidFill>
                  <a:schemeClr val="tx1"/>
                </a:solidFill>
              </a:endParaRPr>
            </a:p>
          </p:txBody>
        </p:sp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xmlns="" id="{178D1617-8FE7-4B9E-B93F-66B77EE16910}"/>
                </a:ext>
              </a:extLst>
            </p:cNvPr>
            <p:cNvSpPr/>
            <p:nvPr/>
          </p:nvSpPr>
          <p:spPr>
            <a:xfrm>
              <a:off x="3759571" y="4804946"/>
              <a:ext cx="55656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L" sz="800" dirty="0">
                  <a:solidFill>
                    <a:schemeClr val="tx1"/>
                  </a:solidFill>
                  <a:latin typeface="Oswald"/>
                  <a:ea typeface="Oswald"/>
                  <a:cs typeface="Oswald"/>
                  <a:sym typeface="Oswald"/>
                </a:rPr>
                <a:t>Mercado </a:t>
              </a:r>
              <a:br>
                <a:rPr lang="es-CL" sz="800" dirty="0">
                  <a:solidFill>
                    <a:schemeClr val="tx1"/>
                  </a:solidFill>
                  <a:latin typeface="Oswald"/>
                  <a:ea typeface="Oswald"/>
                  <a:cs typeface="Oswald"/>
                  <a:sym typeface="Oswald"/>
                </a:rPr>
              </a:br>
              <a:r>
                <a:rPr lang="es-CL" sz="800" dirty="0">
                  <a:solidFill>
                    <a:schemeClr val="tx1"/>
                  </a:solidFill>
                  <a:latin typeface="Oswald"/>
                  <a:ea typeface="Oswald"/>
                  <a:cs typeface="Oswald"/>
                  <a:sym typeface="Oswald"/>
                </a:rPr>
                <a:t>Productos</a:t>
              </a:r>
              <a:endParaRPr lang="es-CL" sz="800" dirty="0">
                <a:solidFill>
                  <a:schemeClr val="tx1"/>
                </a:solidFill>
              </a:endParaRPr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xmlns="" id="{10B47300-C47E-47A8-A454-BC84722A652F}"/>
                </a:ext>
              </a:extLst>
            </p:cNvPr>
            <p:cNvSpPr/>
            <p:nvPr/>
          </p:nvSpPr>
          <p:spPr>
            <a:xfrm>
              <a:off x="4226161" y="4804946"/>
              <a:ext cx="52610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L" sz="800" dirty="0">
                  <a:solidFill>
                    <a:schemeClr val="tx1"/>
                  </a:solidFill>
                  <a:latin typeface="Oswald"/>
                  <a:ea typeface="Oswald"/>
                  <a:cs typeface="Oswald"/>
                  <a:sym typeface="Oswald"/>
                </a:rPr>
                <a:t>Mercado </a:t>
              </a:r>
              <a:br>
                <a:rPr lang="es-CL" sz="800" dirty="0">
                  <a:solidFill>
                    <a:schemeClr val="tx1"/>
                  </a:solidFill>
                  <a:latin typeface="Oswald"/>
                  <a:ea typeface="Oswald"/>
                  <a:cs typeface="Oswald"/>
                  <a:sym typeface="Oswald"/>
                </a:rPr>
              </a:br>
              <a:r>
                <a:rPr lang="es-CL" sz="800" dirty="0">
                  <a:solidFill>
                    <a:schemeClr val="tx1"/>
                  </a:solidFill>
                  <a:latin typeface="Oswald"/>
                  <a:ea typeface="Oswald"/>
                  <a:cs typeface="Oswald"/>
                  <a:sym typeface="Oswald"/>
                </a:rPr>
                <a:t>Laboral</a:t>
              </a:r>
              <a:endParaRPr lang="es-CL" sz="8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xmlns="" id="{85BF284B-0019-49E4-9998-7EE120F74B91}"/>
                </a:ext>
              </a:extLst>
            </p:cNvPr>
            <p:cNvSpPr/>
            <p:nvPr/>
          </p:nvSpPr>
          <p:spPr>
            <a:xfrm>
              <a:off x="4655652" y="4804946"/>
              <a:ext cx="56778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L" sz="800" dirty="0">
                  <a:solidFill>
                    <a:schemeClr val="tx1"/>
                  </a:solidFill>
                  <a:latin typeface="Oswald"/>
                  <a:ea typeface="Oswald"/>
                  <a:cs typeface="Oswald"/>
                  <a:sym typeface="Oswald"/>
                </a:rPr>
                <a:t>Sistema</a:t>
              </a:r>
              <a:br>
                <a:rPr lang="es-CL" sz="800" dirty="0">
                  <a:solidFill>
                    <a:schemeClr val="tx1"/>
                  </a:solidFill>
                  <a:latin typeface="Oswald"/>
                  <a:ea typeface="Oswald"/>
                  <a:cs typeface="Oswald"/>
                  <a:sym typeface="Oswald"/>
                </a:rPr>
              </a:br>
              <a:r>
                <a:rPr lang="es-CL" sz="800" dirty="0">
                  <a:solidFill>
                    <a:schemeClr val="tx1"/>
                  </a:solidFill>
                  <a:latin typeface="Oswald"/>
                  <a:ea typeface="Oswald"/>
                  <a:cs typeface="Oswald"/>
                  <a:sym typeface="Oswald"/>
                </a:rPr>
                <a:t>Financiero</a:t>
              </a:r>
              <a:endParaRPr lang="es-CL" sz="80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xmlns="" id="{7FB93705-1E6D-4E33-8B83-682D63366213}"/>
                </a:ext>
              </a:extLst>
            </p:cNvPr>
            <p:cNvSpPr/>
            <p:nvPr/>
          </p:nvSpPr>
          <p:spPr>
            <a:xfrm>
              <a:off x="5161343" y="4804946"/>
              <a:ext cx="5020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800" dirty="0">
                  <a:solidFill>
                    <a:schemeClr val="tx1"/>
                  </a:solidFill>
                  <a:latin typeface="Oswald"/>
                  <a:ea typeface="Oswald"/>
                  <a:cs typeface="Oswald"/>
                  <a:sym typeface="Oswald"/>
                </a:rPr>
                <a:t>Tamaño</a:t>
              </a:r>
              <a:br>
                <a:rPr lang="es-CL" sz="800" dirty="0">
                  <a:solidFill>
                    <a:schemeClr val="tx1"/>
                  </a:solidFill>
                  <a:latin typeface="Oswald"/>
                  <a:ea typeface="Oswald"/>
                  <a:cs typeface="Oswald"/>
                  <a:sym typeface="Oswald"/>
                </a:rPr>
              </a:br>
              <a:r>
                <a:rPr lang="es-CL" sz="800" dirty="0">
                  <a:solidFill>
                    <a:schemeClr val="tx1"/>
                  </a:solidFill>
                  <a:latin typeface="Oswald"/>
                  <a:ea typeface="Oswald"/>
                  <a:cs typeface="Oswald"/>
                  <a:sym typeface="Oswald"/>
                </a:rPr>
                <a:t>Mercado</a:t>
              </a:r>
              <a:endParaRPr lang="es-CL" sz="80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xmlns="" id="{140B42DA-B5F6-4558-A38B-71C0E134541D}"/>
                </a:ext>
              </a:extLst>
            </p:cNvPr>
            <p:cNvSpPr/>
            <p:nvPr/>
          </p:nvSpPr>
          <p:spPr>
            <a:xfrm>
              <a:off x="5556197" y="4804946"/>
              <a:ext cx="5982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L" sz="800" dirty="0">
                  <a:solidFill>
                    <a:schemeClr val="tx1"/>
                  </a:solidFill>
                  <a:latin typeface="Oswald"/>
                  <a:ea typeface="Oswald"/>
                  <a:cs typeface="Oswald"/>
                  <a:sym typeface="Oswald"/>
                </a:rPr>
                <a:t>Dinamismo</a:t>
              </a:r>
              <a:br>
                <a:rPr lang="es-CL" sz="800" dirty="0">
                  <a:solidFill>
                    <a:schemeClr val="tx1"/>
                  </a:solidFill>
                  <a:latin typeface="Oswald"/>
                  <a:ea typeface="Oswald"/>
                  <a:cs typeface="Oswald"/>
                  <a:sym typeface="Oswald"/>
                </a:rPr>
              </a:br>
              <a:r>
                <a:rPr lang="es-CL" sz="800" dirty="0">
                  <a:solidFill>
                    <a:schemeClr val="tx1"/>
                  </a:solidFill>
                  <a:latin typeface="Oswald"/>
                  <a:ea typeface="Oswald"/>
                  <a:cs typeface="Oswald"/>
                  <a:sym typeface="Oswald"/>
                </a:rPr>
                <a:t>Negocios</a:t>
              </a:r>
              <a:endParaRPr lang="es-CL" sz="8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xmlns="" id="{D05A3743-5ACA-491D-8221-8E54502BC41B}"/>
                </a:ext>
              </a:extLst>
            </p:cNvPr>
            <p:cNvSpPr/>
            <p:nvPr/>
          </p:nvSpPr>
          <p:spPr>
            <a:xfrm>
              <a:off x="6048034" y="4788210"/>
              <a:ext cx="58060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800" dirty="0">
                  <a:solidFill>
                    <a:schemeClr val="tx1"/>
                  </a:solidFill>
                  <a:latin typeface="Oswald"/>
                  <a:ea typeface="Oswald"/>
                  <a:cs typeface="Oswald"/>
                  <a:sym typeface="Oswald"/>
                </a:rPr>
                <a:t>Capacidad</a:t>
              </a:r>
              <a:br>
                <a:rPr lang="es-CL" sz="800" dirty="0">
                  <a:solidFill>
                    <a:schemeClr val="tx1"/>
                  </a:solidFill>
                  <a:latin typeface="Oswald"/>
                  <a:ea typeface="Oswald"/>
                  <a:cs typeface="Oswald"/>
                  <a:sym typeface="Oswald"/>
                </a:rPr>
              </a:br>
              <a:r>
                <a:rPr lang="es-CL" sz="800" dirty="0">
                  <a:solidFill>
                    <a:schemeClr val="tx1"/>
                  </a:solidFill>
                  <a:latin typeface="Oswald"/>
                  <a:ea typeface="Oswald"/>
                  <a:cs typeface="Oswald"/>
                  <a:sym typeface="Oswald"/>
                </a:rPr>
                <a:t>Innovación</a:t>
              </a:r>
              <a:endParaRPr lang="es-CL" sz="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529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" y="0"/>
            <a:ext cx="266461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4">
            <a:alphaModFix amt="81000"/>
          </a:blip>
          <a:stretch>
            <a:fillRect/>
          </a:stretch>
        </p:blipFill>
        <p:spPr>
          <a:xfrm>
            <a:off x="-1" y="0"/>
            <a:ext cx="2664600" cy="514344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  <p:pic>
        <p:nvPicPr>
          <p:cNvPr id="133" name="Google Shape;13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9013" y="385850"/>
            <a:ext cx="806575" cy="89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 txBox="1"/>
          <p:nvPr/>
        </p:nvSpPr>
        <p:spPr>
          <a:xfrm>
            <a:off x="74550" y="1891900"/>
            <a:ext cx="2515500" cy="23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¿Qué tan preparado digitalmente está Chile?</a:t>
            </a:r>
            <a:endParaRPr sz="360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pic>
        <p:nvPicPr>
          <p:cNvPr id="135" name="Google Shape;13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74950" y="0"/>
            <a:ext cx="5551625" cy="488655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 txBox="1"/>
          <p:nvPr/>
        </p:nvSpPr>
        <p:spPr>
          <a:xfrm>
            <a:off x="3532750" y="4824550"/>
            <a:ext cx="4964400" cy="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Oswald"/>
                <a:ea typeface="Oswald"/>
                <a:cs typeface="Oswald"/>
                <a:sym typeface="Oswald"/>
              </a:rPr>
              <a:t>Fuente: Digital Readiness Chile, CISCO, País Digital, abril 2020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" y="0"/>
            <a:ext cx="266461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/>
          <p:cNvPicPr preferRelativeResize="0"/>
          <p:nvPr/>
        </p:nvPicPr>
        <p:blipFill>
          <a:blip r:embed="rId4">
            <a:alphaModFix amt="81000"/>
          </a:blip>
          <a:stretch>
            <a:fillRect/>
          </a:stretch>
        </p:blipFill>
        <p:spPr>
          <a:xfrm>
            <a:off x="-1" y="0"/>
            <a:ext cx="2664600" cy="514344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  <p:pic>
        <p:nvPicPr>
          <p:cNvPr id="143" name="Google Shape;14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9013" y="385850"/>
            <a:ext cx="806575" cy="89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3"/>
          <p:cNvSpPr txBox="1"/>
          <p:nvPr/>
        </p:nvSpPr>
        <p:spPr>
          <a:xfrm>
            <a:off x="74550" y="1891900"/>
            <a:ext cx="2515500" cy="23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La preparación digital no es sólo digital</a:t>
            </a:r>
            <a:endParaRPr sz="360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45" name="Google Shape;145;p23"/>
          <p:cNvSpPr txBox="1"/>
          <p:nvPr/>
        </p:nvSpPr>
        <p:spPr>
          <a:xfrm>
            <a:off x="3608950" y="4824550"/>
            <a:ext cx="4964400" cy="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Oswald"/>
                <a:ea typeface="Oswald"/>
                <a:cs typeface="Oswald"/>
                <a:sym typeface="Oswald"/>
              </a:rPr>
              <a:t>Fuente: Digital Readiness Chile, CISCO, País Digital, abril 2020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6">
            <a:alphaModFix/>
          </a:blip>
          <a:srcRect t="16366" b="11789"/>
          <a:stretch/>
        </p:blipFill>
        <p:spPr>
          <a:xfrm>
            <a:off x="2984075" y="741988"/>
            <a:ext cx="5725673" cy="4116727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3"/>
          <p:cNvSpPr txBox="1"/>
          <p:nvPr/>
        </p:nvSpPr>
        <p:spPr>
          <a:xfrm>
            <a:off x="2765700" y="-55450"/>
            <a:ext cx="6248700" cy="8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latin typeface="Oswald"/>
                <a:ea typeface="Oswald"/>
                <a:cs typeface="Oswald"/>
                <a:sym typeface="Oswald"/>
              </a:rPr>
              <a:t>Existen 7 elementos clave para que los países estén preparados para la transformación digital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25ACA548-ACCB-4C5B-A10E-F2584C5EC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Chile</a:t>
            </a:r>
            <a:r>
              <a:rPr lang="es-CL" sz="2400" dirty="0"/>
              <a:t/>
            </a:r>
            <a:br>
              <a:rPr lang="es-CL" sz="2400" dirty="0"/>
            </a:br>
            <a:r>
              <a:rPr lang="es-CL" sz="2400" dirty="0"/>
              <a:t/>
            </a:r>
            <a:br>
              <a:rPr lang="es-CL" sz="2400" dirty="0"/>
            </a:br>
            <a:r>
              <a:rPr lang="es-CL" sz="2400" dirty="0"/>
              <a:t>El nivel de preparación digital se definió de acuerdo al resultado de las 7 dimensiones. El ranking regional ubica a las zonas de Chile de la siguiente forma </a:t>
            </a:r>
            <a:br>
              <a:rPr lang="es-CL" sz="2400" dirty="0"/>
            </a:br>
            <a:endParaRPr lang="es-CL" sz="24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EA7234FD-70C1-4E69-8260-A7D6C214B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147" y="109602"/>
            <a:ext cx="3247086" cy="493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42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" y="0"/>
            <a:ext cx="266461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>
          <a:blip r:embed="rId4">
            <a:alphaModFix amt="81000"/>
          </a:blip>
          <a:stretch>
            <a:fillRect/>
          </a:stretch>
        </p:blipFill>
        <p:spPr>
          <a:xfrm>
            <a:off x="-1" y="0"/>
            <a:ext cx="2664600" cy="514344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  <p:pic>
        <p:nvPicPr>
          <p:cNvPr id="154" name="Google Shape;15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9013" y="385850"/>
            <a:ext cx="806575" cy="89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4"/>
          <p:cNvSpPr txBox="1"/>
          <p:nvPr/>
        </p:nvSpPr>
        <p:spPr>
          <a:xfrm>
            <a:off x="74550" y="1891900"/>
            <a:ext cx="2515500" cy="23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Existen 4 factores que condicionan el uso de Internet en Chile</a:t>
            </a:r>
            <a:endParaRPr sz="360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56" name="Google Shape;156;p24"/>
          <p:cNvSpPr txBox="1"/>
          <p:nvPr/>
        </p:nvSpPr>
        <p:spPr>
          <a:xfrm>
            <a:off x="6454025" y="294700"/>
            <a:ext cx="2664600" cy="19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latin typeface="Oswald"/>
                <a:ea typeface="Oswald"/>
                <a:cs typeface="Oswald"/>
                <a:sym typeface="Oswald"/>
              </a:rPr>
              <a:t>Existe una clara diferencia entre el porcentaje de usuarios de Internet que vive en zona urbana versus rural 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57" name="Google Shape;157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10375" y="19150"/>
            <a:ext cx="3465150" cy="487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4"/>
          <p:cNvSpPr txBox="1"/>
          <p:nvPr/>
        </p:nvSpPr>
        <p:spPr>
          <a:xfrm>
            <a:off x="3359950" y="4824600"/>
            <a:ext cx="5472000" cy="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Oswald"/>
                <a:ea typeface="Oswald"/>
                <a:cs typeface="Oswald"/>
                <a:sym typeface="Oswald"/>
              </a:rPr>
              <a:t>Fuente: Brecha en el uso de Internet: una expresión de la exclusión social, País Digital, 2018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59" name="Google Shape;159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75525" y="2293875"/>
            <a:ext cx="2736507" cy="234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134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5"/>
          <p:cNvPicPr preferRelativeResize="0"/>
          <p:nvPr/>
        </p:nvPicPr>
        <p:blipFill>
          <a:blip r:embed="rId4">
            <a:alphaModFix amt="68000"/>
          </a:blip>
          <a:stretch>
            <a:fillRect/>
          </a:stretch>
        </p:blipFill>
        <p:spPr>
          <a:xfrm>
            <a:off x="0" y="0"/>
            <a:ext cx="9144028" cy="1346175"/>
          </a:xfrm>
          <a:prstGeom prst="rect">
            <a:avLst/>
          </a:prstGeom>
          <a:noFill/>
          <a:ln>
            <a:noFill/>
          </a:ln>
          <a:effectLst>
            <a:outerShdw algn="bl" rotWithShape="0">
              <a:srgbClr val="000000">
                <a:alpha val="60000"/>
              </a:srgbClr>
            </a:outerShdw>
          </a:effectLst>
        </p:spPr>
      </p:pic>
      <p:pic>
        <p:nvPicPr>
          <p:cNvPr id="166" name="Google Shape;16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3475" y="219177"/>
            <a:ext cx="813975" cy="89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5"/>
          <p:cNvSpPr txBox="1"/>
          <p:nvPr/>
        </p:nvSpPr>
        <p:spPr>
          <a:xfrm>
            <a:off x="794075" y="104725"/>
            <a:ext cx="7104000" cy="11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0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Existen 4 factores que condicionan el uso de Internet en Chile</a:t>
            </a:r>
            <a:endParaRPr sz="3600">
              <a:solidFill>
                <a:schemeClr val="lt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8" name="Google Shape;168;p25"/>
          <p:cNvSpPr txBox="1"/>
          <p:nvPr/>
        </p:nvSpPr>
        <p:spPr>
          <a:xfrm>
            <a:off x="964900" y="4799750"/>
            <a:ext cx="73377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Fuente: We are Social, Global Web Index, Abril 2020. Encuesta a usuarios de Internet de 16 a 64 años, 17 países, 1a semana abril.</a:t>
            </a:r>
            <a:endParaRPr sz="1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69" name="Google Shape;169;p25"/>
          <p:cNvPicPr preferRelativeResize="0"/>
          <p:nvPr/>
        </p:nvPicPr>
        <p:blipFill rotWithShape="1">
          <a:blip r:embed="rId6">
            <a:alphaModFix/>
          </a:blip>
          <a:srcRect t="4652"/>
          <a:stretch/>
        </p:blipFill>
        <p:spPr>
          <a:xfrm>
            <a:off x="170475" y="1437775"/>
            <a:ext cx="6383976" cy="344174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5"/>
          <p:cNvSpPr txBox="1"/>
          <p:nvPr/>
        </p:nvSpPr>
        <p:spPr>
          <a:xfrm>
            <a:off x="6366775" y="1748538"/>
            <a:ext cx="2855700" cy="27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latin typeface="Oswald"/>
                <a:ea typeface="Oswald"/>
                <a:cs typeface="Oswald"/>
                <a:sym typeface="Oswald"/>
              </a:rPr>
              <a:t>Sobre los 24 años existe una disminución paulatina del uso de Internet, alcanzando una cifra menor al 50% de la población en las personas de 60 años o más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2177175" y="4872800"/>
            <a:ext cx="5472000" cy="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Oswald"/>
                <a:ea typeface="Oswald"/>
                <a:cs typeface="Oswald"/>
                <a:sym typeface="Oswald"/>
              </a:rPr>
              <a:t>Fuente: Brecha en el uso de Internet: una expresión de la exclusión social, País Digital, 2018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134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6"/>
          <p:cNvPicPr preferRelativeResize="0"/>
          <p:nvPr/>
        </p:nvPicPr>
        <p:blipFill>
          <a:blip r:embed="rId4">
            <a:alphaModFix amt="68000"/>
          </a:blip>
          <a:stretch>
            <a:fillRect/>
          </a:stretch>
        </p:blipFill>
        <p:spPr>
          <a:xfrm>
            <a:off x="0" y="0"/>
            <a:ext cx="9144028" cy="1346175"/>
          </a:xfrm>
          <a:prstGeom prst="rect">
            <a:avLst/>
          </a:prstGeom>
          <a:noFill/>
          <a:ln>
            <a:noFill/>
          </a:ln>
          <a:effectLst>
            <a:outerShdw algn="bl" rotWithShape="0">
              <a:srgbClr val="000000">
                <a:alpha val="60000"/>
              </a:srgbClr>
            </a:outerShdw>
          </a:effectLst>
        </p:spPr>
      </p:pic>
      <p:pic>
        <p:nvPicPr>
          <p:cNvPr id="178" name="Google Shape;17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3475" y="219177"/>
            <a:ext cx="813975" cy="89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6"/>
          <p:cNvSpPr txBox="1"/>
          <p:nvPr/>
        </p:nvSpPr>
        <p:spPr>
          <a:xfrm>
            <a:off x="794075" y="104725"/>
            <a:ext cx="7104000" cy="11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Existen 4 factores que condicionan el uso de Internet en Chile</a:t>
            </a:r>
            <a:endParaRPr sz="3600">
              <a:solidFill>
                <a:schemeClr val="lt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0" name="Google Shape;180;p26"/>
          <p:cNvSpPr txBox="1"/>
          <p:nvPr/>
        </p:nvSpPr>
        <p:spPr>
          <a:xfrm>
            <a:off x="964900" y="4799750"/>
            <a:ext cx="73377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Fuente: We are Social, Global Web Index, Abril 2020. Encuesta a usuarios de Internet de 16 a 64 años, 17 países, 1a semana abril.</a:t>
            </a:r>
            <a:endParaRPr sz="1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1" name="Google Shape;181;p26"/>
          <p:cNvSpPr txBox="1"/>
          <p:nvPr/>
        </p:nvSpPr>
        <p:spPr>
          <a:xfrm>
            <a:off x="6187800" y="1748525"/>
            <a:ext cx="2855700" cy="27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latin typeface="Oswald"/>
                <a:ea typeface="Oswald"/>
                <a:cs typeface="Oswald"/>
                <a:sym typeface="Oswald"/>
              </a:rPr>
              <a:t>La educación superior es un distintivo clave en el uso de Internet. Al menos un año de enseñanza superior diferencia a la población en su uso.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2" name="Google Shape;182;p26"/>
          <p:cNvSpPr txBox="1"/>
          <p:nvPr/>
        </p:nvSpPr>
        <p:spPr>
          <a:xfrm>
            <a:off x="2177175" y="4872800"/>
            <a:ext cx="5472000" cy="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Oswald"/>
                <a:ea typeface="Oswald"/>
                <a:cs typeface="Oswald"/>
                <a:sym typeface="Oswald"/>
              </a:rPr>
              <a:t>Fuente: Brecha en el uso de Internet: una expresión de la exclusión social, País Digital, 2018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83" name="Google Shape;183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5750" y="1357388"/>
            <a:ext cx="6088274" cy="343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134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7"/>
          <p:cNvPicPr preferRelativeResize="0"/>
          <p:nvPr/>
        </p:nvPicPr>
        <p:blipFill>
          <a:blip r:embed="rId4">
            <a:alphaModFix amt="68000"/>
          </a:blip>
          <a:stretch>
            <a:fillRect/>
          </a:stretch>
        </p:blipFill>
        <p:spPr>
          <a:xfrm>
            <a:off x="0" y="0"/>
            <a:ext cx="9144028" cy="1346175"/>
          </a:xfrm>
          <a:prstGeom prst="rect">
            <a:avLst/>
          </a:prstGeom>
          <a:noFill/>
          <a:ln>
            <a:noFill/>
          </a:ln>
          <a:effectLst>
            <a:outerShdw algn="bl" rotWithShape="0">
              <a:srgbClr val="000000">
                <a:alpha val="60000"/>
              </a:srgbClr>
            </a:outerShdw>
          </a:effectLst>
        </p:spPr>
      </p:pic>
      <p:pic>
        <p:nvPicPr>
          <p:cNvPr id="190" name="Google Shape;19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3475" y="219177"/>
            <a:ext cx="813975" cy="89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7"/>
          <p:cNvSpPr txBox="1"/>
          <p:nvPr/>
        </p:nvSpPr>
        <p:spPr>
          <a:xfrm>
            <a:off x="794075" y="104725"/>
            <a:ext cx="7104000" cy="11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Existen 4 factores que condicionan el uso de Internet en Chile</a:t>
            </a:r>
            <a:endParaRPr sz="3600">
              <a:solidFill>
                <a:schemeClr val="lt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2" name="Google Shape;192;p27"/>
          <p:cNvSpPr txBox="1"/>
          <p:nvPr/>
        </p:nvSpPr>
        <p:spPr>
          <a:xfrm>
            <a:off x="964900" y="4799750"/>
            <a:ext cx="73377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Fuente: We are Social, Global Web Index, Abril 2020. Encuesta a usuarios de Internet de 16 a 64 años, 17 países, 1a semana abril.</a:t>
            </a:r>
            <a:endParaRPr sz="1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3" name="Google Shape;193;p27"/>
          <p:cNvSpPr txBox="1"/>
          <p:nvPr/>
        </p:nvSpPr>
        <p:spPr>
          <a:xfrm>
            <a:off x="5983900" y="1748525"/>
            <a:ext cx="3159900" cy="27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latin typeface="Oswald"/>
                <a:ea typeface="Oswald"/>
                <a:cs typeface="Oswald"/>
                <a:sym typeface="Oswald"/>
              </a:rPr>
              <a:t>El nivel socioeconómico de las personas condiciona las capacidades necesarias para la utilización de Internet, entre ellas debido al costo de equipo, plan, conocimientos y habilidades mínimas, tipo de trabajo, etc.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4" name="Google Shape;194;p27"/>
          <p:cNvSpPr txBox="1"/>
          <p:nvPr/>
        </p:nvSpPr>
        <p:spPr>
          <a:xfrm>
            <a:off x="2177175" y="4872800"/>
            <a:ext cx="5472000" cy="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Oswald"/>
                <a:ea typeface="Oswald"/>
                <a:cs typeface="Oswald"/>
                <a:sym typeface="Oswald"/>
              </a:rPr>
              <a:t>Fuente: Brecha en el uso de Internet: una expresión de la exclusión social, País Digital, 2018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95" name="Google Shape;195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52850" y="1346175"/>
            <a:ext cx="6144682" cy="345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17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11009" y="243619"/>
            <a:ext cx="623203" cy="683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1333" y="2382473"/>
            <a:ext cx="8561334" cy="160412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9"/>
          <p:cNvSpPr txBox="1"/>
          <p:nvPr/>
        </p:nvSpPr>
        <p:spPr>
          <a:xfrm>
            <a:off x="342872" y="926953"/>
            <a:ext cx="2523600" cy="553500"/>
          </a:xfrm>
          <a:prstGeom prst="rect">
            <a:avLst/>
          </a:prstGeom>
          <a:solidFill>
            <a:srgbClr val="25F8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73A55"/>
                </a:solidFill>
                <a:latin typeface="Oswald"/>
                <a:ea typeface="Oswald"/>
                <a:cs typeface="Oswald"/>
                <a:sym typeface="Oswald"/>
              </a:rPr>
              <a:t>Nuestros Socios 2020</a:t>
            </a:r>
            <a:endParaRPr sz="1800">
              <a:solidFill>
                <a:srgbClr val="073A5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" y="0"/>
            <a:ext cx="266461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6"/>
          <p:cNvPicPr preferRelativeResize="0"/>
          <p:nvPr/>
        </p:nvPicPr>
        <p:blipFill>
          <a:blip r:embed="rId4">
            <a:alphaModFix amt="81000"/>
          </a:blip>
          <a:stretch>
            <a:fillRect/>
          </a:stretch>
        </p:blipFill>
        <p:spPr>
          <a:xfrm>
            <a:off x="-1" y="0"/>
            <a:ext cx="2664600" cy="514344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  <p:pic>
        <p:nvPicPr>
          <p:cNvPr id="69" name="Google Shape;6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9013" y="385850"/>
            <a:ext cx="806575" cy="89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64600" y="309283"/>
            <a:ext cx="6479400" cy="447924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6"/>
          <p:cNvSpPr txBox="1"/>
          <p:nvPr/>
        </p:nvSpPr>
        <p:spPr>
          <a:xfrm>
            <a:off x="74550" y="1891900"/>
            <a:ext cx="2515500" cy="23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El virus cambió la </a:t>
            </a:r>
            <a:r>
              <a:rPr lang="es" sz="3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forma </a:t>
            </a:r>
            <a:r>
              <a:rPr lang="es" sz="30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que </a:t>
            </a:r>
            <a:r>
              <a:rPr lang="es" sz="3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usamos Internet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(Rendimiento) </a:t>
            </a:r>
            <a:endParaRPr sz="3200"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F2A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134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7"/>
          <p:cNvPicPr preferRelativeResize="0"/>
          <p:nvPr/>
        </p:nvPicPr>
        <p:blipFill>
          <a:blip r:embed="rId4">
            <a:alphaModFix amt="68000"/>
          </a:blip>
          <a:stretch>
            <a:fillRect/>
          </a:stretch>
        </p:blipFill>
        <p:spPr>
          <a:xfrm>
            <a:off x="0" y="0"/>
            <a:ext cx="9144028" cy="1346175"/>
          </a:xfrm>
          <a:prstGeom prst="rect">
            <a:avLst/>
          </a:prstGeom>
          <a:noFill/>
          <a:ln>
            <a:noFill/>
          </a:ln>
          <a:effectLst>
            <a:outerShdw algn="bl" rotWithShape="0">
              <a:srgbClr val="000000">
                <a:alpha val="60000"/>
              </a:srgbClr>
            </a:outerShdw>
          </a:effectLst>
        </p:spPr>
      </p:pic>
      <p:pic>
        <p:nvPicPr>
          <p:cNvPr id="78" name="Google Shape;7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3475" y="219177"/>
            <a:ext cx="813975" cy="8925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/>
          <p:nvPr/>
        </p:nvSpPr>
        <p:spPr>
          <a:xfrm>
            <a:off x="794075" y="104725"/>
            <a:ext cx="7104000" cy="11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Incremento en actividades digitales y </a:t>
            </a:r>
            <a:br>
              <a:rPr lang="es" sz="3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s" sz="3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consumo de contenido en línea (</a:t>
            </a:r>
            <a:r>
              <a:rPr lang="es-CL" sz="3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Rendimiento)</a:t>
            </a:r>
            <a:endParaRPr sz="30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6249" y="1928192"/>
            <a:ext cx="6923924" cy="2989657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964900" y="4799750"/>
            <a:ext cx="73377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Fuente: We are Social, Global Web Index, Abril 2020. Encuesta a usuarios de Internet de 16 a 64 años, 17 países, 1a semana abril.</a:t>
            </a:r>
            <a:endParaRPr sz="1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964900" y="1346175"/>
            <a:ext cx="73377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Porcentaje de usuarios de Internet entre 16 y 64 años en 17 países que reportan más tiempo utilizado en cada actividad en las recientes semanas.</a:t>
            </a:r>
            <a:endParaRPr sz="1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134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>
          <a:blip r:embed="rId4">
            <a:alphaModFix amt="68000"/>
          </a:blip>
          <a:stretch>
            <a:fillRect/>
          </a:stretch>
        </p:blipFill>
        <p:spPr>
          <a:xfrm>
            <a:off x="0" y="0"/>
            <a:ext cx="9144028" cy="1346175"/>
          </a:xfrm>
          <a:prstGeom prst="rect">
            <a:avLst/>
          </a:prstGeom>
          <a:noFill/>
          <a:ln>
            <a:noFill/>
          </a:ln>
          <a:effectLst>
            <a:outerShdw algn="bl" rotWithShape="0">
              <a:srgbClr val="000000">
                <a:alpha val="60000"/>
              </a:srgbClr>
            </a:outerShdw>
          </a:effectLst>
        </p:spPr>
      </p:pic>
      <p:pic>
        <p:nvPicPr>
          <p:cNvPr id="89" name="Google Shape;8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3475" y="219177"/>
            <a:ext cx="813975" cy="8925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794075" y="104725"/>
            <a:ext cx="7104000" cy="11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Incremento en actividades digitales y </a:t>
            </a:r>
            <a:br>
              <a:rPr lang="es" sz="3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s" sz="3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consumo de contenido en línea (</a:t>
            </a:r>
            <a:r>
              <a:rPr lang="es-CL" sz="3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Rendimiento)</a:t>
            </a:r>
            <a:endParaRPr sz="30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964900" y="4799750"/>
            <a:ext cx="73377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Fuente: We are Social, Global Web Index, Abril 2020. Encuesta a usuarios de Internet de 16 a 64 años, 17 países, 1a semana abril.</a:t>
            </a:r>
            <a:endParaRPr sz="1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225" y="1726838"/>
            <a:ext cx="4702475" cy="306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 rotWithShape="1">
          <a:blip r:embed="rId7">
            <a:alphaModFix/>
          </a:blip>
          <a:srcRect r="33101"/>
          <a:stretch/>
        </p:blipFill>
        <p:spPr>
          <a:xfrm>
            <a:off x="4837700" y="1594237"/>
            <a:ext cx="4155950" cy="195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 rotWithShape="1">
          <a:blip r:embed="rId7">
            <a:alphaModFix/>
          </a:blip>
          <a:srcRect l="65846"/>
          <a:stretch/>
        </p:blipFill>
        <p:spPr>
          <a:xfrm>
            <a:off x="6277575" y="3492225"/>
            <a:ext cx="1792361" cy="16512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281750" y="1456250"/>
            <a:ext cx="38907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Oswald"/>
                <a:ea typeface="Oswald"/>
                <a:cs typeface="Oswald"/>
                <a:sym typeface="Oswald"/>
              </a:rPr>
              <a:t>Sesiones diarias de Apps de teletrabajo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2409300" y="4782650"/>
            <a:ext cx="38907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>
                <a:latin typeface="Oswald"/>
                <a:ea typeface="Oswald"/>
                <a:cs typeface="Oswald"/>
                <a:sym typeface="Oswald"/>
              </a:rPr>
              <a:t>Fuente: New York Times, abril 2020, datos en Estados Unidos </a:t>
            </a:r>
            <a:endParaRPr sz="1200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4950550" y="1346175"/>
            <a:ext cx="41559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Oswald"/>
                <a:ea typeface="Oswald"/>
                <a:cs typeface="Oswald"/>
                <a:sym typeface="Oswald"/>
              </a:rPr>
              <a:t>Porcentaje de cambio respecto a enero 2020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" y="0"/>
            <a:ext cx="266461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4">
            <a:alphaModFix amt="81000"/>
          </a:blip>
          <a:stretch>
            <a:fillRect/>
          </a:stretch>
        </p:blipFill>
        <p:spPr>
          <a:xfrm>
            <a:off x="-1" y="0"/>
            <a:ext cx="2664600" cy="514344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  <p:pic>
        <p:nvPicPr>
          <p:cNvPr id="114" name="Google Shape;11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9013" y="385850"/>
            <a:ext cx="806575" cy="89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/>
          <p:nvPr/>
        </p:nvSpPr>
        <p:spPr>
          <a:xfrm>
            <a:off x="74550" y="1891900"/>
            <a:ext cx="2515500" cy="23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#20 </a:t>
            </a:r>
            <a:r>
              <a:rPr lang="es-CL" sz="30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mundial en costo de Internet móvil: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0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Promedio valor 1Gb = 0,71 USD </a:t>
            </a:r>
            <a:endParaRPr sz="3600"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B5829D2B-6BB5-4C89-A629-497FA2AA33D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665"/>
          <a:stretch/>
        </p:blipFill>
        <p:spPr>
          <a:xfrm>
            <a:off x="2859839" y="294968"/>
            <a:ext cx="6284161" cy="4513006"/>
          </a:xfrm>
          <a:prstGeom prst="rect">
            <a:avLst/>
          </a:prstGeom>
        </p:spPr>
      </p:pic>
      <p:sp>
        <p:nvSpPr>
          <p:cNvPr id="8" name="Google Shape;96;p18">
            <a:extLst>
              <a:ext uri="{FF2B5EF4-FFF2-40B4-BE49-F238E27FC236}">
                <a16:creationId xmlns:a16="http://schemas.microsoft.com/office/drawing/2014/main" xmlns="" id="{77BD5FF4-D55F-42F4-93C8-EE831B966963}"/>
              </a:ext>
            </a:extLst>
          </p:cNvPr>
          <p:cNvSpPr txBox="1"/>
          <p:nvPr/>
        </p:nvSpPr>
        <p:spPr>
          <a:xfrm>
            <a:off x="4002126" y="4796700"/>
            <a:ext cx="38907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>
                <a:latin typeface="Oswald"/>
                <a:ea typeface="Oswald"/>
                <a:cs typeface="Oswald"/>
                <a:sym typeface="Oswald"/>
              </a:rPr>
              <a:t>Fuente: </a:t>
            </a:r>
            <a:r>
              <a:rPr lang="es-CL" sz="1200" dirty="0">
                <a:latin typeface="Oswald"/>
                <a:ea typeface="Oswald"/>
                <a:cs typeface="Oswald"/>
                <a:sym typeface="Oswald"/>
              </a:rPr>
              <a:t>Cable.co, UK. Medición en febrero, 2020</a:t>
            </a:r>
            <a:endParaRPr sz="1200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" name="Google Shape;126;p21">
            <a:extLst>
              <a:ext uri="{FF2B5EF4-FFF2-40B4-BE49-F238E27FC236}">
                <a16:creationId xmlns:a16="http://schemas.microsoft.com/office/drawing/2014/main" xmlns="" id="{4E796DF9-40D1-458E-8E53-90A8FCFB270C}"/>
              </a:ext>
            </a:extLst>
          </p:cNvPr>
          <p:cNvSpPr txBox="1"/>
          <p:nvPr/>
        </p:nvSpPr>
        <p:spPr>
          <a:xfrm>
            <a:off x="2630172" y="2698702"/>
            <a:ext cx="2015570" cy="2507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dirty="0">
                <a:latin typeface="Oswald"/>
                <a:ea typeface="Oswald"/>
                <a:cs typeface="Oswald"/>
                <a:sym typeface="Oswald"/>
              </a:rPr>
              <a:t>Chile:</a:t>
            </a:r>
          </a:p>
          <a:p>
            <a:pPr marL="196850" lvl="0" indent="-1968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dirty="0">
                <a:latin typeface="Oswald"/>
                <a:ea typeface="Oswald"/>
                <a:cs typeface="Oswald"/>
                <a:sym typeface="Oswald"/>
              </a:rPr>
              <a:t>57 planes analizados</a:t>
            </a:r>
          </a:p>
          <a:p>
            <a:pPr marL="196850" lvl="0" indent="-1968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dirty="0">
                <a:latin typeface="Oswald"/>
                <a:ea typeface="Oswald"/>
                <a:cs typeface="Oswald"/>
                <a:sym typeface="Oswald"/>
              </a:rPr>
              <a:t>Promedio: US$0,71</a:t>
            </a:r>
          </a:p>
          <a:p>
            <a:pPr marL="196850" lvl="0" indent="-1968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dirty="0">
                <a:latin typeface="Oswald"/>
                <a:ea typeface="Oswald"/>
                <a:cs typeface="Oswald"/>
                <a:sym typeface="Oswald"/>
              </a:rPr>
              <a:t>Más barato: US$0,28</a:t>
            </a:r>
          </a:p>
          <a:p>
            <a:pPr marL="196850" lvl="0" indent="-1968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dirty="0">
                <a:latin typeface="Oswald"/>
                <a:ea typeface="Oswald"/>
                <a:cs typeface="Oswald"/>
                <a:sym typeface="Oswald"/>
              </a:rPr>
              <a:t>Más caro: US$ 4,05</a:t>
            </a:r>
          </a:p>
          <a:p>
            <a:pPr marL="196850" lvl="0" indent="-1968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dirty="0">
                <a:latin typeface="Oswald"/>
                <a:ea typeface="Oswald"/>
                <a:cs typeface="Oswald"/>
                <a:sym typeface="Oswald"/>
              </a:rPr>
              <a:t>Posición 2020: #20</a:t>
            </a:r>
          </a:p>
          <a:p>
            <a:pPr marL="196850" lvl="0" indent="-1968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dirty="0">
                <a:latin typeface="Oswald"/>
                <a:ea typeface="Oswald"/>
                <a:cs typeface="Oswald"/>
                <a:sym typeface="Oswald"/>
              </a:rPr>
              <a:t>Posición 2019: #34</a:t>
            </a:r>
          </a:p>
          <a:p>
            <a:pPr marL="196850" lvl="0" indent="-1968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dirty="0">
                <a:latin typeface="Oswald"/>
                <a:ea typeface="Oswald"/>
                <a:cs typeface="Oswald"/>
                <a:sym typeface="Oswald"/>
              </a:rPr>
              <a:t>Valor 2019: US$ 1,87</a:t>
            </a:r>
          </a:p>
        </p:txBody>
      </p:sp>
      <p:sp>
        <p:nvSpPr>
          <p:cNvPr id="10" name="Google Shape;126;p21">
            <a:extLst>
              <a:ext uri="{FF2B5EF4-FFF2-40B4-BE49-F238E27FC236}">
                <a16:creationId xmlns:a16="http://schemas.microsoft.com/office/drawing/2014/main" xmlns="" id="{685EB1ED-9A91-4D77-9113-51EC65CC4A7C}"/>
              </a:ext>
            </a:extLst>
          </p:cNvPr>
          <p:cNvSpPr txBox="1"/>
          <p:nvPr/>
        </p:nvSpPr>
        <p:spPr>
          <a:xfrm>
            <a:off x="2962011" y="0"/>
            <a:ext cx="5931267" cy="34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latin typeface="Oswald"/>
                <a:ea typeface="Oswald"/>
                <a:cs typeface="Oswald"/>
                <a:sym typeface="Oswald"/>
              </a:rPr>
              <a:t>Comparación del costo de 1GB de datos móvil en 228 países</a:t>
            </a:r>
            <a:endParaRPr sz="1800" dirty="0">
              <a:latin typeface="Oswald"/>
              <a:ea typeface="Oswald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1969737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5ECF056-8967-4939-A891-955D71F92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330" y="435075"/>
            <a:ext cx="6449350" cy="4409769"/>
          </a:xfrm>
          <a:prstGeom prst="rect">
            <a:avLst/>
          </a:prstGeom>
        </p:spPr>
      </p:pic>
      <p:pic>
        <p:nvPicPr>
          <p:cNvPr id="112" name="Google Shape;1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" y="0"/>
            <a:ext cx="266461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5">
            <a:alphaModFix amt="81000"/>
          </a:blip>
          <a:stretch>
            <a:fillRect/>
          </a:stretch>
        </p:blipFill>
        <p:spPr>
          <a:xfrm>
            <a:off x="-1" y="0"/>
            <a:ext cx="2664600" cy="514344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  <p:pic>
        <p:nvPicPr>
          <p:cNvPr id="114" name="Google Shape;11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9013" y="385850"/>
            <a:ext cx="806575" cy="89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/>
          <p:nvPr/>
        </p:nvSpPr>
        <p:spPr>
          <a:xfrm>
            <a:off x="-95865" y="1891900"/>
            <a:ext cx="2831690" cy="23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#13 </a:t>
            </a:r>
            <a:r>
              <a:rPr lang="es-CL" sz="30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mundial en costo de banda ancha fija. Valor promedio mensual: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0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1Mb = 0,19 USD </a:t>
            </a:r>
            <a:endParaRPr sz="3600"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8" name="Google Shape;96;p18">
            <a:extLst>
              <a:ext uri="{FF2B5EF4-FFF2-40B4-BE49-F238E27FC236}">
                <a16:creationId xmlns:a16="http://schemas.microsoft.com/office/drawing/2014/main" xmlns="" id="{77BD5FF4-D55F-42F4-93C8-EE831B966963}"/>
              </a:ext>
            </a:extLst>
          </p:cNvPr>
          <p:cNvSpPr txBox="1"/>
          <p:nvPr/>
        </p:nvSpPr>
        <p:spPr>
          <a:xfrm>
            <a:off x="4002126" y="4796700"/>
            <a:ext cx="38907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>
                <a:latin typeface="Oswald"/>
                <a:ea typeface="Oswald"/>
                <a:cs typeface="Oswald"/>
                <a:sym typeface="Oswald"/>
              </a:rPr>
              <a:t>Fuente: </a:t>
            </a:r>
            <a:r>
              <a:rPr lang="es-CL" sz="1200" dirty="0">
                <a:latin typeface="Oswald"/>
                <a:ea typeface="Oswald"/>
                <a:cs typeface="Oswald"/>
                <a:sym typeface="Oswald"/>
              </a:rPr>
              <a:t>Cable.co, UK. Medición en diciembre, 2019</a:t>
            </a:r>
            <a:endParaRPr sz="1200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" name="Google Shape;126;p21">
            <a:extLst>
              <a:ext uri="{FF2B5EF4-FFF2-40B4-BE49-F238E27FC236}">
                <a16:creationId xmlns:a16="http://schemas.microsoft.com/office/drawing/2014/main" xmlns="" id="{4E796DF9-40D1-458E-8E53-90A8FCFB270C}"/>
              </a:ext>
            </a:extLst>
          </p:cNvPr>
          <p:cNvSpPr txBox="1"/>
          <p:nvPr/>
        </p:nvSpPr>
        <p:spPr>
          <a:xfrm>
            <a:off x="2630172" y="2698702"/>
            <a:ext cx="2015570" cy="2507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dirty="0">
                <a:latin typeface="Oswald"/>
                <a:ea typeface="Oswald"/>
                <a:cs typeface="Oswald"/>
                <a:sym typeface="Oswald"/>
              </a:rPr>
              <a:t>Chile:</a:t>
            </a:r>
          </a:p>
          <a:p>
            <a:pPr marL="196850" lvl="0" indent="-1968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dirty="0">
                <a:latin typeface="Oswald"/>
                <a:ea typeface="Oswald"/>
                <a:cs typeface="Oswald"/>
                <a:sym typeface="Oswald"/>
              </a:rPr>
              <a:t>21 packs analizados</a:t>
            </a:r>
          </a:p>
          <a:p>
            <a:pPr marL="196850" lvl="0" indent="-1968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dirty="0">
                <a:latin typeface="Oswald"/>
                <a:ea typeface="Oswald"/>
                <a:cs typeface="Oswald"/>
                <a:sym typeface="Oswald"/>
              </a:rPr>
              <a:t>Promedio : US$0,19</a:t>
            </a:r>
          </a:p>
          <a:p>
            <a:pPr marL="196850" lvl="0" indent="-1968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dirty="0">
                <a:latin typeface="Oswald"/>
                <a:ea typeface="Oswald"/>
                <a:cs typeface="Oswald"/>
                <a:sym typeface="Oswald"/>
              </a:rPr>
              <a:t>Posición: #13</a:t>
            </a:r>
          </a:p>
          <a:p>
            <a:pPr marL="196850" lvl="0" indent="-1968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dirty="0">
                <a:latin typeface="Oswald"/>
                <a:ea typeface="Oswald"/>
                <a:cs typeface="Oswald"/>
                <a:sym typeface="Oswald"/>
              </a:rPr>
              <a:t>Valor 2018: US$ 0,53</a:t>
            </a:r>
          </a:p>
          <a:p>
            <a:pPr marL="196850" lvl="0" indent="-1968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dirty="0">
                <a:latin typeface="Oswald"/>
                <a:ea typeface="Oswald"/>
                <a:cs typeface="Oswald"/>
                <a:sym typeface="Oswald"/>
              </a:rPr>
              <a:t>Valor 2017: US$ 1,41</a:t>
            </a:r>
          </a:p>
          <a:p>
            <a:pPr marL="196850" lvl="0" indent="-1968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L" dirty="0">
              <a:latin typeface="Oswald"/>
              <a:ea typeface="Oswald"/>
              <a:cs typeface="Oswald"/>
              <a:sym typeface="Oswald"/>
            </a:endParaRPr>
          </a:p>
          <a:p>
            <a:pPr marL="196850" lvl="0" indent="-1968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dirty="0">
                <a:latin typeface="Oswald"/>
                <a:ea typeface="Oswald"/>
                <a:cs typeface="Oswald"/>
                <a:sym typeface="Oswald"/>
              </a:rPr>
              <a:t>Valor </a:t>
            </a:r>
            <a:r>
              <a:rPr lang="es-CL" dirty="0" err="1">
                <a:latin typeface="Oswald"/>
                <a:ea typeface="Oswald"/>
                <a:cs typeface="Oswald"/>
                <a:sym typeface="Oswald"/>
              </a:rPr>
              <a:t>prom</a:t>
            </a:r>
            <a:r>
              <a:rPr lang="es-CL" dirty="0">
                <a:latin typeface="Oswald"/>
                <a:ea typeface="Oswald"/>
                <a:cs typeface="Oswald"/>
                <a:sym typeface="Oswald"/>
              </a:rPr>
              <a:t>. pack: </a:t>
            </a:r>
            <a:br>
              <a:rPr lang="es-CL" dirty="0">
                <a:latin typeface="Oswald"/>
                <a:ea typeface="Oswald"/>
                <a:cs typeface="Oswald"/>
                <a:sym typeface="Oswald"/>
              </a:rPr>
            </a:br>
            <a:r>
              <a:rPr lang="es-CL" dirty="0">
                <a:latin typeface="Oswald"/>
                <a:ea typeface="Oswald"/>
                <a:cs typeface="Oswald"/>
                <a:sym typeface="Oswald"/>
              </a:rPr>
              <a:t>US$ 33,99</a:t>
            </a:r>
          </a:p>
          <a:p>
            <a:pPr marL="196850" lvl="0" indent="-1968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dirty="0">
                <a:latin typeface="Oswald"/>
                <a:ea typeface="Oswald"/>
                <a:cs typeface="Oswald"/>
                <a:sym typeface="Oswald"/>
              </a:rPr>
              <a:t>Posición: #67</a:t>
            </a:r>
          </a:p>
        </p:txBody>
      </p:sp>
      <p:sp>
        <p:nvSpPr>
          <p:cNvPr id="10" name="Google Shape;126;p21">
            <a:extLst>
              <a:ext uri="{FF2B5EF4-FFF2-40B4-BE49-F238E27FC236}">
                <a16:creationId xmlns:a16="http://schemas.microsoft.com/office/drawing/2014/main" xmlns="" id="{685EB1ED-9A91-4D77-9113-51EC65CC4A7C}"/>
              </a:ext>
            </a:extLst>
          </p:cNvPr>
          <p:cNvSpPr txBox="1"/>
          <p:nvPr/>
        </p:nvSpPr>
        <p:spPr>
          <a:xfrm>
            <a:off x="2962011" y="0"/>
            <a:ext cx="5931267" cy="34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latin typeface="Oswald"/>
                <a:ea typeface="Oswald"/>
                <a:cs typeface="Oswald"/>
                <a:sym typeface="Oswald"/>
              </a:rPr>
              <a:t>Comparación del costo de banda ancha fija en 206 países</a:t>
            </a:r>
            <a:endParaRPr sz="1800" dirty="0">
              <a:latin typeface="Oswald"/>
              <a:ea typeface="Oswald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126903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134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4">
            <a:alphaModFix amt="68000"/>
          </a:blip>
          <a:stretch>
            <a:fillRect/>
          </a:stretch>
        </p:blipFill>
        <p:spPr>
          <a:xfrm>
            <a:off x="0" y="0"/>
            <a:ext cx="9144028" cy="1346175"/>
          </a:xfrm>
          <a:prstGeom prst="rect">
            <a:avLst/>
          </a:prstGeom>
          <a:noFill/>
          <a:ln>
            <a:noFill/>
          </a:ln>
          <a:effectLst>
            <a:outerShdw algn="bl" rotWithShape="0">
              <a:srgbClr val="000000">
                <a:alpha val="60000"/>
              </a:srgbClr>
            </a:outerShdw>
          </a:effectLst>
        </p:spPr>
      </p:pic>
      <p:pic>
        <p:nvPicPr>
          <p:cNvPr id="104" name="Google Shape;10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3475" y="219177"/>
            <a:ext cx="813975" cy="89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794075" y="104725"/>
            <a:ext cx="7104000" cy="11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El principal motor de cambio de la transformación digital en las empresas (</a:t>
            </a:r>
            <a:r>
              <a:rPr lang="es-CL" sz="3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Lecciones)</a:t>
            </a:r>
            <a:endParaRPr sz="30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6" name="Google Shape;106;p19"/>
          <p:cNvSpPr txBox="1"/>
          <p:nvPr/>
        </p:nvSpPr>
        <p:spPr>
          <a:xfrm>
            <a:off x="964900" y="4799750"/>
            <a:ext cx="73377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Fuente: We are Social, Global Web Index, Abril 2020. Encuesta a usuarios de Internet de 16 a 64 años, 17 países, 1a semana abril.</a:t>
            </a:r>
            <a:endParaRPr sz="1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09625" y="1416229"/>
            <a:ext cx="6324751" cy="3630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62"/>
          <p:cNvPicPr preferRelativeResize="0"/>
          <p:nvPr/>
        </p:nvPicPr>
        <p:blipFill rotWithShape="1">
          <a:blip r:embed="rId3">
            <a:alphaModFix/>
          </a:blip>
          <a:srcRect t="4671"/>
          <a:stretch/>
        </p:blipFill>
        <p:spPr>
          <a:xfrm>
            <a:off x="0" y="-5025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62"/>
          <p:cNvSpPr txBox="1"/>
          <p:nvPr/>
        </p:nvSpPr>
        <p:spPr>
          <a:xfrm>
            <a:off x="478472" y="350006"/>
            <a:ext cx="8475300" cy="49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34284" rIns="34284" bIns="34284" anchor="t" anchorCtr="0">
            <a:no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DESPUÉS DE COVID-19: </a:t>
            </a:r>
            <a:r>
              <a:rPr lang="en-US" sz="3600" dirty="0" err="1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Desafíos</a:t>
            </a:r>
            <a:endParaRPr sz="3600" dirty="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84" name="Google Shape;284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653" y="2369053"/>
            <a:ext cx="949772" cy="1041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134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4">
            <a:alphaModFix amt="68000"/>
          </a:blip>
          <a:stretch>
            <a:fillRect/>
          </a:stretch>
        </p:blipFill>
        <p:spPr>
          <a:xfrm>
            <a:off x="0" y="0"/>
            <a:ext cx="9144028" cy="1346175"/>
          </a:xfrm>
          <a:prstGeom prst="rect">
            <a:avLst/>
          </a:prstGeom>
          <a:noFill/>
          <a:ln>
            <a:noFill/>
          </a:ln>
          <a:effectLst>
            <a:outerShdw algn="bl" rotWithShape="0">
              <a:srgbClr val="000000">
                <a:alpha val="60000"/>
              </a:srgbClr>
            </a:outerShdw>
          </a:effectLst>
        </p:spPr>
      </p:pic>
      <p:pic>
        <p:nvPicPr>
          <p:cNvPr id="104" name="Google Shape;10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3475" y="219177"/>
            <a:ext cx="813975" cy="89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794075" y="104725"/>
            <a:ext cx="7104000" cy="11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Trámites Digitalizados del Gobierno: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55,9% a marzo 2020, meta 2020: 68%</a:t>
            </a:r>
            <a:endParaRPr sz="30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6" name="Google Shape;106;p19"/>
          <p:cNvSpPr txBox="1"/>
          <p:nvPr/>
        </p:nvSpPr>
        <p:spPr>
          <a:xfrm>
            <a:off x="964900" y="4799750"/>
            <a:ext cx="73377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Fuente: We are Social, Global Web Index, Abril 2020. Encuesta a usuarios de Internet de 16 a 64 años, 17 países, 1a semana abril.</a:t>
            </a:r>
            <a:endParaRPr sz="10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" name="Google Shape;96;p18">
            <a:extLst>
              <a:ext uri="{FF2B5EF4-FFF2-40B4-BE49-F238E27FC236}">
                <a16:creationId xmlns:a16="http://schemas.microsoft.com/office/drawing/2014/main" xmlns="" id="{EBCA11B5-B663-45DB-B55F-33917203C8B6}"/>
              </a:ext>
            </a:extLst>
          </p:cNvPr>
          <p:cNvSpPr txBox="1"/>
          <p:nvPr/>
        </p:nvSpPr>
        <p:spPr>
          <a:xfrm>
            <a:off x="1064809" y="4866443"/>
            <a:ext cx="7226783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>
                <a:latin typeface="Oswald"/>
                <a:ea typeface="Oswald"/>
                <a:cs typeface="Oswald"/>
                <a:sym typeface="Oswald"/>
              </a:rPr>
              <a:t>Fuente: </a:t>
            </a:r>
            <a:r>
              <a:rPr lang="es-CL" sz="1200" dirty="0">
                <a:latin typeface="Oswald"/>
                <a:ea typeface="Oswald"/>
                <a:cs typeface="Oswald"/>
                <a:sym typeface="Oswald"/>
              </a:rPr>
              <a:t>Índice País Digital, 2018; Unidad Gobierno Digital, marzo 2020. Sin información publicada 2017 a 2019</a:t>
            </a:r>
            <a:endParaRPr sz="1200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" name="Google Shape;126;p21">
            <a:extLst>
              <a:ext uri="{FF2B5EF4-FFF2-40B4-BE49-F238E27FC236}">
                <a16:creationId xmlns:a16="http://schemas.microsoft.com/office/drawing/2014/main" xmlns="" id="{C7E0D318-EBA8-40EA-9C04-782D7B585DC2}"/>
              </a:ext>
            </a:extLst>
          </p:cNvPr>
          <p:cNvSpPr txBox="1"/>
          <p:nvPr/>
        </p:nvSpPr>
        <p:spPr>
          <a:xfrm>
            <a:off x="6917267" y="1587875"/>
            <a:ext cx="2353734" cy="300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dirty="0">
                <a:latin typeface="Oswald"/>
                <a:ea typeface="Oswald"/>
                <a:cs typeface="Oswald"/>
                <a:sym typeface="Oswald"/>
              </a:rPr>
              <a:t>Números: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CL" sz="1600" dirty="0">
              <a:latin typeface="Oswald"/>
              <a:ea typeface="Oswald"/>
              <a:cs typeface="Oswald"/>
              <a:sym typeface="Oswald"/>
            </a:endParaRPr>
          </a:p>
          <a:p>
            <a:pPr marL="196850" lvl="0" indent="-196850">
              <a:buFont typeface="Arial" panose="020B0604020202020204" pitchFamily="34" charset="0"/>
              <a:buChar char="•"/>
            </a:pPr>
            <a:r>
              <a:rPr lang="es-CL" dirty="0">
                <a:latin typeface="Oswald"/>
                <a:ea typeface="Oswald"/>
                <a:cs typeface="Oswald"/>
                <a:sym typeface="Oswald"/>
              </a:rPr>
              <a:t>Total trámites: 3.441</a:t>
            </a:r>
          </a:p>
          <a:p>
            <a:pPr marL="196850" lvl="0" indent="-196850">
              <a:buFont typeface="Arial" panose="020B0604020202020204" pitchFamily="34" charset="0"/>
              <a:buChar char="•"/>
            </a:pPr>
            <a:r>
              <a:rPr lang="es-CL" dirty="0">
                <a:latin typeface="Oswald"/>
                <a:ea typeface="Oswald"/>
                <a:cs typeface="Oswald"/>
                <a:sym typeface="Oswald"/>
              </a:rPr>
              <a:t>Digitalizados: 1.924</a:t>
            </a:r>
          </a:p>
          <a:p>
            <a:pPr marL="196850" lvl="0" indent="-196850">
              <a:buFont typeface="Arial" panose="020B0604020202020204" pitchFamily="34" charset="0"/>
              <a:buChar char="•"/>
            </a:pPr>
            <a:r>
              <a:rPr lang="es-CL" dirty="0">
                <a:latin typeface="Oswald"/>
                <a:ea typeface="Oswald"/>
                <a:cs typeface="Oswald"/>
                <a:sym typeface="Oswald"/>
              </a:rPr>
              <a:t>Porcentaje: 55,9%</a:t>
            </a:r>
          </a:p>
          <a:p>
            <a:pPr marL="196850" lvl="0" indent="-196850">
              <a:buFont typeface="Arial" panose="020B0604020202020204" pitchFamily="34" charset="0"/>
              <a:buChar char="•"/>
            </a:pPr>
            <a:r>
              <a:rPr lang="es-CL" dirty="0">
                <a:latin typeface="Oswald"/>
                <a:ea typeface="Oswald"/>
                <a:cs typeface="Oswald"/>
                <a:sym typeface="Oswald"/>
              </a:rPr>
              <a:t>Instituciones: 214</a:t>
            </a:r>
          </a:p>
          <a:p>
            <a:pPr marL="196850" lvl="0" indent="-196850">
              <a:buFont typeface="Arial" panose="020B0604020202020204" pitchFamily="34" charset="0"/>
              <a:buChar char="•"/>
            </a:pPr>
            <a:endParaRPr lang="es-CL" dirty="0">
              <a:latin typeface="Oswald"/>
              <a:ea typeface="Oswald"/>
              <a:cs typeface="Oswald"/>
              <a:sym typeface="Oswald"/>
            </a:endParaRPr>
          </a:p>
          <a:p>
            <a:pPr lvl="0"/>
            <a:r>
              <a:rPr lang="es-CL" dirty="0">
                <a:latin typeface="Oswald"/>
                <a:ea typeface="Oswald"/>
                <a:cs typeface="Oswald"/>
                <a:sym typeface="Oswald"/>
              </a:rPr>
              <a:t>Datos:</a:t>
            </a:r>
          </a:p>
          <a:p>
            <a:pPr marL="196850" lvl="0" indent="-196850">
              <a:buFont typeface="Arial" panose="020B0604020202020204" pitchFamily="34" charset="0"/>
              <a:buChar char="•"/>
            </a:pPr>
            <a:r>
              <a:rPr lang="es-CL" dirty="0">
                <a:latin typeface="Oswald"/>
                <a:ea typeface="Oswald"/>
                <a:cs typeface="Oswald"/>
                <a:sym typeface="Oswald"/>
              </a:rPr>
              <a:t>22,8% requiere Clave Única</a:t>
            </a:r>
          </a:p>
          <a:p>
            <a:pPr marL="196850" lvl="0" indent="-196850">
              <a:buFont typeface="Arial" panose="020B0604020202020204" pitchFamily="34" charset="0"/>
              <a:buChar char="•"/>
            </a:pPr>
            <a:r>
              <a:rPr lang="es-CL" dirty="0">
                <a:latin typeface="Oswald"/>
                <a:ea typeface="Oswald"/>
                <a:cs typeface="Oswald"/>
                <a:sym typeface="Oswald"/>
              </a:rPr>
              <a:t>19,1% requiere pago</a:t>
            </a:r>
          </a:p>
          <a:p>
            <a:pPr marL="196850" lvl="0" indent="-196850">
              <a:buFont typeface="Arial" panose="020B0604020202020204" pitchFamily="34" charset="0"/>
              <a:buChar char="•"/>
            </a:pPr>
            <a:r>
              <a:rPr lang="es-CL" dirty="0">
                <a:latin typeface="Oswald"/>
                <a:ea typeface="Oswald"/>
                <a:cs typeface="Oswald"/>
                <a:sym typeface="Oswald"/>
              </a:rPr>
              <a:t>7,5% requiere documento notariado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62DAB167-9643-497B-9DF4-ABA61AEA713B}"/>
              </a:ext>
            </a:extLst>
          </p:cNvPr>
          <p:cNvSpPr/>
          <p:nvPr/>
        </p:nvSpPr>
        <p:spPr>
          <a:xfrm>
            <a:off x="5978761" y="4351792"/>
            <a:ext cx="49404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100" dirty="0">
                <a:solidFill>
                  <a:srgbClr val="0070C0"/>
                </a:solidFill>
                <a:latin typeface="Oswald"/>
                <a:ea typeface="Oswald"/>
                <a:cs typeface="Oswald"/>
                <a:sym typeface="Oswald"/>
              </a:rPr>
              <a:t>marzo</a:t>
            </a:r>
            <a:endParaRPr lang="es-CL" sz="1100" dirty="0">
              <a:solidFill>
                <a:srgbClr val="0070C0"/>
              </a:solidFill>
            </a:endParaRP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xmlns="" id="{11DF3786-2C86-41A2-8B4B-18AC0BCB942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6238" y="1412366"/>
          <a:ext cx="6826429" cy="3168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372DD9FC-1C2B-45E4-90B9-E52BB6BB45D1}"/>
              </a:ext>
            </a:extLst>
          </p:cNvPr>
          <p:cNvSpPr/>
          <p:nvPr/>
        </p:nvSpPr>
        <p:spPr>
          <a:xfrm>
            <a:off x="805911" y="4572000"/>
            <a:ext cx="154983" cy="162732"/>
          </a:xfrm>
          <a:prstGeom prst="rect">
            <a:avLst/>
          </a:prstGeom>
          <a:solidFill>
            <a:srgbClr val="C93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1A69069-C98D-4637-827F-F2A0C6EEB8B5}"/>
              </a:ext>
            </a:extLst>
          </p:cNvPr>
          <p:cNvSpPr txBox="1"/>
          <p:nvPr/>
        </p:nvSpPr>
        <p:spPr>
          <a:xfrm>
            <a:off x="991890" y="4541004"/>
            <a:ext cx="14258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Medición País Digital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5E8C8CCD-C651-42EA-8596-2B18C4F2358A}"/>
              </a:ext>
            </a:extLst>
          </p:cNvPr>
          <p:cNvSpPr/>
          <p:nvPr/>
        </p:nvSpPr>
        <p:spPr>
          <a:xfrm>
            <a:off x="2407402" y="4561668"/>
            <a:ext cx="154983" cy="162732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14919435-C09C-4189-83D6-A4EEFDEB15B1}"/>
              </a:ext>
            </a:extLst>
          </p:cNvPr>
          <p:cNvSpPr txBox="1"/>
          <p:nvPr/>
        </p:nvSpPr>
        <p:spPr>
          <a:xfrm>
            <a:off x="2593380" y="4530672"/>
            <a:ext cx="16066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Proyección País Digital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B53A84A9-27B7-4225-B88B-4C2E7A74BE81}"/>
              </a:ext>
            </a:extLst>
          </p:cNvPr>
          <p:cNvSpPr/>
          <p:nvPr/>
        </p:nvSpPr>
        <p:spPr>
          <a:xfrm>
            <a:off x="4192292" y="4579749"/>
            <a:ext cx="154983" cy="1627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5B4B8681-710A-4A5A-9C85-803CAF0CE0E8}"/>
              </a:ext>
            </a:extLst>
          </p:cNvPr>
          <p:cNvSpPr txBox="1"/>
          <p:nvPr/>
        </p:nvSpPr>
        <p:spPr>
          <a:xfrm>
            <a:off x="4378271" y="4548753"/>
            <a:ext cx="11236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Actual Gobierno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58A91805-908E-422F-A528-BD865CE770E9}"/>
              </a:ext>
            </a:extLst>
          </p:cNvPr>
          <p:cNvSpPr/>
          <p:nvPr/>
        </p:nvSpPr>
        <p:spPr>
          <a:xfrm>
            <a:off x="5517398" y="4564251"/>
            <a:ext cx="154983" cy="1627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F4B92B53-7D51-43A6-8082-081CA120726B}"/>
              </a:ext>
            </a:extLst>
          </p:cNvPr>
          <p:cNvSpPr txBox="1"/>
          <p:nvPr/>
        </p:nvSpPr>
        <p:spPr>
          <a:xfrm>
            <a:off x="5718875" y="4533069"/>
            <a:ext cx="1642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Comprometido Gobierno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185BFDE-E642-47B5-BB49-1C893EA476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8545" y="1649853"/>
            <a:ext cx="371755" cy="249881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17C763A2-AB03-4261-81EE-248570FD45A8}"/>
              </a:ext>
            </a:extLst>
          </p:cNvPr>
          <p:cNvSpPr txBox="1"/>
          <p:nvPr/>
        </p:nvSpPr>
        <p:spPr>
          <a:xfrm>
            <a:off x="5749972" y="3292545"/>
            <a:ext cx="607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b="1" dirty="0">
                <a:solidFill>
                  <a:schemeClr val="bg1"/>
                </a:solidFill>
                <a:latin typeface="+mn-lt"/>
              </a:rPr>
              <a:t>55,9%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72A7A9D1-6ACE-497A-A0BD-A4798483E23B}"/>
              </a:ext>
            </a:extLst>
          </p:cNvPr>
          <p:cNvSpPr txBox="1"/>
          <p:nvPr/>
        </p:nvSpPr>
        <p:spPr>
          <a:xfrm>
            <a:off x="5809253" y="2453053"/>
            <a:ext cx="4621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b="1" dirty="0">
                <a:solidFill>
                  <a:schemeClr val="bg1"/>
                </a:solidFill>
                <a:latin typeface="+mn-lt"/>
              </a:rPr>
              <a:t>68%</a:t>
            </a:r>
          </a:p>
        </p:txBody>
      </p:sp>
    </p:spTree>
    <p:extLst>
      <p:ext uri="{BB962C8B-B14F-4D97-AF65-F5344CB8AC3E}">
        <p14:creationId xmlns:p14="http://schemas.microsoft.com/office/powerpoint/2010/main" val="146321243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942</Words>
  <Application>Microsoft Office PowerPoint</Application>
  <PresentationFormat>Presentación en pantalla (16:9)</PresentationFormat>
  <Paragraphs>112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8" baseType="lpstr">
      <vt:lpstr>Arial</vt:lpstr>
      <vt:lpstr>Impact</vt:lpstr>
      <vt:lpstr>Oswald</vt:lpstr>
      <vt:lpstr>Wingdings</vt:lpstr>
      <vt:lpstr>Helvetica Neue Light</vt:lpstr>
      <vt:lpstr>ＭＳ Ｐゴシック</vt:lpstr>
      <vt:lpstr>CiscoSans Thin</vt:lpstr>
      <vt:lpstr>Tipo de letra del sistema Fina</vt:lpstr>
      <vt:lpstr>Oswald Regular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Chile  El nivel de preparación digital se definió de acuerdo al resultado de las 7 dimensiones. El ranking regional ubica a las zonas de Chile de la siguiente forma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Pelayo Covarrubias</dc:creator>
  <cp:lastModifiedBy>Carlos v</cp:lastModifiedBy>
  <cp:revision>39</cp:revision>
  <dcterms:modified xsi:type="dcterms:W3CDTF">2020-08-06T13:23:26Z</dcterms:modified>
</cp:coreProperties>
</file>