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17" r:id="rId2"/>
    <p:sldId id="342" r:id="rId3"/>
    <p:sldId id="343" r:id="rId4"/>
    <p:sldId id="344" r:id="rId5"/>
    <p:sldId id="351" r:id="rId6"/>
    <p:sldId id="346" r:id="rId7"/>
    <p:sldId id="352" r:id="rId8"/>
    <p:sldId id="347" r:id="rId9"/>
    <p:sldId id="353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700"/>
    <a:srgbClr val="D09E00"/>
    <a:srgbClr val="273F8D"/>
    <a:srgbClr val="E6E6E6"/>
    <a:srgbClr val="FF3300"/>
    <a:srgbClr val="1E316C"/>
    <a:srgbClr val="132F49"/>
    <a:srgbClr val="0E1D4E"/>
    <a:srgbClr val="090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>
      <p:cViewPr varScale="1">
        <p:scale>
          <a:sx n="67" d="100"/>
          <a:sy n="67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9BB3E-21EB-462D-82C9-D838E8016BF4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0E896-0161-467C-9705-8D626D433811}">
      <dgm:prSet phldrT="[Text]" custT="1"/>
      <dgm:spPr>
        <a:solidFill>
          <a:schemeClr val="bg1">
            <a:alpha val="21176"/>
          </a:schemeClr>
        </a:solidFill>
        <a:ln>
          <a:solidFill>
            <a:srgbClr val="C00000"/>
          </a:solidFill>
        </a:ln>
        <a:scene3d>
          <a:camera prst="orthographicFront"/>
          <a:lightRig rig="flat" dir="t"/>
        </a:scene3d>
        <a:sp3d z="-190500" extrusionH="12700" prstMaterial="plastic"/>
      </dgm:spPr>
      <dgm:t>
        <a:bodyPr/>
        <a:lstStyle/>
        <a:p>
          <a:r>
            <a:rPr lang="es-ES" sz="3600" b="1" dirty="0">
              <a:solidFill>
                <a:srgbClr val="C00000"/>
              </a:solidFill>
            </a:rPr>
            <a:t>Fuerte</a:t>
          </a:r>
          <a:endParaRPr lang="en-US" sz="3600" b="1" dirty="0">
            <a:solidFill>
              <a:srgbClr val="C00000"/>
            </a:solidFill>
          </a:endParaRPr>
        </a:p>
      </dgm:t>
    </dgm:pt>
    <dgm:pt modelId="{0F0CDBA1-9FFC-496A-9256-B1CCF8529088}" type="parTrans" cxnId="{A51F31B6-5F4F-48EB-960B-4D07CD0CCFE1}">
      <dgm:prSet/>
      <dgm:spPr/>
      <dgm:t>
        <a:bodyPr/>
        <a:lstStyle/>
        <a:p>
          <a:endParaRPr lang="en-US"/>
        </a:p>
      </dgm:t>
    </dgm:pt>
    <dgm:pt modelId="{B2F06D0E-498F-4055-A274-0CEA76D718B3}" type="sibTrans" cxnId="{A51F31B6-5F4F-48EB-960B-4D07CD0CCFE1}">
      <dgm:prSet/>
      <dgm:spPr/>
      <dgm:t>
        <a:bodyPr/>
        <a:lstStyle/>
        <a:p>
          <a:endParaRPr lang="en-US"/>
        </a:p>
      </dgm:t>
    </dgm:pt>
    <dgm:pt modelId="{B903A7D1-96C0-491A-B7E1-01D11412BFB0}">
      <dgm:prSet phldrT="[Text]" custT="1"/>
      <dgm:spPr>
        <a:solidFill>
          <a:schemeClr val="bg1"/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ES" sz="1800" b="1" dirty="0"/>
            <a:t>Minería</a:t>
          </a:r>
          <a:endParaRPr lang="en-US" sz="1800" b="1" dirty="0"/>
        </a:p>
      </dgm:t>
    </dgm:pt>
    <dgm:pt modelId="{23EA28BF-4339-43EB-A46A-7E32428C9FD5}" type="parTrans" cxnId="{A98C9689-D8A4-41F8-8DA3-2B78E931B1DF}">
      <dgm:prSet/>
      <dgm:spPr/>
      <dgm:t>
        <a:bodyPr/>
        <a:lstStyle/>
        <a:p>
          <a:endParaRPr lang="en-US"/>
        </a:p>
      </dgm:t>
    </dgm:pt>
    <dgm:pt modelId="{BE5D3292-E67F-4933-A8A9-AA5DFBA97B47}" type="sibTrans" cxnId="{A98C9689-D8A4-41F8-8DA3-2B78E931B1DF}">
      <dgm:prSet/>
      <dgm:spPr/>
      <dgm:t>
        <a:bodyPr/>
        <a:lstStyle/>
        <a:p>
          <a:endParaRPr lang="en-US"/>
        </a:p>
      </dgm:t>
    </dgm:pt>
    <dgm:pt modelId="{C3720138-CA2A-49DA-AD9E-DC694363A8FA}">
      <dgm:prSet phldrT="[Text]" custT="1"/>
      <dgm:spPr>
        <a:solidFill>
          <a:schemeClr val="bg1">
            <a:alpha val="14118"/>
          </a:schemeClr>
        </a:solidFill>
        <a:ln>
          <a:solidFill>
            <a:schemeClr val="accent6"/>
          </a:solidFill>
        </a:ln>
        <a:scene3d>
          <a:camera prst="orthographicFront"/>
          <a:lightRig rig="flat" dir="t"/>
        </a:scene3d>
        <a:sp3d z="-190500" extrusionH="12700" prstMaterial="plastic"/>
      </dgm:spPr>
      <dgm:t>
        <a:bodyPr/>
        <a:lstStyle/>
        <a:p>
          <a:r>
            <a:rPr lang="es-ES" sz="3600" b="1" dirty="0">
              <a:solidFill>
                <a:schemeClr val="accent6">
                  <a:lumMod val="50000"/>
                </a:schemeClr>
              </a:solidFill>
            </a:rPr>
            <a:t>Moderado</a:t>
          </a:r>
          <a:endParaRPr lang="en-US" sz="3600" b="1" dirty="0">
            <a:solidFill>
              <a:schemeClr val="accent6">
                <a:lumMod val="50000"/>
              </a:schemeClr>
            </a:solidFill>
          </a:endParaRPr>
        </a:p>
      </dgm:t>
    </dgm:pt>
    <dgm:pt modelId="{5CD83191-679D-4BC0-92AA-5261FC521B21}" type="parTrans" cxnId="{8EC3C5FD-5C93-4E4C-9171-91A24239D0C6}">
      <dgm:prSet/>
      <dgm:spPr/>
      <dgm:t>
        <a:bodyPr/>
        <a:lstStyle/>
        <a:p>
          <a:endParaRPr lang="en-US"/>
        </a:p>
      </dgm:t>
    </dgm:pt>
    <dgm:pt modelId="{0FDDF90E-B916-41BB-94C2-9FEB9FF462EB}" type="sibTrans" cxnId="{8EC3C5FD-5C93-4E4C-9171-91A24239D0C6}">
      <dgm:prSet/>
      <dgm:spPr/>
      <dgm:t>
        <a:bodyPr/>
        <a:lstStyle/>
        <a:p>
          <a:endParaRPr lang="en-US"/>
        </a:p>
      </dgm:t>
    </dgm:pt>
    <dgm:pt modelId="{A0C1B0CB-7A76-4AC1-A7E8-30C5E4291317}">
      <dgm:prSet phldrT="[Text]" custT="1"/>
      <dgm:spPr>
        <a:solidFill>
          <a:schemeClr val="bg1"/>
        </a:solidFill>
      </dgm:spPr>
      <dgm:t>
        <a:bodyPr/>
        <a:lstStyle/>
        <a:p>
          <a:pPr>
            <a:buClr>
              <a:srgbClr val="70AD47"/>
            </a:buClr>
          </a:pPr>
          <a:r>
            <a:rPr lang="es-CL" sz="1800" b="1" noProof="0" dirty="0">
              <a:solidFill>
                <a:srgbClr val="FF0000"/>
              </a:solidFill>
            </a:rPr>
            <a:t>Agricultura, ganadería, pesca</a:t>
          </a:r>
        </a:p>
      </dgm:t>
    </dgm:pt>
    <dgm:pt modelId="{BD4ADE54-A004-4C5B-99C6-EBC13FC93F3E}" type="parTrans" cxnId="{7A1514EC-D4D6-4400-BD7A-66B56F55C15C}">
      <dgm:prSet/>
      <dgm:spPr/>
      <dgm:t>
        <a:bodyPr/>
        <a:lstStyle/>
        <a:p>
          <a:endParaRPr lang="en-US"/>
        </a:p>
      </dgm:t>
    </dgm:pt>
    <dgm:pt modelId="{ECCC39FD-97BD-4123-8995-ED2F8A80A84C}" type="sibTrans" cxnId="{7A1514EC-D4D6-4400-BD7A-66B56F55C15C}">
      <dgm:prSet/>
      <dgm:spPr/>
      <dgm:t>
        <a:bodyPr/>
        <a:lstStyle/>
        <a:p>
          <a:endParaRPr lang="en-US"/>
        </a:p>
      </dgm:t>
    </dgm:pt>
    <dgm:pt modelId="{98209F10-C7A7-4B84-AE8C-83F165A6716F}">
      <dgm:prSet phldrT="[Text]" custT="1"/>
      <dgm:spPr>
        <a:solidFill>
          <a:schemeClr val="bg1">
            <a:alpha val="27059"/>
          </a:schemeClr>
        </a:solidFill>
        <a:ln>
          <a:solidFill>
            <a:schemeClr val="accent4"/>
          </a:solidFill>
        </a:ln>
        <a:scene3d>
          <a:camera prst="orthographicFront"/>
          <a:lightRig rig="flat" dir="t"/>
        </a:scene3d>
        <a:sp3d z="-190500" extrusionH="12700" prstMaterial="plastic"/>
      </dgm:spPr>
      <dgm:t>
        <a:bodyPr/>
        <a:lstStyle/>
        <a:p>
          <a:r>
            <a:rPr lang="es-ES" sz="3600" b="1" dirty="0">
              <a:solidFill>
                <a:schemeClr val="accent4">
                  <a:lumMod val="50000"/>
                </a:schemeClr>
              </a:solidFill>
            </a:rPr>
            <a:t>Significativo</a:t>
          </a:r>
          <a:endParaRPr lang="en-US" sz="3600" b="1" dirty="0">
            <a:solidFill>
              <a:schemeClr val="accent4">
                <a:lumMod val="50000"/>
              </a:schemeClr>
            </a:solidFill>
          </a:endParaRPr>
        </a:p>
      </dgm:t>
    </dgm:pt>
    <dgm:pt modelId="{AC0FEE81-EC78-4427-8A17-A669CB1F61A2}" type="parTrans" cxnId="{22C431D7-9F2B-4E32-B9A4-A7A46F70A069}">
      <dgm:prSet/>
      <dgm:spPr/>
      <dgm:t>
        <a:bodyPr/>
        <a:lstStyle/>
        <a:p>
          <a:endParaRPr lang="en-US"/>
        </a:p>
      </dgm:t>
    </dgm:pt>
    <dgm:pt modelId="{E84329FF-1A1B-4107-B933-BB2A712BE97D}" type="sibTrans" cxnId="{22C431D7-9F2B-4E32-B9A4-A7A46F70A069}">
      <dgm:prSet/>
      <dgm:spPr/>
      <dgm:t>
        <a:bodyPr/>
        <a:lstStyle/>
        <a:p>
          <a:endParaRPr lang="en-US"/>
        </a:p>
      </dgm:t>
    </dgm:pt>
    <dgm:pt modelId="{672154F8-BAD7-4C78-A674-3074E9A3CED4}">
      <dgm:prSet custT="1"/>
      <dgm:spPr>
        <a:solidFill>
          <a:schemeClr val="bg1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buClr>
              <a:srgbClr val="C00000"/>
            </a:buClr>
          </a:pPr>
          <a:r>
            <a:rPr lang="es-ES" sz="1800" b="1" dirty="0">
              <a:solidFill>
                <a:schemeClr val="tx1"/>
              </a:solidFill>
            </a:rPr>
            <a:t>Servicios de turismo</a:t>
          </a:r>
          <a:endParaRPr lang="en-US" sz="1800" b="1" dirty="0">
            <a:solidFill>
              <a:schemeClr val="tx1"/>
            </a:solidFill>
          </a:endParaRPr>
        </a:p>
      </dgm:t>
    </dgm:pt>
    <dgm:pt modelId="{B26B1052-D339-49D0-9939-77DB4D365159}" type="parTrans" cxnId="{D77E1C72-8E8A-4216-A916-CE853CD908A8}">
      <dgm:prSet/>
      <dgm:spPr/>
      <dgm:t>
        <a:bodyPr/>
        <a:lstStyle/>
        <a:p>
          <a:endParaRPr lang="en-US"/>
        </a:p>
      </dgm:t>
    </dgm:pt>
    <dgm:pt modelId="{636CA830-22E0-49F5-9E46-1B08290613AC}" type="sibTrans" cxnId="{D77E1C72-8E8A-4216-A916-CE853CD908A8}">
      <dgm:prSet/>
      <dgm:spPr/>
      <dgm:t>
        <a:bodyPr/>
        <a:lstStyle/>
        <a:p>
          <a:endParaRPr lang="en-US"/>
        </a:p>
      </dgm:t>
    </dgm:pt>
    <dgm:pt modelId="{7E050132-923B-4CE2-86F6-AF1C85B34D2B}">
      <dgm:prSet custT="1"/>
      <dgm:spPr>
        <a:solidFill>
          <a:schemeClr val="bg1"/>
        </a:solidFill>
      </dgm:spPr>
      <dgm:t>
        <a:bodyPr/>
        <a:lstStyle/>
        <a:p>
          <a:pPr>
            <a:buClr>
              <a:srgbClr val="70AD47"/>
            </a:buClr>
          </a:pPr>
          <a:r>
            <a:rPr lang="es-CL" sz="1800" b="1" noProof="0" dirty="0">
              <a:solidFill>
                <a:srgbClr val="FF0000"/>
              </a:solidFill>
            </a:rPr>
            <a:t>Producción de alimentos para el mercado interno</a:t>
          </a:r>
        </a:p>
      </dgm:t>
    </dgm:pt>
    <dgm:pt modelId="{15105091-2AF5-4338-93E9-129321364ECF}" type="parTrans" cxnId="{EAF63780-2178-4252-A5A9-F81AA1ABE2D5}">
      <dgm:prSet/>
      <dgm:spPr/>
      <dgm:t>
        <a:bodyPr/>
        <a:lstStyle/>
        <a:p>
          <a:endParaRPr lang="en-US"/>
        </a:p>
      </dgm:t>
    </dgm:pt>
    <dgm:pt modelId="{E643A674-CD45-47B4-9994-4F8A15D1489C}" type="sibTrans" cxnId="{EAF63780-2178-4252-A5A9-F81AA1ABE2D5}">
      <dgm:prSet/>
      <dgm:spPr/>
      <dgm:t>
        <a:bodyPr/>
        <a:lstStyle/>
        <a:p>
          <a:endParaRPr lang="en-US"/>
        </a:p>
      </dgm:t>
    </dgm:pt>
    <dgm:pt modelId="{83920A27-9983-489E-8072-DB445CD5C577}">
      <dgm:prSet custT="1"/>
      <dgm:spPr>
        <a:solidFill>
          <a:schemeClr val="bg1"/>
        </a:solidFill>
      </dgm:spPr>
      <dgm:t>
        <a:bodyPr/>
        <a:lstStyle/>
        <a:p>
          <a:pPr>
            <a:buClr>
              <a:srgbClr val="70AD47"/>
            </a:buClr>
          </a:pPr>
          <a:r>
            <a:rPr lang="es-CL" sz="1800" b="1" noProof="0" dirty="0"/>
            <a:t>Insumos y equipamiento médico</a:t>
          </a:r>
        </a:p>
      </dgm:t>
    </dgm:pt>
    <dgm:pt modelId="{EB46EDA8-0194-4A39-A399-03972A7C48C9}" type="parTrans" cxnId="{40A997D0-C315-4D3C-8E40-A0A12ED53BAF}">
      <dgm:prSet/>
      <dgm:spPr/>
      <dgm:t>
        <a:bodyPr/>
        <a:lstStyle/>
        <a:p>
          <a:endParaRPr lang="en-US"/>
        </a:p>
      </dgm:t>
    </dgm:pt>
    <dgm:pt modelId="{9E69E09B-B75C-4183-8174-FD2B0E6340E1}" type="sibTrans" cxnId="{40A997D0-C315-4D3C-8E40-A0A12ED53BAF}">
      <dgm:prSet/>
      <dgm:spPr/>
      <dgm:t>
        <a:bodyPr/>
        <a:lstStyle/>
        <a:p>
          <a:endParaRPr lang="en-US"/>
        </a:p>
      </dgm:t>
    </dgm:pt>
    <dgm:pt modelId="{60C2FB51-9814-4A6F-B56D-4D8B01635397}">
      <dgm:prSet custT="1"/>
      <dgm:spPr>
        <a:solidFill>
          <a:schemeClr val="bg1"/>
        </a:solidFill>
      </dgm:spPr>
      <dgm:t>
        <a:bodyPr/>
        <a:lstStyle/>
        <a:p>
          <a:pPr>
            <a:buClr>
              <a:srgbClr val="70AD47"/>
            </a:buClr>
          </a:pPr>
          <a:r>
            <a:rPr lang="es-CL" sz="1800" b="1" noProof="0" dirty="0"/>
            <a:t>Medicamentos</a:t>
          </a:r>
        </a:p>
      </dgm:t>
    </dgm:pt>
    <dgm:pt modelId="{42323B53-13F7-4538-AB39-AC26EEC71AC0}" type="parTrans" cxnId="{C37D59A3-1D4A-4DA9-93F5-C2AE4DE11746}">
      <dgm:prSet/>
      <dgm:spPr/>
      <dgm:t>
        <a:bodyPr/>
        <a:lstStyle/>
        <a:p>
          <a:endParaRPr lang="en-US"/>
        </a:p>
      </dgm:t>
    </dgm:pt>
    <dgm:pt modelId="{A09AC4CD-A452-4B8E-8D80-B7237D81CC1B}" type="sibTrans" cxnId="{C37D59A3-1D4A-4DA9-93F5-C2AE4DE11746}">
      <dgm:prSet/>
      <dgm:spPr/>
      <dgm:t>
        <a:bodyPr/>
        <a:lstStyle/>
        <a:p>
          <a:endParaRPr lang="en-US"/>
        </a:p>
      </dgm:t>
    </dgm:pt>
    <dgm:pt modelId="{3A8CEDE5-32A1-4EFF-A56D-6A77522B650B}">
      <dgm:prSet custT="1"/>
      <dgm:spPr>
        <a:solidFill>
          <a:schemeClr val="bg1"/>
        </a:solidFill>
      </dgm:spPr>
      <dgm:t>
        <a:bodyPr/>
        <a:lstStyle/>
        <a:p>
          <a:pPr>
            <a:buClr>
              <a:srgbClr val="70AD47"/>
            </a:buClr>
          </a:pPr>
          <a:r>
            <a:rPr lang="es-CL" sz="1800" b="1" noProof="0" dirty="0"/>
            <a:t>Telecomunicaciones</a:t>
          </a:r>
        </a:p>
      </dgm:t>
    </dgm:pt>
    <dgm:pt modelId="{2076854F-6CFB-4B8A-9D40-6C28D422B355}" type="parTrans" cxnId="{AFEA1D60-4D9C-4715-9DCC-F20D6518C738}">
      <dgm:prSet/>
      <dgm:spPr/>
      <dgm:t>
        <a:bodyPr/>
        <a:lstStyle/>
        <a:p>
          <a:endParaRPr lang="en-US"/>
        </a:p>
      </dgm:t>
    </dgm:pt>
    <dgm:pt modelId="{EFAC0144-F4D0-4519-AA4F-E9D87A74C0F3}" type="sibTrans" cxnId="{AFEA1D60-4D9C-4715-9DCC-F20D6518C738}">
      <dgm:prSet/>
      <dgm:spPr/>
      <dgm:t>
        <a:bodyPr/>
        <a:lstStyle/>
        <a:p>
          <a:endParaRPr lang="en-US"/>
        </a:p>
      </dgm:t>
    </dgm:pt>
    <dgm:pt modelId="{F400D87C-F881-4538-B816-D9EF3DC87C81}">
      <dgm:prSet custT="1"/>
      <dgm:spPr>
        <a:solidFill>
          <a:schemeClr val="bg1"/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ES" sz="1800" b="1" dirty="0"/>
            <a:t>Electricidad, gas y agua</a:t>
          </a:r>
          <a:endParaRPr lang="en-US" sz="1800" b="1" dirty="0"/>
        </a:p>
      </dgm:t>
    </dgm:pt>
    <dgm:pt modelId="{3D8645C9-3BE6-4591-A0B0-97DF820C06F6}" type="parTrans" cxnId="{668E8EC4-C763-4F4C-A038-EB9504B0E049}">
      <dgm:prSet/>
      <dgm:spPr/>
      <dgm:t>
        <a:bodyPr/>
        <a:lstStyle/>
        <a:p>
          <a:endParaRPr lang="en-US"/>
        </a:p>
      </dgm:t>
    </dgm:pt>
    <dgm:pt modelId="{8E4AC7B4-4EBC-4B62-AF26-19FC8EF74FA8}" type="sibTrans" cxnId="{668E8EC4-C763-4F4C-A038-EB9504B0E049}">
      <dgm:prSet/>
      <dgm:spPr/>
      <dgm:t>
        <a:bodyPr/>
        <a:lstStyle/>
        <a:p>
          <a:endParaRPr lang="en-US"/>
        </a:p>
      </dgm:t>
    </dgm:pt>
    <dgm:pt modelId="{615235C8-7D0D-4398-BFA1-C35845A062FC}">
      <dgm:prSet custT="1"/>
      <dgm:spPr>
        <a:solidFill>
          <a:schemeClr val="bg1"/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ES" sz="1800" b="1" dirty="0"/>
            <a:t>Construcción y materiales para la construcción</a:t>
          </a:r>
          <a:endParaRPr lang="en-US" sz="1800" b="1" dirty="0"/>
        </a:p>
      </dgm:t>
    </dgm:pt>
    <dgm:pt modelId="{BCDE41BF-C458-4B38-86EB-78BADB4A93EF}" type="parTrans" cxnId="{BC6B2F64-92AF-462F-BEBC-B1E929D0C886}">
      <dgm:prSet/>
      <dgm:spPr/>
      <dgm:t>
        <a:bodyPr/>
        <a:lstStyle/>
        <a:p>
          <a:endParaRPr lang="en-US"/>
        </a:p>
      </dgm:t>
    </dgm:pt>
    <dgm:pt modelId="{A77C3294-EA96-47FE-B101-72535C830E54}" type="sibTrans" cxnId="{BC6B2F64-92AF-462F-BEBC-B1E929D0C886}">
      <dgm:prSet/>
      <dgm:spPr/>
      <dgm:t>
        <a:bodyPr/>
        <a:lstStyle/>
        <a:p>
          <a:endParaRPr lang="en-US"/>
        </a:p>
      </dgm:t>
    </dgm:pt>
    <dgm:pt modelId="{E84FB533-5F61-4DC6-8AE8-DB16EE6BF8A1}">
      <dgm:prSet custT="1"/>
      <dgm:spPr>
        <a:solidFill>
          <a:schemeClr val="bg1"/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ES" sz="1800" b="1" dirty="0"/>
            <a:t>Servicios empresariales</a:t>
          </a:r>
          <a:endParaRPr lang="en-US" sz="1800" b="1" dirty="0"/>
        </a:p>
      </dgm:t>
    </dgm:pt>
    <dgm:pt modelId="{06E7009A-370C-480D-B83E-861C7D59C8E6}" type="parTrans" cxnId="{5A37A6F6-2ECF-42A0-BB9B-CC0C6ED8BF66}">
      <dgm:prSet/>
      <dgm:spPr/>
      <dgm:t>
        <a:bodyPr/>
        <a:lstStyle/>
        <a:p>
          <a:endParaRPr lang="en-US"/>
        </a:p>
      </dgm:t>
    </dgm:pt>
    <dgm:pt modelId="{2F0A162D-3E2C-462D-B454-9E971E505642}" type="sibTrans" cxnId="{5A37A6F6-2ECF-42A0-BB9B-CC0C6ED8BF66}">
      <dgm:prSet/>
      <dgm:spPr/>
      <dgm:t>
        <a:bodyPr/>
        <a:lstStyle/>
        <a:p>
          <a:endParaRPr lang="en-US"/>
        </a:p>
      </dgm:t>
    </dgm:pt>
    <dgm:pt modelId="{AB6D1509-025B-428B-A13E-4575B0F67703}">
      <dgm:prSet custT="1"/>
      <dgm:spPr>
        <a:solidFill>
          <a:schemeClr val="bg1"/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ES" sz="1800" b="1" dirty="0"/>
            <a:t>Actividades financieras</a:t>
          </a:r>
          <a:endParaRPr lang="en-US" sz="1800" b="1" dirty="0"/>
        </a:p>
      </dgm:t>
    </dgm:pt>
    <dgm:pt modelId="{C0BE95DC-5003-4931-AF24-2268F2D32CD4}" type="parTrans" cxnId="{B9205E01-FEE4-47FE-AD72-12B033E1B091}">
      <dgm:prSet/>
      <dgm:spPr/>
      <dgm:t>
        <a:bodyPr/>
        <a:lstStyle/>
        <a:p>
          <a:endParaRPr lang="en-US"/>
        </a:p>
      </dgm:t>
    </dgm:pt>
    <dgm:pt modelId="{459D492B-8699-499F-9E94-3038FCBE5DB0}" type="sibTrans" cxnId="{B9205E01-FEE4-47FE-AD72-12B033E1B091}">
      <dgm:prSet/>
      <dgm:spPr/>
      <dgm:t>
        <a:bodyPr/>
        <a:lstStyle/>
        <a:p>
          <a:endParaRPr lang="en-US"/>
        </a:p>
      </dgm:t>
    </dgm:pt>
    <dgm:pt modelId="{77F9C1D6-25DB-4908-BE79-B3949B149509}">
      <dgm:prSet custT="1"/>
      <dgm:spPr>
        <a:solidFill>
          <a:schemeClr val="bg1"/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ES" sz="1800" b="1" dirty="0"/>
            <a:t>Muebles y madera</a:t>
          </a:r>
          <a:endParaRPr lang="en-US" sz="1800" b="1" dirty="0"/>
        </a:p>
      </dgm:t>
    </dgm:pt>
    <dgm:pt modelId="{A729C0DB-DD87-41FE-B9DD-C3BE4BDA9187}" type="parTrans" cxnId="{2F443B68-553B-4FAB-8A51-E32A146BE40C}">
      <dgm:prSet/>
      <dgm:spPr/>
      <dgm:t>
        <a:bodyPr/>
        <a:lstStyle/>
        <a:p>
          <a:endParaRPr lang="en-US"/>
        </a:p>
      </dgm:t>
    </dgm:pt>
    <dgm:pt modelId="{F89A4F1A-8EFF-4ED6-B821-6E0D9718B97F}" type="sibTrans" cxnId="{2F443B68-553B-4FAB-8A51-E32A146BE40C}">
      <dgm:prSet/>
      <dgm:spPr/>
      <dgm:t>
        <a:bodyPr/>
        <a:lstStyle/>
        <a:p>
          <a:endParaRPr lang="en-US"/>
        </a:p>
      </dgm:t>
    </dgm:pt>
    <dgm:pt modelId="{F565FA42-9BAF-4868-A506-3E233C21441B}">
      <dgm:prSet custT="1"/>
      <dgm:spPr>
        <a:solidFill>
          <a:schemeClr val="bg1"/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ES" sz="1800" b="1" dirty="0"/>
            <a:t>Industria química</a:t>
          </a:r>
          <a:endParaRPr lang="en-US" sz="1800" b="1" dirty="0"/>
        </a:p>
      </dgm:t>
    </dgm:pt>
    <dgm:pt modelId="{8BA6097E-4F0A-4A85-8EDF-F436CA000261}" type="parTrans" cxnId="{6A643185-A3A5-4F79-A091-08890D3A3BCB}">
      <dgm:prSet/>
      <dgm:spPr/>
      <dgm:t>
        <a:bodyPr/>
        <a:lstStyle/>
        <a:p>
          <a:endParaRPr lang="en-US"/>
        </a:p>
      </dgm:t>
    </dgm:pt>
    <dgm:pt modelId="{D260A44B-B94F-4B69-899E-B2F0A1D1C815}" type="sibTrans" cxnId="{6A643185-A3A5-4F79-A091-08890D3A3BCB}">
      <dgm:prSet/>
      <dgm:spPr/>
      <dgm:t>
        <a:bodyPr/>
        <a:lstStyle/>
        <a:p>
          <a:endParaRPr lang="en-US"/>
        </a:p>
      </dgm:t>
    </dgm:pt>
    <dgm:pt modelId="{F822B244-B563-4740-970D-EE40C4A9F36E}">
      <dgm:prSet custT="1"/>
      <dgm:spPr>
        <a:solidFill>
          <a:schemeClr val="bg1"/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ES" sz="1800" b="1" dirty="0"/>
            <a:t>Electrónica, maquinaria y equipo</a:t>
          </a:r>
          <a:endParaRPr lang="en-US" sz="1800" b="1" dirty="0"/>
        </a:p>
      </dgm:t>
    </dgm:pt>
    <dgm:pt modelId="{3D9DCCE0-AD7B-4474-B86D-F26C8557FB9C}" type="parTrans" cxnId="{2E9E4B83-79AB-44F8-8BD0-5F4FE998522B}">
      <dgm:prSet/>
      <dgm:spPr/>
      <dgm:t>
        <a:bodyPr/>
        <a:lstStyle/>
        <a:p>
          <a:endParaRPr lang="en-US"/>
        </a:p>
      </dgm:t>
    </dgm:pt>
    <dgm:pt modelId="{EE7CEB05-6754-49FA-BE50-E537ED2060D6}" type="sibTrans" cxnId="{2E9E4B83-79AB-44F8-8BD0-5F4FE998522B}">
      <dgm:prSet/>
      <dgm:spPr/>
      <dgm:t>
        <a:bodyPr/>
        <a:lstStyle/>
        <a:p>
          <a:endParaRPr lang="en-US"/>
        </a:p>
      </dgm:t>
    </dgm:pt>
    <dgm:pt modelId="{CF3DDAE1-293A-424A-B65E-4CA0A405BDD4}">
      <dgm:prSet custT="1"/>
      <dgm:spPr>
        <a:solidFill>
          <a:schemeClr val="bg1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buClr>
              <a:srgbClr val="C00000"/>
            </a:buClr>
          </a:pPr>
          <a:r>
            <a:rPr lang="es-ES" sz="1800" b="1" dirty="0">
              <a:solidFill>
                <a:schemeClr val="tx1"/>
              </a:solidFill>
            </a:rPr>
            <a:t>Hoteles y restaurantes</a:t>
          </a:r>
          <a:endParaRPr lang="en-US" sz="1800" b="1" dirty="0">
            <a:solidFill>
              <a:schemeClr val="tx1"/>
            </a:solidFill>
          </a:endParaRPr>
        </a:p>
      </dgm:t>
    </dgm:pt>
    <dgm:pt modelId="{FE36BF8A-53BB-4034-B91A-CF4506C58CD7}" type="parTrans" cxnId="{8BA5EAEC-86D7-49A4-A63B-E3F484210146}">
      <dgm:prSet/>
      <dgm:spPr/>
      <dgm:t>
        <a:bodyPr/>
        <a:lstStyle/>
        <a:p>
          <a:endParaRPr lang="en-US"/>
        </a:p>
      </dgm:t>
    </dgm:pt>
    <dgm:pt modelId="{C0C511F8-8E18-4477-86E6-D8E77C1F5AF8}" type="sibTrans" cxnId="{8BA5EAEC-86D7-49A4-A63B-E3F484210146}">
      <dgm:prSet/>
      <dgm:spPr/>
      <dgm:t>
        <a:bodyPr/>
        <a:lstStyle/>
        <a:p>
          <a:endParaRPr lang="en-US"/>
        </a:p>
      </dgm:t>
    </dgm:pt>
    <dgm:pt modelId="{D7145F3B-DE72-4571-B4C7-7F4E2CA6DF18}">
      <dgm:prSet custT="1"/>
      <dgm:spPr>
        <a:solidFill>
          <a:schemeClr val="bg1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buClr>
              <a:srgbClr val="C00000"/>
            </a:buClr>
          </a:pPr>
          <a:r>
            <a:rPr lang="es-ES" sz="1800" b="1" dirty="0">
              <a:solidFill>
                <a:schemeClr val="tx1"/>
              </a:solidFill>
            </a:rPr>
            <a:t>Comercio</a:t>
          </a:r>
          <a:endParaRPr lang="en-US" sz="1800" b="1" dirty="0">
            <a:solidFill>
              <a:schemeClr val="tx1"/>
            </a:solidFill>
          </a:endParaRPr>
        </a:p>
      </dgm:t>
    </dgm:pt>
    <dgm:pt modelId="{1161A8EA-E511-4AF9-8EFE-6755225D67FE}" type="parTrans" cxnId="{51E4C32D-E9C6-4BD5-9B6E-D57551E799EB}">
      <dgm:prSet/>
      <dgm:spPr/>
      <dgm:t>
        <a:bodyPr/>
        <a:lstStyle/>
        <a:p>
          <a:endParaRPr lang="en-US"/>
        </a:p>
      </dgm:t>
    </dgm:pt>
    <dgm:pt modelId="{F33AC553-EE92-4E94-9F38-F02F1EC88DD7}" type="sibTrans" cxnId="{51E4C32D-E9C6-4BD5-9B6E-D57551E799EB}">
      <dgm:prSet/>
      <dgm:spPr/>
      <dgm:t>
        <a:bodyPr/>
        <a:lstStyle/>
        <a:p>
          <a:endParaRPr lang="en-US"/>
        </a:p>
      </dgm:t>
    </dgm:pt>
    <dgm:pt modelId="{36F43002-6FEA-4ECF-B797-7C7254443107}">
      <dgm:prSet custT="1"/>
      <dgm:spPr>
        <a:solidFill>
          <a:schemeClr val="bg1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buClr>
              <a:srgbClr val="C00000"/>
            </a:buClr>
          </a:pPr>
          <a:r>
            <a:rPr lang="es-ES" sz="1800" b="1" dirty="0">
              <a:solidFill>
                <a:schemeClr val="tx1"/>
              </a:solidFill>
            </a:rPr>
            <a:t>Reparación de bienes</a:t>
          </a:r>
          <a:endParaRPr lang="en-US" sz="1800" b="1" dirty="0">
            <a:solidFill>
              <a:schemeClr val="tx1"/>
            </a:solidFill>
          </a:endParaRPr>
        </a:p>
      </dgm:t>
    </dgm:pt>
    <dgm:pt modelId="{7AB5C21A-37EE-47E5-BB40-D46678804C48}" type="parTrans" cxnId="{327CCC62-EA01-4EB5-8161-AF7CC82F797B}">
      <dgm:prSet/>
      <dgm:spPr/>
      <dgm:t>
        <a:bodyPr/>
        <a:lstStyle/>
        <a:p>
          <a:endParaRPr lang="en-US"/>
        </a:p>
      </dgm:t>
    </dgm:pt>
    <dgm:pt modelId="{64B5B666-84E8-42AB-BE72-3EF76762463B}" type="sibTrans" cxnId="{327CCC62-EA01-4EB5-8161-AF7CC82F797B}">
      <dgm:prSet/>
      <dgm:spPr/>
      <dgm:t>
        <a:bodyPr/>
        <a:lstStyle/>
        <a:p>
          <a:endParaRPr lang="en-US"/>
        </a:p>
      </dgm:t>
    </dgm:pt>
    <dgm:pt modelId="{3F67E7D2-9A10-458E-8ADA-C7069E7100BA}">
      <dgm:prSet custT="1"/>
      <dgm:spPr>
        <a:solidFill>
          <a:schemeClr val="bg1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buClr>
              <a:srgbClr val="C00000"/>
            </a:buClr>
          </a:pPr>
          <a:r>
            <a:rPr lang="es-ES" sz="1800" b="1" dirty="0">
              <a:solidFill>
                <a:schemeClr val="tx1"/>
              </a:solidFill>
            </a:rPr>
            <a:t>Transporte</a:t>
          </a:r>
          <a:endParaRPr lang="en-US" sz="1800" b="1" dirty="0">
            <a:solidFill>
              <a:schemeClr val="tx1"/>
            </a:solidFill>
          </a:endParaRPr>
        </a:p>
      </dgm:t>
    </dgm:pt>
    <dgm:pt modelId="{01F70FEF-DFEA-4DE4-85E3-14EA36963D4E}" type="parTrans" cxnId="{87E20BA2-E53C-4624-BC11-F733EB0B7A6E}">
      <dgm:prSet/>
      <dgm:spPr/>
      <dgm:t>
        <a:bodyPr/>
        <a:lstStyle/>
        <a:p>
          <a:endParaRPr lang="en-US"/>
        </a:p>
      </dgm:t>
    </dgm:pt>
    <dgm:pt modelId="{D61824AC-2422-4A87-8C68-79F6A246FBFC}" type="sibTrans" cxnId="{87E20BA2-E53C-4624-BC11-F733EB0B7A6E}">
      <dgm:prSet/>
      <dgm:spPr/>
      <dgm:t>
        <a:bodyPr/>
        <a:lstStyle/>
        <a:p>
          <a:endParaRPr lang="en-US"/>
        </a:p>
      </dgm:t>
    </dgm:pt>
    <dgm:pt modelId="{33B2CF4A-6CA2-4DC1-B7EC-4B50BD5CFC6D}">
      <dgm:prSet custT="1"/>
      <dgm:spPr>
        <a:solidFill>
          <a:schemeClr val="bg1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buClr>
              <a:srgbClr val="C00000"/>
            </a:buClr>
          </a:pPr>
          <a:r>
            <a:rPr lang="es-ES" sz="1800" b="1" dirty="0">
              <a:solidFill>
                <a:schemeClr val="tx1"/>
              </a:solidFill>
            </a:rPr>
            <a:t>Moda</a:t>
          </a:r>
          <a:endParaRPr lang="en-US" sz="1800" b="1" dirty="0">
            <a:solidFill>
              <a:schemeClr val="tx1"/>
            </a:solidFill>
          </a:endParaRPr>
        </a:p>
      </dgm:t>
    </dgm:pt>
    <dgm:pt modelId="{1AE9A506-C86A-4E9E-868F-8608A7A1D01F}" type="parTrans" cxnId="{C7795736-BDEE-42CF-A87E-8A737F003F64}">
      <dgm:prSet/>
      <dgm:spPr/>
      <dgm:t>
        <a:bodyPr/>
        <a:lstStyle/>
        <a:p>
          <a:endParaRPr lang="en-US"/>
        </a:p>
      </dgm:t>
    </dgm:pt>
    <dgm:pt modelId="{90FA9D12-6032-449D-B200-469656C2E75A}" type="sibTrans" cxnId="{C7795736-BDEE-42CF-A87E-8A737F003F64}">
      <dgm:prSet/>
      <dgm:spPr/>
      <dgm:t>
        <a:bodyPr/>
        <a:lstStyle/>
        <a:p>
          <a:endParaRPr lang="en-US"/>
        </a:p>
      </dgm:t>
    </dgm:pt>
    <dgm:pt modelId="{C77FB838-34B4-4323-9B4F-D2D6E8DC4DB0}">
      <dgm:prSet custT="1"/>
      <dgm:spPr>
        <a:solidFill>
          <a:schemeClr val="bg1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buClr>
              <a:srgbClr val="C00000"/>
            </a:buClr>
          </a:pPr>
          <a:r>
            <a:rPr lang="es-ES" sz="1800" b="1" dirty="0">
              <a:solidFill>
                <a:schemeClr val="tx1"/>
              </a:solidFill>
            </a:rPr>
            <a:t>Vehículos automotores y partes</a:t>
          </a:r>
          <a:endParaRPr lang="en-US" sz="1800" b="1" dirty="0">
            <a:solidFill>
              <a:schemeClr val="tx1"/>
            </a:solidFill>
          </a:endParaRPr>
        </a:p>
      </dgm:t>
    </dgm:pt>
    <dgm:pt modelId="{E693ED35-387E-4630-B622-EB509AABA34B}" type="parTrans" cxnId="{2823F931-FBD1-4631-9B16-6CB4557DF8A7}">
      <dgm:prSet/>
      <dgm:spPr/>
      <dgm:t>
        <a:bodyPr/>
        <a:lstStyle/>
        <a:p>
          <a:endParaRPr lang="en-US"/>
        </a:p>
      </dgm:t>
    </dgm:pt>
    <dgm:pt modelId="{EA2421D6-957E-4C03-936F-37D80ED10BE1}" type="sibTrans" cxnId="{2823F931-FBD1-4631-9B16-6CB4557DF8A7}">
      <dgm:prSet/>
      <dgm:spPr/>
      <dgm:t>
        <a:bodyPr/>
        <a:lstStyle/>
        <a:p>
          <a:endParaRPr lang="en-US"/>
        </a:p>
      </dgm:t>
    </dgm:pt>
    <dgm:pt modelId="{343C0D42-9828-4F58-8645-1DA61EBD14E3}">
      <dgm:prSet custT="1"/>
      <dgm:spPr>
        <a:solidFill>
          <a:schemeClr val="bg1"/>
        </a:solidFill>
      </dgm:spPr>
      <dgm:t>
        <a:bodyPr/>
        <a:lstStyle/>
        <a:p>
          <a:pPr>
            <a:buClr>
              <a:srgbClr val="70AD47"/>
            </a:buClr>
          </a:pPr>
          <a:r>
            <a:rPr lang="es-CL" sz="1800" b="1" noProof="0" dirty="0"/>
            <a:t>Envases</a:t>
          </a:r>
        </a:p>
      </dgm:t>
    </dgm:pt>
    <dgm:pt modelId="{C4D174F3-6C44-40D6-82FA-07D8F6838860}" type="parTrans" cxnId="{2F9301D9-C9E9-46D6-BCC5-DF361596BC6A}">
      <dgm:prSet/>
      <dgm:spPr/>
      <dgm:t>
        <a:bodyPr/>
        <a:lstStyle/>
        <a:p>
          <a:endParaRPr lang="en-US"/>
        </a:p>
      </dgm:t>
    </dgm:pt>
    <dgm:pt modelId="{84391810-D4C2-4196-82B2-9BCE30C3DB6B}" type="sibTrans" cxnId="{2F9301D9-C9E9-46D6-BCC5-DF361596BC6A}">
      <dgm:prSet/>
      <dgm:spPr/>
      <dgm:t>
        <a:bodyPr/>
        <a:lstStyle/>
        <a:p>
          <a:endParaRPr lang="en-US"/>
        </a:p>
      </dgm:t>
    </dgm:pt>
    <dgm:pt modelId="{D8259240-B5AE-4794-98C3-B493D14D0893}">
      <dgm:prSet custT="1"/>
      <dgm:spPr>
        <a:solidFill>
          <a:schemeClr val="bg1"/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ES" sz="1800" b="1" dirty="0"/>
            <a:t>Bebidas</a:t>
          </a:r>
          <a:endParaRPr lang="en-US" sz="1800" b="1" dirty="0"/>
        </a:p>
      </dgm:t>
    </dgm:pt>
    <dgm:pt modelId="{A32BBB50-A27D-4CB4-88F4-E5AEB75C4D4C}" type="parTrans" cxnId="{D1F98C89-8ACA-4842-82E3-33A65A310640}">
      <dgm:prSet/>
      <dgm:spPr/>
      <dgm:t>
        <a:bodyPr/>
        <a:lstStyle/>
        <a:p>
          <a:endParaRPr lang="en-US"/>
        </a:p>
      </dgm:t>
    </dgm:pt>
    <dgm:pt modelId="{1B134321-B3F6-44F7-8324-0FD18F2DD5AD}" type="sibTrans" cxnId="{D1F98C89-8ACA-4842-82E3-33A65A310640}">
      <dgm:prSet/>
      <dgm:spPr/>
      <dgm:t>
        <a:bodyPr/>
        <a:lstStyle/>
        <a:p>
          <a:endParaRPr lang="en-US"/>
        </a:p>
      </dgm:t>
    </dgm:pt>
    <dgm:pt modelId="{37A73F6F-541E-BB4B-8B6A-6D2C844321DF}">
      <dgm:prSet custT="1"/>
      <dgm:spPr>
        <a:solidFill>
          <a:schemeClr val="bg1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buClr>
              <a:srgbClr val="C00000"/>
            </a:buClr>
          </a:pPr>
          <a:r>
            <a:rPr lang="es-ES" sz="1800" b="1" dirty="0">
              <a:solidFill>
                <a:schemeClr val="tx1"/>
              </a:solidFill>
            </a:rPr>
            <a:t>Industria cultural tradicional</a:t>
          </a:r>
          <a:endParaRPr lang="en-US" sz="1800" b="1" dirty="0">
            <a:solidFill>
              <a:schemeClr val="tx1"/>
            </a:solidFill>
          </a:endParaRPr>
        </a:p>
      </dgm:t>
    </dgm:pt>
    <dgm:pt modelId="{853B6F55-800F-BB41-885D-F2BD7DDF4986}" type="parTrans" cxnId="{900ABB9C-95D9-744B-89C3-E2E9F635D058}">
      <dgm:prSet/>
      <dgm:spPr/>
      <dgm:t>
        <a:bodyPr/>
        <a:lstStyle/>
        <a:p>
          <a:endParaRPr lang="es-ES"/>
        </a:p>
      </dgm:t>
    </dgm:pt>
    <dgm:pt modelId="{6C255F2E-5D55-3544-8559-3BE28AA94A94}" type="sibTrans" cxnId="{900ABB9C-95D9-744B-89C3-E2E9F635D058}">
      <dgm:prSet/>
      <dgm:spPr/>
      <dgm:t>
        <a:bodyPr/>
        <a:lstStyle/>
        <a:p>
          <a:endParaRPr lang="es-ES"/>
        </a:p>
      </dgm:t>
    </dgm:pt>
    <dgm:pt modelId="{3055EE57-7DB3-4567-BD11-8C3FF19350A5}" type="pres">
      <dgm:prSet presAssocID="{6C49BB3E-21EB-462D-82C9-D838E8016B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140B88B-8B2D-4E99-B40F-42AB204FF76F}" type="pres">
      <dgm:prSet presAssocID="{7EF0E896-0161-467C-9705-8D626D433811}" presName="composite" presStyleCnt="0"/>
      <dgm:spPr/>
    </dgm:pt>
    <dgm:pt modelId="{B5A51C43-BE3B-4658-9AAF-1BBE50937B6C}" type="pres">
      <dgm:prSet presAssocID="{7EF0E896-0161-467C-9705-8D626D433811}" presName="parTx" presStyleLbl="alignNode1" presStyleIdx="0" presStyleCnt="3" custLinFactNeighborX="8213" custLinFactNeighborY="-12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A2553F-F0E5-4335-935F-A821A5A22EFD}" type="pres">
      <dgm:prSet presAssocID="{7EF0E896-0161-467C-9705-8D626D43381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BD22A6-ABC9-41FA-834B-7462B996C987}" type="pres">
      <dgm:prSet presAssocID="{B2F06D0E-498F-4055-A274-0CEA76D718B3}" presName="space" presStyleCnt="0"/>
      <dgm:spPr/>
    </dgm:pt>
    <dgm:pt modelId="{36F5C2C7-02BD-4D96-8FCF-B8CE5D3E3E29}" type="pres">
      <dgm:prSet presAssocID="{98209F10-C7A7-4B84-AE8C-83F165A6716F}" presName="composite" presStyleCnt="0"/>
      <dgm:spPr/>
    </dgm:pt>
    <dgm:pt modelId="{152BA081-E5E4-4198-A65C-31A0FE036702}" type="pres">
      <dgm:prSet presAssocID="{98209F10-C7A7-4B84-AE8C-83F165A6716F}" presName="parTx" presStyleLbl="alignNode1" presStyleIdx="1" presStyleCnt="3" custLinFactNeighborY="-12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B4FB74-F153-49B1-AD77-0165AECE50C4}" type="pres">
      <dgm:prSet presAssocID="{98209F10-C7A7-4B84-AE8C-83F165A6716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096F8BA-533B-479E-A4A0-6ACAF60DDB32}" type="pres">
      <dgm:prSet presAssocID="{E84329FF-1A1B-4107-B933-BB2A712BE97D}" presName="space" presStyleCnt="0"/>
      <dgm:spPr/>
    </dgm:pt>
    <dgm:pt modelId="{E47F24C9-3572-4CF5-9A8B-E06064F6066A}" type="pres">
      <dgm:prSet presAssocID="{C3720138-CA2A-49DA-AD9E-DC694363A8FA}" presName="composite" presStyleCnt="0"/>
      <dgm:spPr/>
    </dgm:pt>
    <dgm:pt modelId="{298846C7-438D-4BD3-A681-210D7545920C}" type="pres">
      <dgm:prSet presAssocID="{C3720138-CA2A-49DA-AD9E-DC694363A8FA}" presName="parTx" presStyleLbl="alignNode1" presStyleIdx="2" presStyleCnt="3" custLinFactNeighborY="-12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3B0508-207B-4506-AE72-857B099B64C6}" type="pres">
      <dgm:prSet presAssocID="{C3720138-CA2A-49DA-AD9E-DC694363A8F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4E3607F-F04A-4E47-8225-485C76FCFE5E}" type="presOf" srcId="{CF3DDAE1-293A-424A-B65E-4CA0A405BDD4}" destId="{31A2553F-F0E5-4335-935F-A821A5A22EFD}" srcOrd="0" destOrd="1" presId="urn:microsoft.com/office/officeart/2005/8/layout/hList1"/>
    <dgm:cxn modelId="{327CCC62-EA01-4EB5-8161-AF7CC82F797B}" srcId="{7EF0E896-0161-467C-9705-8D626D433811}" destId="{36F43002-6FEA-4ECF-B797-7C7254443107}" srcOrd="4" destOrd="0" parTransId="{7AB5C21A-37EE-47E5-BB40-D46678804C48}" sibTransId="{64B5B666-84E8-42AB-BE72-3EF76762463B}"/>
    <dgm:cxn modelId="{1285CDB4-A7C6-4888-BE80-FC300FDBA48F}" type="presOf" srcId="{A0C1B0CB-7A76-4AC1-A7E8-30C5E4291317}" destId="{733B0508-207B-4506-AE72-857B099B64C6}" srcOrd="0" destOrd="0" presId="urn:microsoft.com/office/officeart/2005/8/layout/hList1"/>
    <dgm:cxn modelId="{332A97DE-D531-4DAF-A812-DB6429579528}" type="presOf" srcId="{F822B244-B563-4740-970D-EE40C4A9F36E}" destId="{DAB4FB74-F153-49B1-AD77-0165AECE50C4}" srcOrd="0" destOrd="8" presId="urn:microsoft.com/office/officeart/2005/8/layout/hList1"/>
    <dgm:cxn modelId="{342AFDFD-0107-46C1-BAC0-B2F9E61BC8AE}" type="presOf" srcId="{83920A27-9983-489E-8072-DB445CD5C577}" destId="{733B0508-207B-4506-AE72-857B099B64C6}" srcOrd="0" destOrd="2" presId="urn:microsoft.com/office/officeart/2005/8/layout/hList1"/>
    <dgm:cxn modelId="{066AA343-03A8-4F7D-A60D-3A7CBAFA4461}" type="presOf" srcId="{60C2FB51-9814-4A6F-B56D-4D8B01635397}" destId="{733B0508-207B-4506-AE72-857B099B64C6}" srcOrd="0" destOrd="3" presId="urn:microsoft.com/office/officeart/2005/8/layout/hList1"/>
    <dgm:cxn modelId="{668E8EC4-C763-4F4C-A038-EB9504B0E049}" srcId="{98209F10-C7A7-4B84-AE8C-83F165A6716F}" destId="{F400D87C-F881-4538-B816-D9EF3DC87C81}" srcOrd="1" destOrd="0" parTransId="{3D8645C9-3BE6-4591-A0B0-97DF820C06F6}" sibTransId="{8E4AC7B4-4EBC-4B62-AF26-19FC8EF74FA8}"/>
    <dgm:cxn modelId="{8134561F-5512-4AF2-ADF2-640FEBF53403}" type="presOf" srcId="{36F43002-6FEA-4ECF-B797-7C7254443107}" destId="{31A2553F-F0E5-4335-935F-A821A5A22EFD}" srcOrd="0" destOrd="4" presId="urn:microsoft.com/office/officeart/2005/8/layout/hList1"/>
    <dgm:cxn modelId="{8EC3C5FD-5C93-4E4C-9171-91A24239D0C6}" srcId="{6C49BB3E-21EB-462D-82C9-D838E8016BF4}" destId="{C3720138-CA2A-49DA-AD9E-DC694363A8FA}" srcOrd="2" destOrd="0" parTransId="{5CD83191-679D-4BC0-92AA-5261FC521B21}" sibTransId="{0FDDF90E-B916-41BB-94C2-9FEB9FF462EB}"/>
    <dgm:cxn modelId="{C7795736-BDEE-42CF-A87E-8A737F003F64}" srcId="{7EF0E896-0161-467C-9705-8D626D433811}" destId="{33B2CF4A-6CA2-4DC1-B7EC-4B50BD5CFC6D}" srcOrd="6" destOrd="0" parTransId="{1AE9A506-C86A-4E9E-868F-8608A7A1D01F}" sibTransId="{90FA9D12-6032-449D-B200-469656C2E75A}"/>
    <dgm:cxn modelId="{396D3615-C4CE-4FD3-B708-F053E644F4EB}" type="presOf" srcId="{3F67E7D2-9A10-458E-8ADA-C7069E7100BA}" destId="{31A2553F-F0E5-4335-935F-A821A5A22EFD}" srcOrd="0" destOrd="5" presId="urn:microsoft.com/office/officeart/2005/8/layout/hList1"/>
    <dgm:cxn modelId="{0D1A1FC1-DC23-4C19-B9E2-B55B8E6A36CD}" type="presOf" srcId="{F565FA42-9BAF-4868-A506-3E233C21441B}" destId="{DAB4FB74-F153-49B1-AD77-0165AECE50C4}" srcOrd="0" destOrd="7" presId="urn:microsoft.com/office/officeart/2005/8/layout/hList1"/>
    <dgm:cxn modelId="{AFBC869B-2BFC-4B8A-823B-03915C57126B}" type="presOf" srcId="{672154F8-BAD7-4C78-A674-3074E9A3CED4}" destId="{31A2553F-F0E5-4335-935F-A821A5A22EFD}" srcOrd="0" destOrd="0" presId="urn:microsoft.com/office/officeart/2005/8/layout/hList1"/>
    <dgm:cxn modelId="{2F9301D9-C9E9-46D6-BCC5-DF361596BC6A}" srcId="{C3720138-CA2A-49DA-AD9E-DC694363A8FA}" destId="{343C0D42-9828-4F58-8645-1DA61EBD14E3}" srcOrd="5" destOrd="0" parTransId="{C4D174F3-6C44-40D6-82FA-07D8F6838860}" sibTransId="{84391810-D4C2-4196-82B2-9BCE30C3DB6B}"/>
    <dgm:cxn modelId="{A51F31B6-5F4F-48EB-960B-4D07CD0CCFE1}" srcId="{6C49BB3E-21EB-462D-82C9-D838E8016BF4}" destId="{7EF0E896-0161-467C-9705-8D626D433811}" srcOrd="0" destOrd="0" parTransId="{0F0CDBA1-9FFC-496A-9256-B1CCF8529088}" sibTransId="{B2F06D0E-498F-4055-A274-0CEA76D718B3}"/>
    <dgm:cxn modelId="{912D691D-6601-415B-9413-400F4DD0E2D0}" type="presOf" srcId="{6C49BB3E-21EB-462D-82C9-D838E8016BF4}" destId="{3055EE57-7DB3-4567-BD11-8C3FF19350A5}" srcOrd="0" destOrd="0" presId="urn:microsoft.com/office/officeart/2005/8/layout/hList1"/>
    <dgm:cxn modelId="{7CBF315D-DD3C-4FE7-B764-D87B7536C130}" type="presOf" srcId="{D7145F3B-DE72-4571-B4C7-7F4E2CA6DF18}" destId="{31A2553F-F0E5-4335-935F-A821A5A22EFD}" srcOrd="0" destOrd="3" presId="urn:microsoft.com/office/officeart/2005/8/layout/hList1"/>
    <dgm:cxn modelId="{1BB47A39-6DEA-40DB-9347-163E301AB6E9}" type="presOf" srcId="{37A73F6F-541E-BB4B-8B6A-6D2C844321DF}" destId="{31A2553F-F0E5-4335-935F-A821A5A22EFD}" srcOrd="0" destOrd="2" presId="urn:microsoft.com/office/officeart/2005/8/layout/hList1"/>
    <dgm:cxn modelId="{6A643185-A3A5-4F79-A091-08890D3A3BCB}" srcId="{98209F10-C7A7-4B84-AE8C-83F165A6716F}" destId="{F565FA42-9BAF-4868-A506-3E233C21441B}" srcOrd="7" destOrd="0" parTransId="{8BA6097E-4F0A-4A85-8EDF-F436CA000261}" sibTransId="{D260A44B-B94F-4B69-899E-B2F0A1D1C815}"/>
    <dgm:cxn modelId="{B9205E01-FEE4-47FE-AD72-12B033E1B091}" srcId="{98209F10-C7A7-4B84-AE8C-83F165A6716F}" destId="{AB6D1509-025B-428B-A13E-4575B0F67703}" srcOrd="4" destOrd="0" parTransId="{C0BE95DC-5003-4931-AF24-2268F2D32CD4}" sibTransId="{459D492B-8699-499F-9E94-3038FCBE5DB0}"/>
    <dgm:cxn modelId="{CD8F983F-7A9C-4C3A-97BD-4097ECE8A2A4}" type="presOf" srcId="{F400D87C-F881-4538-B816-D9EF3DC87C81}" destId="{DAB4FB74-F153-49B1-AD77-0165AECE50C4}" srcOrd="0" destOrd="1" presId="urn:microsoft.com/office/officeart/2005/8/layout/hList1"/>
    <dgm:cxn modelId="{2F443B68-553B-4FAB-8A51-E32A146BE40C}" srcId="{98209F10-C7A7-4B84-AE8C-83F165A6716F}" destId="{77F9C1D6-25DB-4908-BE79-B3949B149509}" srcOrd="6" destOrd="0" parTransId="{A729C0DB-DD87-41FE-B9DD-C3BE4BDA9187}" sibTransId="{F89A4F1A-8EFF-4ED6-B821-6E0D9718B97F}"/>
    <dgm:cxn modelId="{15B2664A-2D93-418F-97AA-1511D3FF64EE}" type="presOf" srcId="{B903A7D1-96C0-491A-B7E1-01D11412BFB0}" destId="{DAB4FB74-F153-49B1-AD77-0165AECE50C4}" srcOrd="0" destOrd="0" presId="urn:microsoft.com/office/officeart/2005/8/layout/hList1"/>
    <dgm:cxn modelId="{900ABB9C-95D9-744B-89C3-E2E9F635D058}" srcId="{7EF0E896-0161-467C-9705-8D626D433811}" destId="{37A73F6F-541E-BB4B-8B6A-6D2C844321DF}" srcOrd="2" destOrd="0" parTransId="{853B6F55-800F-BB41-885D-F2BD7DDF4986}" sibTransId="{6C255F2E-5D55-3544-8559-3BE28AA94A94}"/>
    <dgm:cxn modelId="{D77E1C72-8E8A-4216-A916-CE853CD908A8}" srcId="{7EF0E896-0161-467C-9705-8D626D433811}" destId="{672154F8-BAD7-4C78-A674-3074E9A3CED4}" srcOrd="0" destOrd="0" parTransId="{B26B1052-D339-49D0-9939-77DB4D365159}" sibTransId="{636CA830-22E0-49F5-9E46-1B08290613AC}"/>
    <dgm:cxn modelId="{2E9E4B83-79AB-44F8-8BD0-5F4FE998522B}" srcId="{98209F10-C7A7-4B84-AE8C-83F165A6716F}" destId="{F822B244-B563-4740-970D-EE40C4A9F36E}" srcOrd="8" destOrd="0" parTransId="{3D9DCCE0-AD7B-4474-B86D-F26C8557FB9C}" sibTransId="{EE7CEB05-6754-49FA-BE50-E537ED2060D6}"/>
    <dgm:cxn modelId="{51E4C32D-E9C6-4BD5-9B6E-D57551E799EB}" srcId="{7EF0E896-0161-467C-9705-8D626D433811}" destId="{D7145F3B-DE72-4571-B4C7-7F4E2CA6DF18}" srcOrd="3" destOrd="0" parTransId="{1161A8EA-E511-4AF9-8EFE-6755225D67FE}" sibTransId="{F33AC553-EE92-4E94-9F38-F02F1EC88DD7}"/>
    <dgm:cxn modelId="{EBB837B1-8E24-4B3F-BA30-E3507AB15914}" type="presOf" srcId="{33B2CF4A-6CA2-4DC1-B7EC-4B50BD5CFC6D}" destId="{31A2553F-F0E5-4335-935F-A821A5A22EFD}" srcOrd="0" destOrd="6" presId="urn:microsoft.com/office/officeart/2005/8/layout/hList1"/>
    <dgm:cxn modelId="{77C05B97-1515-4841-8EB3-CDF9A6228D66}" type="presOf" srcId="{C77FB838-34B4-4323-9B4F-D2D6E8DC4DB0}" destId="{31A2553F-F0E5-4335-935F-A821A5A22EFD}" srcOrd="0" destOrd="7" presId="urn:microsoft.com/office/officeart/2005/8/layout/hList1"/>
    <dgm:cxn modelId="{03BEDBAE-9417-4C00-959F-B58437521988}" type="presOf" srcId="{98209F10-C7A7-4B84-AE8C-83F165A6716F}" destId="{152BA081-E5E4-4198-A65C-31A0FE036702}" srcOrd="0" destOrd="0" presId="urn:microsoft.com/office/officeart/2005/8/layout/hList1"/>
    <dgm:cxn modelId="{99E7862F-D5B2-4FFE-9EF8-1FB6B6768C32}" type="presOf" srcId="{D8259240-B5AE-4794-98C3-B493D14D0893}" destId="{DAB4FB74-F153-49B1-AD77-0165AECE50C4}" srcOrd="0" destOrd="5" presId="urn:microsoft.com/office/officeart/2005/8/layout/hList1"/>
    <dgm:cxn modelId="{E9E6E581-EA53-402C-AAC0-750EF596BBF3}" type="presOf" srcId="{C3720138-CA2A-49DA-AD9E-DC694363A8FA}" destId="{298846C7-438D-4BD3-A681-210D7545920C}" srcOrd="0" destOrd="0" presId="urn:microsoft.com/office/officeart/2005/8/layout/hList1"/>
    <dgm:cxn modelId="{8BA5EAEC-86D7-49A4-A63B-E3F484210146}" srcId="{7EF0E896-0161-467C-9705-8D626D433811}" destId="{CF3DDAE1-293A-424A-B65E-4CA0A405BDD4}" srcOrd="1" destOrd="0" parTransId="{FE36BF8A-53BB-4034-B91A-CF4506C58CD7}" sibTransId="{C0C511F8-8E18-4477-86E6-D8E77C1F5AF8}"/>
    <dgm:cxn modelId="{FB0B64FA-E1B3-43EE-852A-928C0E62F575}" type="presOf" srcId="{3A8CEDE5-32A1-4EFF-A56D-6A77522B650B}" destId="{733B0508-207B-4506-AE72-857B099B64C6}" srcOrd="0" destOrd="4" presId="urn:microsoft.com/office/officeart/2005/8/layout/hList1"/>
    <dgm:cxn modelId="{2823F931-FBD1-4631-9B16-6CB4557DF8A7}" srcId="{7EF0E896-0161-467C-9705-8D626D433811}" destId="{C77FB838-34B4-4323-9B4F-D2D6E8DC4DB0}" srcOrd="7" destOrd="0" parTransId="{E693ED35-387E-4630-B622-EB509AABA34B}" sibTransId="{EA2421D6-957E-4C03-936F-37D80ED10BE1}"/>
    <dgm:cxn modelId="{B0720C80-DD45-45C3-AF42-2A2005F8D4A9}" type="presOf" srcId="{7E050132-923B-4CE2-86F6-AF1C85B34D2B}" destId="{733B0508-207B-4506-AE72-857B099B64C6}" srcOrd="0" destOrd="1" presId="urn:microsoft.com/office/officeart/2005/8/layout/hList1"/>
    <dgm:cxn modelId="{EAF63780-2178-4252-A5A9-F81AA1ABE2D5}" srcId="{C3720138-CA2A-49DA-AD9E-DC694363A8FA}" destId="{7E050132-923B-4CE2-86F6-AF1C85B34D2B}" srcOrd="1" destOrd="0" parTransId="{15105091-2AF5-4338-93E9-129321364ECF}" sibTransId="{E643A674-CD45-47B4-9994-4F8A15D1489C}"/>
    <dgm:cxn modelId="{D154B38E-243C-42B0-AEB2-6B96570E3C24}" type="presOf" srcId="{77F9C1D6-25DB-4908-BE79-B3949B149509}" destId="{DAB4FB74-F153-49B1-AD77-0165AECE50C4}" srcOrd="0" destOrd="6" presId="urn:microsoft.com/office/officeart/2005/8/layout/hList1"/>
    <dgm:cxn modelId="{A98C9689-D8A4-41F8-8DA3-2B78E931B1DF}" srcId="{98209F10-C7A7-4B84-AE8C-83F165A6716F}" destId="{B903A7D1-96C0-491A-B7E1-01D11412BFB0}" srcOrd="0" destOrd="0" parTransId="{23EA28BF-4339-43EB-A46A-7E32428C9FD5}" sibTransId="{BE5D3292-E67F-4933-A8A9-AA5DFBA97B47}"/>
    <dgm:cxn modelId="{AFEA1D60-4D9C-4715-9DCC-F20D6518C738}" srcId="{C3720138-CA2A-49DA-AD9E-DC694363A8FA}" destId="{3A8CEDE5-32A1-4EFF-A56D-6A77522B650B}" srcOrd="4" destOrd="0" parTransId="{2076854F-6CFB-4B8A-9D40-6C28D422B355}" sibTransId="{EFAC0144-F4D0-4519-AA4F-E9D87A74C0F3}"/>
    <dgm:cxn modelId="{22C431D7-9F2B-4E32-B9A4-A7A46F70A069}" srcId="{6C49BB3E-21EB-462D-82C9-D838E8016BF4}" destId="{98209F10-C7A7-4B84-AE8C-83F165A6716F}" srcOrd="1" destOrd="0" parTransId="{AC0FEE81-EC78-4427-8A17-A669CB1F61A2}" sibTransId="{E84329FF-1A1B-4107-B933-BB2A712BE97D}"/>
    <dgm:cxn modelId="{C37D59A3-1D4A-4DA9-93F5-C2AE4DE11746}" srcId="{C3720138-CA2A-49DA-AD9E-DC694363A8FA}" destId="{60C2FB51-9814-4A6F-B56D-4D8B01635397}" srcOrd="3" destOrd="0" parTransId="{42323B53-13F7-4538-AB39-AC26EEC71AC0}" sibTransId="{A09AC4CD-A452-4B8E-8D80-B7237D81CC1B}"/>
    <dgm:cxn modelId="{87E20BA2-E53C-4624-BC11-F733EB0B7A6E}" srcId="{7EF0E896-0161-467C-9705-8D626D433811}" destId="{3F67E7D2-9A10-458E-8ADA-C7069E7100BA}" srcOrd="5" destOrd="0" parTransId="{01F70FEF-DFEA-4DE4-85E3-14EA36963D4E}" sibTransId="{D61824AC-2422-4A87-8C68-79F6A246FBFC}"/>
    <dgm:cxn modelId="{023CD220-F640-4B8B-8C86-CD818235412B}" type="presOf" srcId="{343C0D42-9828-4F58-8645-1DA61EBD14E3}" destId="{733B0508-207B-4506-AE72-857B099B64C6}" srcOrd="0" destOrd="5" presId="urn:microsoft.com/office/officeart/2005/8/layout/hList1"/>
    <dgm:cxn modelId="{40A997D0-C315-4D3C-8E40-A0A12ED53BAF}" srcId="{C3720138-CA2A-49DA-AD9E-DC694363A8FA}" destId="{83920A27-9983-489E-8072-DB445CD5C577}" srcOrd="2" destOrd="0" parTransId="{EB46EDA8-0194-4A39-A399-03972A7C48C9}" sibTransId="{9E69E09B-B75C-4183-8174-FD2B0E6340E1}"/>
    <dgm:cxn modelId="{5E7A1A09-2DFD-4E7A-B216-2AB50A9C444C}" type="presOf" srcId="{E84FB533-5F61-4DC6-8AE8-DB16EE6BF8A1}" destId="{DAB4FB74-F153-49B1-AD77-0165AECE50C4}" srcOrd="0" destOrd="3" presId="urn:microsoft.com/office/officeart/2005/8/layout/hList1"/>
    <dgm:cxn modelId="{5A37A6F6-2ECF-42A0-BB9B-CC0C6ED8BF66}" srcId="{98209F10-C7A7-4B84-AE8C-83F165A6716F}" destId="{E84FB533-5F61-4DC6-8AE8-DB16EE6BF8A1}" srcOrd="3" destOrd="0" parTransId="{06E7009A-370C-480D-B83E-861C7D59C8E6}" sibTransId="{2F0A162D-3E2C-462D-B454-9E971E505642}"/>
    <dgm:cxn modelId="{D015ED25-97E2-4D29-A20A-291C13C740E3}" type="presOf" srcId="{615235C8-7D0D-4398-BFA1-C35845A062FC}" destId="{DAB4FB74-F153-49B1-AD77-0165AECE50C4}" srcOrd="0" destOrd="2" presId="urn:microsoft.com/office/officeart/2005/8/layout/hList1"/>
    <dgm:cxn modelId="{A32BE9C7-363E-408F-817D-5BDFB75768B8}" type="presOf" srcId="{AB6D1509-025B-428B-A13E-4575B0F67703}" destId="{DAB4FB74-F153-49B1-AD77-0165AECE50C4}" srcOrd="0" destOrd="4" presId="urn:microsoft.com/office/officeart/2005/8/layout/hList1"/>
    <dgm:cxn modelId="{BF3927CB-C6D9-416D-9E52-9D2765D83782}" type="presOf" srcId="{7EF0E896-0161-467C-9705-8D626D433811}" destId="{B5A51C43-BE3B-4658-9AAF-1BBE50937B6C}" srcOrd="0" destOrd="0" presId="urn:microsoft.com/office/officeart/2005/8/layout/hList1"/>
    <dgm:cxn modelId="{BC6B2F64-92AF-462F-BEBC-B1E929D0C886}" srcId="{98209F10-C7A7-4B84-AE8C-83F165A6716F}" destId="{615235C8-7D0D-4398-BFA1-C35845A062FC}" srcOrd="2" destOrd="0" parTransId="{BCDE41BF-C458-4B38-86EB-78BADB4A93EF}" sibTransId="{A77C3294-EA96-47FE-B101-72535C830E54}"/>
    <dgm:cxn modelId="{D1F98C89-8ACA-4842-82E3-33A65A310640}" srcId="{98209F10-C7A7-4B84-AE8C-83F165A6716F}" destId="{D8259240-B5AE-4794-98C3-B493D14D0893}" srcOrd="5" destOrd="0" parTransId="{A32BBB50-A27D-4CB4-88F4-E5AEB75C4D4C}" sibTransId="{1B134321-B3F6-44F7-8324-0FD18F2DD5AD}"/>
    <dgm:cxn modelId="{7A1514EC-D4D6-4400-BD7A-66B56F55C15C}" srcId="{C3720138-CA2A-49DA-AD9E-DC694363A8FA}" destId="{A0C1B0CB-7A76-4AC1-A7E8-30C5E4291317}" srcOrd="0" destOrd="0" parTransId="{BD4ADE54-A004-4C5B-99C6-EBC13FC93F3E}" sibTransId="{ECCC39FD-97BD-4123-8995-ED2F8A80A84C}"/>
    <dgm:cxn modelId="{4B6E0342-6B6D-4BE7-98A8-B15405D81153}" type="presParOf" srcId="{3055EE57-7DB3-4567-BD11-8C3FF19350A5}" destId="{F140B88B-8B2D-4E99-B40F-42AB204FF76F}" srcOrd="0" destOrd="0" presId="urn:microsoft.com/office/officeart/2005/8/layout/hList1"/>
    <dgm:cxn modelId="{75AF9D83-B3D2-4FCD-8570-B5AA3DEDC8BA}" type="presParOf" srcId="{F140B88B-8B2D-4E99-B40F-42AB204FF76F}" destId="{B5A51C43-BE3B-4658-9AAF-1BBE50937B6C}" srcOrd="0" destOrd="0" presId="urn:microsoft.com/office/officeart/2005/8/layout/hList1"/>
    <dgm:cxn modelId="{1748D5EC-BBE4-4BC3-B919-2EC1CD2E39EE}" type="presParOf" srcId="{F140B88B-8B2D-4E99-B40F-42AB204FF76F}" destId="{31A2553F-F0E5-4335-935F-A821A5A22EFD}" srcOrd="1" destOrd="0" presId="urn:microsoft.com/office/officeart/2005/8/layout/hList1"/>
    <dgm:cxn modelId="{7482C44B-DE0B-48AD-A3F0-627793B18A1A}" type="presParOf" srcId="{3055EE57-7DB3-4567-BD11-8C3FF19350A5}" destId="{C3BD22A6-ABC9-41FA-834B-7462B996C987}" srcOrd="1" destOrd="0" presId="urn:microsoft.com/office/officeart/2005/8/layout/hList1"/>
    <dgm:cxn modelId="{80A62F56-6A9D-4BE8-A496-DC990CEC4043}" type="presParOf" srcId="{3055EE57-7DB3-4567-BD11-8C3FF19350A5}" destId="{36F5C2C7-02BD-4D96-8FCF-B8CE5D3E3E29}" srcOrd="2" destOrd="0" presId="urn:microsoft.com/office/officeart/2005/8/layout/hList1"/>
    <dgm:cxn modelId="{FE8C03C0-A9F9-412E-B03E-EBA4AFE536D9}" type="presParOf" srcId="{36F5C2C7-02BD-4D96-8FCF-B8CE5D3E3E29}" destId="{152BA081-E5E4-4198-A65C-31A0FE036702}" srcOrd="0" destOrd="0" presId="urn:microsoft.com/office/officeart/2005/8/layout/hList1"/>
    <dgm:cxn modelId="{E2D50E59-FB5E-46F9-9A35-F8ED4ACE044B}" type="presParOf" srcId="{36F5C2C7-02BD-4D96-8FCF-B8CE5D3E3E29}" destId="{DAB4FB74-F153-49B1-AD77-0165AECE50C4}" srcOrd="1" destOrd="0" presId="urn:microsoft.com/office/officeart/2005/8/layout/hList1"/>
    <dgm:cxn modelId="{ED944CE4-FD9B-4D64-9DBF-E310A5DE0E0E}" type="presParOf" srcId="{3055EE57-7DB3-4567-BD11-8C3FF19350A5}" destId="{C096F8BA-533B-479E-A4A0-6ACAF60DDB32}" srcOrd="3" destOrd="0" presId="urn:microsoft.com/office/officeart/2005/8/layout/hList1"/>
    <dgm:cxn modelId="{7F9AEF68-9E22-4BEC-A2A6-A07F18B399F9}" type="presParOf" srcId="{3055EE57-7DB3-4567-BD11-8C3FF19350A5}" destId="{E47F24C9-3572-4CF5-9A8B-E06064F6066A}" srcOrd="4" destOrd="0" presId="urn:microsoft.com/office/officeart/2005/8/layout/hList1"/>
    <dgm:cxn modelId="{921C4887-56C6-4C8B-8B0E-D520FFADBC69}" type="presParOf" srcId="{E47F24C9-3572-4CF5-9A8B-E06064F6066A}" destId="{298846C7-438D-4BD3-A681-210D7545920C}" srcOrd="0" destOrd="0" presId="urn:microsoft.com/office/officeart/2005/8/layout/hList1"/>
    <dgm:cxn modelId="{A2FB61E5-C84B-49F5-99E3-D8894D73C2BF}" type="presParOf" srcId="{E47F24C9-3572-4CF5-9A8B-E06064F6066A}" destId="{733B0508-207B-4506-AE72-857B099B64C6}" srcOrd="1" destOrd="0" presId="urn:microsoft.com/office/officeart/2005/8/layout/hList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51C43-BE3B-4658-9AAF-1BBE50937B6C}">
      <dsp:nvSpPr>
        <dsp:cNvPr id="0" name=""/>
        <dsp:cNvSpPr/>
      </dsp:nvSpPr>
      <dsp:spPr>
        <a:xfrm>
          <a:off x="292009" y="504060"/>
          <a:ext cx="3511599" cy="1404639"/>
        </a:xfrm>
        <a:prstGeom prst="rect">
          <a:avLst/>
        </a:prstGeom>
        <a:solidFill>
          <a:schemeClr val="bg1">
            <a:alpha val="21176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rgbClr val="C00000"/>
              </a:solidFill>
            </a:rPr>
            <a:t>Fuerte</a:t>
          </a:r>
          <a:endParaRPr lang="en-US" sz="3600" b="1" kern="1200" dirty="0">
            <a:solidFill>
              <a:srgbClr val="C00000"/>
            </a:solidFill>
          </a:endParaRPr>
        </a:p>
      </dsp:txBody>
      <dsp:txXfrm>
        <a:off x="292009" y="504060"/>
        <a:ext cx="3511599" cy="1404639"/>
      </dsp:txXfrm>
    </dsp:sp>
    <dsp:sp modelId="{31A2553F-F0E5-4335-935F-A821A5A22EFD}">
      <dsp:nvSpPr>
        <dsp:cNvPr id="0" name=""/>
        <dsp:cNvSpPr/>
      </dsp:nvSpPr>
      <dsp:spPr>
        <a:xfrm>
          <a:off x="3601" y="2077917"/>
          <a:ext cx="3511599" cy="3122437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•"/>
          </a:pPr>
          <a:r>
            <a:rPr lang="es-ES" sz="1800" b="1" kern="1200" dirty="0">
              <a:solidFill>
                <a:schemeClr val="tx1"/>
              </a:solidFill>
            </a:rPr>
            <a:t>Servicios de turismo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•"/>
          </a:pPr>
          <a:r>
            <a:rPr lang="es-ES" sz="1800" b="1" kern="1200" dirty="0">
              <a:solidFill>
                <a:schemeClr val="tx1"/>
              </a:solidFill>
            </a:rPr>
            <a:t>Hoteles y restaurantes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•"/>
          </a:pPr>
          <a:r>
            <a:rPr lang="es-ES" sz="1800" b="1" kern="1200" dirty="0">
              <a:solidFill>
                <a:schemeClr val="tx1"/>
              </a:solidFill>
            </a:rPr>
            <a:t>Industria cultural tradicional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•"/>
          </a:pPr>
          <a:r>
            <a:rPr lang="es-ES" sz="1800" b="1" kern="1200" dirty="0">
              <a:solidFill>
                <a:schemeClr val="tx1"/>
              </a:solidFill>
            </a:rPr>
            <a:t>Comercio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•"/>
          </a:pPr>
          <a:r>
            <a:rPr lang="es-ES" sz="1800" b="1" kern="1200" dirty="0">
              <a:solidFill>
                <a:schemeClr val="tx1"/>
              </a:solidFill>
            </a:rPr>
            <a:t>Reparación de bienes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•"/>
          </a:pPr>
          <a:r>
            <a:rPr lang="es-ES" sz="1800" b="1" kern="1200" dirty="0">
              <a:solidFill>
                <a:schemeClr val="tx1"/>
              </a:solidFill>
            </a:rPr>
            <a:t>Transporte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•"/>
          </a:pPr>
          <a:r>
            <a:rPr lang="es-ES" sz="1800" b="1" kern="1200" dirty="0">
              <a:solidFill>
                <a:schemeClr val="tx1"/>
              </a:solidFill>
            </a:rPr>
            <a:t>Moda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•"/>
          </a:pPr>
          <a:r>
            <a:rPr lang="es-ES" sz="1800" b="1" kern="1200" dirty="0">
              <a:solidFill>
                <a:schemeClr val="tx1"/>
              </a:solidFill>
            </a:rPr>
            <a:t>Vehículos automotores y partes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601" y="2077917"/>
        <a:ext cx="3511599" cy="3122437"/>
      </dsp:txXfrm>
    </dsp:sp>
    <dsp:sp modelId="{152BA081-E5E4-4198-A65C-31A0FE036702}">
      <dsp:nvSpPr>
        <dsp:cNvPr id="0" name=""/>
        <dsp:cNvSpPr/>
      </dsp:nvSpPr>
      <dsp:spPr>
        <a:xfrm>
          <a:off x="4006825" y="504060"/>
          <a:ext cx="3511599" cy="1404639"/>
        </a:xfrm>
        <a:prstGeom prst="rect">
          <a:avLst/>
        </a:prstGeom>
        <a:solidFill>
          <a:schemeClr val="bg1">
            <a:alpha val="27059"/>
          </a:schemeClr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accent4">
                  <a:lumMod val="50000"/>
                </a:schemeClr>
              </a:solidFill>
            </a:rPr>
            <a:t>Significativo</a:t>
          </a:r>
          <a:endParaRPr lang="en-US" sz="3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006825" y="504060"/>
        <a:ext cx="3511599" cy="1404639"/>
      </dsp:txXfrm>
    </dsp:sp>
    <dsp:sp modelId="{DAB4FB74-F153-49B1-AD77-0165AECE50C4}">
      <dsp:nvSpPr>
        <dsp:cNvPr id="0" name=""/>
        <dsp:cNvSpPr/>
      </dsp:nvSpPr>
      <dsp:spPr>
        <a:xfrm>
          <a:off x="4006825" y="2077917"/>
          <a:ext cx="3511599" cy="3122437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•"/>
          </a:pPr>
          <a:r>
            <a:rPr lang="es-ES" sz="1800" b="1" kern="1200" dirty="0"/>
            <a:t>Minería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•"/>
          </a:pPr>
          <a:r>
            <a:rPr lang="es-ES" sz="1800" b="1" kern="1200" dirty="0"/>
            <a:t>Electricidad, gas y agua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•"/>
          </a:pPr>
          <a:r>
            <a:rPr lang="es-ES" sz="1800" b="1" kern="1200" dirty="0"/>
            <a:t>Construcción y materiales para la construcción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•"/>
          </a:pPr>
          <a:r>
            <a:rPr lang="es-ES" sz="1800" b="1" kern="1200" dirty="0"/>
            <a:t>Servicios empresariales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•"/>
          </a:pPr>
          <a:r>
            <a:rPr lang="es-ES" sz="1800" b="1" kern="1200" dirty="0"/>
            <a:t>Actividades financieras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•"/>
          </a:pPr>
          <a:r>
            <a:rPr lang="es-ES" sz="1800" b="1" kern="1200" dirty="0"/>
            <a:t>Bebidas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•"/>
          </a:pPr>
          <a:r>
            <a:rPr lang="es-ES" sz="1800" b="1" kern="1200" dirty="0"/>
            <a:t>Muebles y madera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•"/>
          </a:pPr>
          <a:r>
            <a:rPr lang="es-ES" sz="1800" b="1" kern="1200" dirty="0"/>
            <a:t>Industria química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•"/>
          </a:pPr>
          <a:r>
            <a:rPr lang="es-ES" sz="1800" b="1" kern="1200" dirty="0"/>
            <a:t>Electrónica, maquinaria y equipo</a:t>
          </a:r>
          <a:endParaRPr lang="en-US" sz="1800" b="1" kern="1200" dirty="0"/>
        </a:p>
      </dsp:txBody>
      <dsp:txXfrm>
        <a:off x="4006825" y="2077917"/>
        <a:ext cx="3511599" cy="3122437"/>
      </dsp:txXfrm>
    </dsp:sp>
    <dsp:sp modelId="{298846C7-438D-4BD3-A681-210D7545920C}">
      <dsp:nvSpPr>
        <dsp:cNvPr id="0" name=""/>
        <dsp:cNvSpPr/>
      </dsp:nvSpPr>
      <dsp:spPr>
        <a:xfrm>
          <a:off x="8010048" y="504060"/>
          <a:ext cx="3511599" cy="1404639"/>
        </a:xfrm>
        <a:prstGeom prst="rect">
          <a:avLst/>
        </a:prstGeom>
        <a:solidFill>
          <a:schemeClr val="bg1">
            <a:alpha val="14118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accent6">
                  <a:lumMod val="50000"/>
                </a:schemeClr>
              </a:solidFill>
            </a:rPr>
            <a:t>Moderado</a:t>
          </a:r>
          <a:endParaRPr lang="en-US" sz="3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010048" y="504060"/>
        <a:ext cx="3511599" cy="1404639"/>
      </dsp:txXfrm>
    </dsp:sp>
    <dsp:sp modelId="{733B0508-207B-4506-AE72-857B099B64C6}">
      <dsp:nvSpPr>
        <dsp:cNvPr id="0" name=""/>
        <dsp:cNvSpPr/>
      </dsp:nvSpPr>
      <dsp:spPr>
        <a:xfrm>
          <a:off x="8010048" y="2077917"/>
          <a:ext cx="3511599" cy="3122437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AD47"/>
            </a:buClr>
            <a:buChar char="••"/>
          </a:pPr>
          <a:r>
            <a:rPr lang="es-CL" sz="1800" b="1" kern="1200" noProof="0" dirty="0">
              <a:solidFill>
                <a:srgbClr val="FF0000"/>
              </a:solidFill>
            </a:rPr>
            <a:t>Agricultura, ganadería, pesca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AD47"/>
            </a:buClr>
            <a:buChar char="••"/>
          </a:pPr>
          <a:r>
            <a:rPr lang="es-CL" sz="1800" b="1" kern="1200" noProof="0" dirty="0">
              <a:solidFill>
                <a:srgbClr val="FF0000"/>
              </a:solidFill>
            </a:rPr>
            <a:t>Producción de alimentos para el mercado interno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AD47"/>
            </a:buClr>
            <a:buChar char="••"/>
          </a:pPr>
          <a:r>
            <a:rPr lang="es-CL" sz="1800" b="1" kern="1200" noProof="0" dirty="0"/>
            <a:t>Insumos y equipamiento médico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AD47"/>
            </a:buClr>
            <a:buChar char="••"/>
          </a:pPr>
          <a:r>
            <a:rPr lang="es-CL" sz="1800" b="1" kern="1200" noProof="0" dirty="0"/>
            <a:t>Medicamentos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AD47"/>
            </a:buClr>
            <a:buChar char="••"/>
          </a:pPr>
          <a:r>
            <a:rPr lang="es-CL" sz="1800" b="1" kern="1200" noProof="0" dirty="0"/>
            <a:t>Telecomunicaciones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AD47"/>
            </a:buClr>
            <a:buChar char="••"/>
          </a:pPr>
          <a:r>
            <a:rPr lang="es-CL" sz="1800" b="1" kern="1200" noProof="0" dirty="0"/>
            <a:t>Envases</a:t>
          </a:r>
        </a:p>
      </dsp:txBody>
      <dsp:txXfrm>
        <a:off x="8010048" y="2077917"/>
        <a:ext cx="3511599" cy="312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A07AA-6B25-4C65-9AA7-D4C34ACAE39B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27FF9-1E66-4961-A248-E09ACC60A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44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Tx/>
              <a:buChar char="•"/>
            </a:pPr>
            <a:endParaRPr lang="es-ES" altLang="en-U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175" indent="-293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9513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2588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5663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286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006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726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446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F3C9C8-8682-42C5-973B-549778023807}" type="slidenum">
              <a:rPr lang="es-E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2475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875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425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975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1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03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75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7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A9E74F-D3C0-4127-A985-8B63CD1222EE}" type="slidenum">
              <a:rPr lang="es-CL" altLang="es-CL" smtClean="0">
                <a:latin typeface="Calibri" panose="020F0502020204030204" pitchFamily="34" charset="0"/>
              </a:rPr>
              <a:pPr/>
              <a:t>4</a:t>
            </a:fld>
            <a:endParaRPr lang="es-CL" altLang="es-C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3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0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2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0">
            <a:solidFill>
              <a:srgbClr val="EE47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4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r="65332" b="7928"/>
          <a:stretch/>
        </p:blipFill>
        <p:spPr>
          <a:xfrm>
            <a:off x="505740" y="116058"/>
            <a:ext cx="1718091" cy="70593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143339" y="175612"/>
            <a:ext cx="11952651" cy="6682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440" y="265793"/>
            <a:ext cx="1497139" cy="615749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479376" y="980728"/>
            <a:ext cx="11305256" cy="56648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83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7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0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8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7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0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0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033BCD9-AA5F-4DC1-8874-F20349517D4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55C94E9-84A5-45AD-8B33-D9CFC79AE82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="" xmlns:a16="http://schemas.microsoft.com/office/drawing/2014/main" id="{29EC9D12-0F89-44B4-9A9A-4BBA1CEDE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9"/>
          <a:stretch/>
        </p:blipFill>
        <p:spPr>
          <a:xfrm>
            <a:off x="30778" y="16624"/>
            <a:ext cx="12183355" cy="65807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3B4A23B-A7C9-4EFA-95CA-401632790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9" y="6597352"/>
            <a:ext cx="12192000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22767"/>
            <a:ext cx="5088467" cy="6858000"/>
          </a:xfrm>
          <a:prstGeom prst="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Rectángulo 1"/>
          <p:cNvSpPr>
            <a:spLocks noChangeArrowheads="1"/>
          </p:cNvSpPr>
          <p:nvPr/>
        </p:nvSpPr>
        <p:spPr bwMode="auto">
          <a:xfrm>
            <a:off x="5230284" y="1968500"/>
            <a:ext cx="7010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altLang="en-US" sz="2400" b="1"/>
              <a:t>Tendencia mundial </a:t>
            </a:r>
          </a:p>
          <a:p>
            <a:pPr>
              <a:buFont typeface="Arial" panose="020B0604020202020204" pitchFamily="34" charset="0"/>
              <a:buChar char="•"/>
            </a:pPr>
            <a:endParaRPr lang="fr-FR" altLang="en-US" sz="2400" b="1"/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2400" b="1"/>
              <a:t>Importancia de la agricultura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b="1"/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2400" b="1"/>
              <a:t>La pandemia y la agricultura</a:t>
            </a:r>
          </a:p>
          <a:p>
            <a:pPr>
              <a:buFont typeface="Arial" panose="020B0604020202020204" pitchFamily="34" charset="0"/>
              <a:buChar char="•"/>
            </a:pPr>
            <a:endParaRPr lang="fr-FR" altLang="en-US" sz="2400" b="1"/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2400" b="1"/>
              <a:t>Innovación en las regiones de Ñuble y Bio Bío</a:t>
            </a:r>
          </a:p>
          <a:p>
            <a:pPr>
              <a:buFont typeface="Arial" panose="020B0604020202020204" pitchFamily="34" charset="0"/>
              <a:buChar char="•"/>
            </a:pPr>
            <a:endParaRPr lang="fr-FR" altLang="en-US" sz="2400" b="1"/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2400" b="1"/>
              <a:t>Conclusiones</a:t>
            </a:r>
            <a:endParaRPr lang="en-US" altLang="en-US" sz="2400" b="1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334434" y="2472267"/>
            <a:ext cx="41296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altLang="es-CL" sz="3200" b="1"/>
              <a:t>PLAN DE LA PRESENTACIÓN</a:t>
            </a:r>
            <a:endParaRPr lang="en-US" altLang="en-US" sz="3200"/>
          </a:p>
        </p:txBody>
      </p:sp>
      <p:pic>
        <p:nvPicPr>
          <p:cNvPr id="20485" name="Picture 2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2" y="5856560"/>
            <a:ext cx="133138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402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>
            <a:off x="0" y="0"/>
            <a:ext cx="460713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=""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264829" cy="579140"/>
          </a:xfrm>
          <a:prstGeom prst="rect">
            <a:avLst/>
          </a:prstGeom>
        </p:spPr>
      </p:pic>
      <p:pic>
        <p:nvPicPr>
          <p:cNvPr id="4" name="Picture 20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2" y="5928568"/>
            <a:ext cx="133138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07368" y="836712"/>
            <a:ext cx="115218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ESTAMOS EN UNA ETAPA DE TRANSICIÓN, MARCADA POR TRES TENDENCIAS SECULARES (1600-2020)    (WALLERSTEIN, 2007)</a:t>
            </a:r>
          </a:p>
          <a:p>
            <a:pPr>
              <a:defRPr/>
            </a:pPr>
            <a:endParaRPr lang="en-US" sz="2000" dirty="0" smtClean="0"/>
          </a:p>
          <a:p>
            <a:pPr marL="631825" indent="-360363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D09E00"/>
                </a:solidFill>
              </a:rPr>
              <a:t>INCREMENTO DE LOS SALARIOS COMO PORCENTAJE DE LOS COSTOS DE PRODUCCIÓN</a:t>
            </a:r>
            <a:r>
              <a:rPr lang="en-US" sz="2000" dirty="0" smtClean="0"/>
              <a:t>. </a:t>
            </a:r>
            <a:r>
              <a:rPr lang="en-US" sz="2000" b="1" dirty="0" smtClean="0"/>
              <a:t>FINALIZA EL PROCESO DE DESRURALIZACIÓN (POSIBILIDAD DE OBTENER FUERZA DE TRABAJO BARATA) Y SE HACE MÁS DIFÍCIL EL PROCESO DE RE-LOCALIZACIÓN DE EMPRESAS EN REGIONES DE BAJOS SALARIOS</a:t>
            </a:r>
          </a:p>
          <a:p>
            <a:pPr marL="631825" indent="-360363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631825" indent="-360363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D09E00"/>
                </a:solidFill>
              </a:rPr>
              <a:t>LÍMITES ECOLÓGICOS E INCREMENTO EN LOS COSTOS DE TRATAMIENTO DE LOS DESECHOS. </a:t>
            </a:r>
            <a:r>
              <a:rPr lang="en-US" sz="2000" b="1" dirty="0" smtClean="0"/>
              <a:t>SE INTERNALIZAN LAS EXTERNALIDADES AMBIENTALES</a:t>
            </a:r>
          </a:p>
          <a:p>
            <a:pPr marL="631825" indent="-360363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631825" indent="-360363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D09E00"/>
                </a:solidFill>
              </a:rPr>
              <a:t>LOS PROCESOS DE DEMOCRATIZACIÓN INCREMENTAN EL MONTO DE LOS IMPUESTOS PARA FINANCIAR SALUD, EDUCACIÓN, PENSIONES…    </a:t>
            </a:r>
            <a:r>
              <a:rPr lang="en-US" sz="2000" b="1" dirty="0" smtClean="0"/>
              <a:t>NECESIDAD DE NUEVOS MOTORES  (EMPLEO)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ENFRENTAMOS UNA BIFURCACIÓN  (EN LOS PRÓXIMOS 30 A 50 AÑOS) </a:t>
            </a:r>
          </a:p>
          <a:p>
            <a:pPr>
              <a:defRPr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¿COMO ALCANZAR EL ESCENARIO “BUENO”? :   DEMOCRÁTICO, SUSTENTABLE, CON ALTO NIVEL DE EMPLEO Y CON MENOS DESIGUALDAD SOCIAL </a:t>
            </a:r>
            <a:endParaRPr lang="fr-FR" sz="2000" b="1" dirty="0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49" y="4723929"/>
            <a:ext cx="1158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xplosión 2 8"/>
          <p:cNvSpPr/>
          <p:nvPr/>
        </p:nvSpPr>
        <p:spPr>
          <a:xfrm>
            <a:off x="10488488" y="4365104"/>
            <a:ext cx="1296144" cy="1224137"/>
          </a:xfrm>
          <a:prstGeom prst="irregularSeal2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482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33" y="311151"/>
            <a:ext cx="133138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https://img.purch.com/h/1400/aHR0cDovL3d3dy5saXZlc2NpZW5jZS5jb20vaW1hZ2VzL2kvMDAwLzA5NS83OTMvb3JpZ2luYWwvaGFuZHMtZnJlZS1oZWN0YXJlLmpwZWc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" y="23285"/>
            <a:ext cx="12192000" cy="685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9667" y="5543551"/>
            <a:ext cx="11233151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Hands Free Hectare is an experimental farm run by researchers from Harper Adams University, in the United Kingdom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08285" y="3718984"/>
            <a:ext cx="4464049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Open Sans"/>
              </a:rPr>
              <a:t>Robotic Farm Completes 1st Fully Autonomous Harvest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Open Sans"/>
              </a:rPr>
              <a:t>September 2017</a:t>
            </a:r>
          </a:p>
        </p:txBody>
      </p:sp>
    </p:spTree>
    <p:extLst>
      <p:ext uri="{BB962C8B-B14F-4D97-AF65-F5344CB8AC3E}">
        <p14:creationId xmlns:p14="http://schemas.microsoft.com/office/powerpoint/2010/main" val="7557052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>
            <a:off x="0" y="0"/>
            <a:ext cx="460713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=""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264829" cy="579140"/>
          </a:xfrm>
          <a:prstGeom prst="rect">
            <a:avLst/>
          </a:prstGeom>
        </p:spPr>
      </p:pic>
      <p:pic>
        <p:nvPicPr>
          <p:cNvPr id="4" name="Picture 20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2" y="5856560"/>
            <a:ext cx="133138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47862" y="1492250"/>
            <a:ext cx="10567849" cy="4241006"/>
            <a:chOff x="538" y="764"/>
            <a:chExt cx="4701" cy="190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" y="764"/>
              <a:ext cx="4701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 sz="24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41" y="767"/>
              <a:ext cx="4696" cy="269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41" y="1036"/>
              <a:ext cx="4696" cy="1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41" y="2089"/>
              <a:ext cx="4696" cy="26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41" y="2353"/>
              <a:ext cx="4696" cy="1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41" y="2509"/>
              <a:ext cx="4696" cy="152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60" y="841"/>
              <a:ext cx="64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PRODUCTO</a:t>
              </a:r>
              <a:endParaRPr lang="en-US" altLang="en-US" sz="240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905" y="841"/>
              <a:ext cx="2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1960</a:t>
              </a:r>
              <a:endParaRPr lang="en-US" altLang="en-US" sz="240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334" y="841"/>
              <a:ext cx="2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1970</a:t>
              </a:r>
              <a:endParaRPr lang="en-US" altLang="en-US" sz="240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762" y="841"/>
              <a:ext cx="2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1980</a:t>
              </a:r>
              <a:endParaRPr lang="en-US" altLang="en-US" sz="2400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191" y="841"/>
              <a:ext cx="2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1990</a:t>
              </a:r>
              <a:endParaRPr lang="en-US" altLang="en-US" sz="2400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20" y="841"/>
              <a:ext cx="2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2000</a:t>
              </a:r>
              <a:endParaRPr lang="en-US" altLang="en-US" sz="2400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048" y="841"/>
              <a:ext cx="2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2010</a:t>
              </a:r>
              <a:endParaRPr lang="en-US" altLang="en-US" sz="2400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477" y="841"/>
              <a:ext cx="2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2015</a:t>
              </a:r>
              <a:endParaRPr lang="en-US" altLang="en-US" sz="2400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905" y="841"/>
              <a:ext cx="2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2016</a:t>
              </a:r>
              <a:endParaRPr lang="en-US" altLang="en-US" sz="2400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556" y="1122"/>
              <a:ext cx="3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002060"/>
                  </a:solidFill>
                </a:rPr>
                <a:t>COBRE</a:t>
              </a:r>
              <a:endParaRPr lang="en-US" altLang="en-US" sz="3200">
                <a:solidFill>
                  <a:srgbClr val="002060"/>
                </a:solidFill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957" y="1122"/>
              <a:ext cx="130" cy="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2060"/>
                  </a:solidFill>
                </a:rPr>
                <a:t>322</a:t>
              </a:r>
              <a:endParaRPr lang="en-US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385" y="1122"/>
              <a:ext cx="13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2060"/>
                  </a:solidFill>
                </a:rPr>
                <a:t>840</a:t>
              </a:r>
              <a:endParaRPr lang="en-US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80" y="1122"/>
              <a:ext cx="19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2060"/>
                  </a:solidFill>
                </a:rPr>
                <a:t>2.125</a:t>
              </a:r>
              <a:endParaRPr lang="en-US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09" y="1122"/>
              <a:ext cx="19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2060"/>
                  </a:solidFill>
                </a:rPr>
                <a:t>3.810</a:t>
              </a:r>
              <a:endParaRPr lang="en-US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3637" y="1122"/>
              <a:ext cx="19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2060"/>
                  </a:solidFill>
                </a:rPr>
                <a:t>7.285</a:t>
              </a:r>
              <a:endParaRPr lang="en-US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043" y="1122"/>
              <a:ext cx="23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2060"/>
                  </a:solidFill>
                </a:rPr>
                <a:t>40.257</a:t>
              </a:r>
              <a:endParaRPr lang="en-US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472" y="1122"/>
              <a:ext cx="23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2060"/>
                  </a:solidFill>
                </a:rPr>
                <a:t>30.253</a:t>
              </a:r>
              <a:endParaRPr lang="en-US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4901" y="1122"/>
              <a:ext cx="23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2060"/>
                  </a:solidFill>
                </a:rPr>
                <a:t>28.091</a:t>
              </a:r>
              <a:endParaRPr lang="en-US" altLang="en-US" sz="2400">
                <a:solidFill>
                  <a:srgbClr val="002060"/>
                </a:solidFill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560" y="1372"/>
              <a:ext cx="58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ALIMENTOS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955" y="1372"/>
              <a:ext cx="10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32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384" y="1372"/>
              <a:ext cx="10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62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783" y="1372"/>
              <a:ext cx="16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735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166" y="1372"/>
              <a:ext cx="24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2.160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595" y="1372"/>
              <a:ext cx="24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4.868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3993" y="1372"/>
              <a:ext cx="30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12.157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4422" y="1372"/>
              <a:ext cx="30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15.382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4851" y="1372"/>
              <a:ext cx="30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F0000"/>
                  </a:solidFill>
                </a:rPr>
                <a:t>16.132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556" y="1649"/>
              <a:ext cx="149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B050"/>
                  </a:solidFill>
                </a:rPr>
                <a:t>PRODUCTOS FORESTALES</a:t>
              </a: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2002" y="1649"/>
              <a:ext cx="4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B05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2408" y="1649"/>
              <a:ext cx="8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B050"/>
                  </a:solidFill>
                </a:rPr>
                <a:t>42</a:t>
              </a:r>
              <a:endParaRPr lang="en-US" altLang="en-US" sz="2400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2814" y="1649"/>
              <a:ext cx="13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B050"/>
                  </a:solidFill>
                </a:rPr>
                <a:t>583</a:t>
              </a:r>
              <a:endParaRPr lang="en-US" altLang="en-US" sz="2400"/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3243" y="1649"/>
              <a:ext cx="13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B050"/>
                  </a:solidFill>
                </a:rPr>
                <a:t>870</a:t>
              </a:r>
              <a:endParaRPr lang="en-US" altLang="en-US" sz="2400"/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3637" y="1649"/>
              <a:ext cx="19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B050"/>
                  </a:solidFill>
                </a:rPr>
                <a:t>2.391</a:t>
              </a:r>
              <a:endParaRPr lang="en-US" altLang="en-US" sz="2400"/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4066" y="1649"/>
              <a:ext cx="19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B050"/>
                  </a:solidFill>
                </a:rPr>
                <a:t>4.982</a:t>
              </a:r>
              <a:endParaRPr lang="en-US" altLang="en-US" sz="2400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4495" y="1649"/>
              <a:ext cx="19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B050"/>
                  </a:solidFill>
                </a:rPr>
                <a:t>5.484</a:t>
              </a:r>
              <a:endParaRPr lang="en-US" altLang="en-US" sz="2400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4923" y="1649"/>
              <a:ext cx="19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00B050"/>
                  </a:solidFill>
                </a:rPr>
                <a:t>5.261</a:t>
              </a:r>
              <a:endParaRPr lang="en-US" altLang="en-US" sz="2400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556" y="1912"/>
              <a:ext cx="302" cy="1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200" b="1" dirty="0">
                  <a:solidFill>
                    <a:srgbClr val="5A5A5A"/>
                  </a:solidFill>
                </a:rPr>
                <a:t>OTROS</a:t>
              </a:r>
              <a:endParaRPr lang="en-US" altLang="en-US" sz="2400" dirty="0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957" y="1912"/>
              <a:ext cx="13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5A5A5A"/>
                  </a:solidFill>
                </a:rPr>
                <a:t>109</a:t>
              </a:r>
              <a:endParaRPr lang="en-US" altLang="en-US" sz="2400"/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2385" y="1912"/>
              <a:ext cx="13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5A5A5A"/>
                  </a:solidFill>
                </a:rPr>
                <a:t>168</a:t>
              </a:r>
              <a:endParaRPr lang="en-US" altLang="en-US" sz="2400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2780" y="1912"/>
              <a:ext cx="19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5A5A5A"/>
                  </a:solidFill>
                </a:rPr>
                <a:t>1.262</a:t>
              </a:r>
              <a:endParaRPr lang="en-US" altLang="en-US" sz="2400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3209" y="1912"/>
              <a:ext cx="19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5A5A5A"/>
                  </a:solidFill>
                </a:rPr>
                <a:t>1.533</a:t>
              </a:r>
              <a:endParaRPr lang="en-US" altLang="en-US" sz="2400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3637" y="1912"/>
              <a:ext cx="19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5A5A5A"/>
                  </a:solidFill>
                </a:rPr>
                <a:t>4.667</a:t>
              </a:r>
              <a:endParaRPr lang="en-US" altLang="en-US" sz="2400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4043" y="1912"/>
              <a:ext cx="23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5A5A5A"/>
                  </a:solidFill>
                </a:rPr>
                <a:t>13.633</a:t>
              </a:r>
              <a:endParaRPr lang="en-US" altLang="en-US" sz="2400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4472" y="1912"/>
              <a:ext cx="23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5A5A5A"/>
                  </a:solidFill>
                </a:rPr>
                <a:t>11.113</a:t>
              </a:r>
              <a:endParaRPr lang="en-US" altLang="en-US" sz="2400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4901" y="1912"/>
              <a:ext cx="23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100" b="1">
                  <a:solidFill>
                    <a:srgbClr val="5A5A5A"/>
                  </a:solidFill>
                </a:rPr>
                <a:t>11.113</a:t>
              </a:r>
              <a:endParaRPr lang="en-US" altLang="en-US" sz="2400"/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560" y="2161"/>
              <a:ext cx="26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Total</a:t>
              </a:r>
              <a:endParaRPr lang="en-US" altLang="en-US" sz="2400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1935" y="2161"/>
              <a:ext cx="188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470</a:t>
              </a:r>
              <a:endParaRPr lang="en-US" altLang="en-US" sz="2400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319" y="2161"/>
              <a:ext cx="27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1.112</a:t>
              </a:r>
              <a:endParaRPr lang="en-US" altLang="en-US" sz="2400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747" y="2161"/>
              <a:ext cx="28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4.705</a:t>
              </a:r>
              <a:endParaRPr lang="en-US" altLang="en-US" sz="240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3176" y="2161"/>
              <a:ext cx="28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8.373</a:t>
              </a:r>
              <a:endParaRPr lang="en-US" altLang="en-US" sz="2400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3575" y="2161"/>
              <a:ext cx="34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19.210</a:t>
              </a:r>
              <a:endParaRPr lang="en-US" altLang="en-US" sz="2400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4003" y="2161"/>
              <a:ext cx="34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71.029</a:t>
              </a:r>
              <a:endParaRPr lang="en-US" altLang="en-US" sz="2400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4432" y="2161"/>
              <a:ext cx="34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62.232</a:t>
              </a:r>
              <a:endParaRPr lang="en-US" altLang="en-US" sz="2400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4860" y="2161"/>
              <a:ext cx="34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60.597</a:t>
              </a:r>
              <a:endParaRPr lang="en-US" altLang="en-US" sz="2400"/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560" y="2531"/>
              <a:ext cx="54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Alimentos</a:t>
              </a:r>
              <a:endParaRPr lang="en-US" altLang="en-US" sz="2400"/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1948" y="2531"/>
              <a:ext cx="16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7%</a:t>
              </a:r>
              <a:endParaRPr lang="en-US" altLang="en-US" sz="2400"/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2377" y="2531"/>
              <a:ext cx="16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6%</a:t>
              </a:r>
              <a:endParaRPr lang="en-US" altLang="en-US" sz="2400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2775" y="2531"/>
              <a:ext cx="22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16%</a:t>
              </a:r>
              <a:endParaRPr lang="en-US" altLang="en-US" sz="2400"/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3204" y="2531"/>
              <a:ext cx="22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26%</a:t>
              </a:r>
              <a:endParaRPr lang="en-US" altLang="en-US" sz="2400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3633" y="2531"/>
              <a:ext cx="22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25%</a:t>
              </a:r>
              <a:endParaRPr lang="en-US" altLang="en-US" sz="2400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4061" y="2531"/>
              <a:ext cx="22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17%</a:t>
              </a:r>
              <a:endParaRPr lang="en-US" altLang="en-US" sz="2400"/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4490" y="2531"/>
              <a:ext cx="22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25%</a:t>
              </a:r>
              <a:endParaRPr lang="en-US" altLang="en-US" sz="2400"/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4918" y="2531"/>
              <a:ext cx="22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27%</a:t>
              </a:r>
              <a:endParaRPr lang="en-US" altLang="en-US" sz="240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2298438" y="277001"/>
            <a:ext cx="7974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cs typeface="Arial" panose="020B0604020202020204" pitchFamily="34" charset="0"/>
              </a:rPr>
              <a:t>EVOLUCIÓN DE LAS EXPORTACIONES DE COBRE, ALIMENTOS Y PRODUCTOS FORESTALES (MILLONES US$)</a:t>
            </a:r>
            <a:endParaRPr lang="es-CL" sz="2400" dirty="0"/>
          </a:p>
        </p:txBody>
      </p:sp>
      <p:pic>
        <p:nvPicPr>
          <p:cNvPr id="76" name="Picture 7" descr="bioma mditerraneo Mapa del Mu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1099"/>
            <a:ext cx="1769976" cy="130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8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>
            <a:off x="0" y="0"/>
            <a:ext cx="460713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=""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264829" cy="5791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9998" y="404664"/>
            <a:ext cx="9804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fr-FR" sz="2400" b="1" dirty="0">
                <a:latin typeface="Calibri" panose="020F0502020204030204" pitchFamily="34" charset="0"/>
              </a:rPr>
              <a:t>EVOLUCIÓN DEL PRESUPUESTO</a:t>
            </a:r>
            <a:r>
              <a:rPr lang="es-CL" altLang="fr-FR" sz="2400" b="1" dirty="0">
                <a:latin typeface="Calibri" panose="020F0502020204030204" pitchFamily="34" charset="0"/>
              </a:rPr>
              <a:t> DEL MINISTERIO DE  AGRICULTURA E INDAP 1962-2016  (Pesos de 2016)</a:t>
            </a:r>
            <a:r>
              <a:rPr lang="en-US" altLang="fr-FR" sz="2400" b="1" dirty="0">
                <a:latin typeface="Calibri" panose="020F0502020204030204" pitchFamily="34" charset="0"/>
              </a:rPr>
              <a:t> </a:t>
            </a:r>
            <a:endParaRPr lang="es-ES" altLang="fr-FR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8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315934"/>
              </p:ext>
            </p:extLst>
          </p:nvPr>
        </p:nvGraphicFramePr>
        <p:xfrm>
          <a:off x="2855640" y="1340768"/>
          <a:ext cx="8424936" cy="495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hart" r:id="rId5" imgW="5992887" imgH="3462828" progId="Excel.Chart.8">
                  <p:embed/>
                </p:oleObj>
              </mc:Choice>
              <mc:Fallback>
                <p:oleObj name="Chart" r:id="rId5" imgW="5992887" imgH="346282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40" y="1340768"/>
                        <a:ext cx="8424936" cy="4952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0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280" y="5928568"/>
            <a:ext cx="133138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950" y="1610866"/>
            <a:ext cx="2576513" cy="19621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altLang="en-US" sz="1400" b="1" dirty="0">
                <a:latin typeface="Verdana" panose="020B0604030504040204" pitchFamily="34" charset="0"/>
              </a:rPr>
              <a:t>PRESUPUESTO TOTAL: ~ US$ 800 MILLONES</a:t>
            </a:r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n-US" sz="1100" dirty="0">
                <a:latin typeface="Verdana" panose="020B0604030504040204" pitchFamily="34" charset="0"/>
              </a:rPr>
              <a:t>AGRICULTURA FAMILIAR (INDAP): 50%</a:t>
            </a:r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n-US" sz="1100" dirty="0">
                <a:latin typeface="Verdana" panose="020B0604030504040204" pitchFamily="34" charset="0"/>
              </a:rPr>
              <a:t>SANIDAD (SAG): 21%</a:t>
            </a:r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n-US" sz="1100" dirty="0">
                <a:latin typeface="Verdana" panose="020B0604030504040204" pitchFamily="34" charset="0"/>
              </a:rPr>
              <a:t>RIEGO (CNR): 14%</a:t>
            </a:r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n-US" sz="1100" dirty="0">
                <a:latin typeface="Verdana" panose="020B0604030504040204" pitchFamily="34" charset="0"/>
              </a:rPr>
              <a:t>I&amp;D (INIA-FIA): 6%</a:t>
            </a:r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n-US" sz="1100" dirty="0">
                <a:latin typeface="Verdana" panose="020B0604030504040204" pitchFamily="34" charset="0"/>
              </a:rPr>
              <a:t>OTROS: 10%</a:t>
            </a:r>
            <a:endParaRPr lang="es-ES" altLang="en-US" dirty="0">
              <a:latin typeface="Verdana" panose="020B060403050404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5250" y="3851052"/>
            <a:ext cx="2589213" cy="1954212"/>
          </a:xfrm>
          <a:prstGeom prst="rect">
            <a:avLst/>
          </a:prstGeom>
          <a:solidFill>
            <a:srgbClr val="FFF8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n-US" sz="1100" dirty="0">
                <a:latin typeface="Verdana" panose="020B0604030504040204" pitchFamily="34" charset="0"/>
              </a:rPr>
              <a:t>PROCHILE (FPEA, otros)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n-US" sz="1100" dirty="0">
                <a:latin typeface="Verdana" panose="020B0604030504040204" pitchFamily="34" charset="0"/>
              </a:rPr>
              <a:t>CORFO (</a:t>
            </a:r>
            <a:r>
              <a:rPr lang="es-ES" altLang="en-US" sz="1100" dirty="0" err="1">
                <a:latin typeface="Verdana" panose="020B0604030504040204" pitchFamily="34" charset="0"/>
              </a:rPr>
              <a:t>PdP</a:t>
            </a:r>
            <a:r>
              <a:rPr lang="es-ES" altLang="en-US" sz="1100" dirty="0">
                <a:latin typeface="Verdana" panose="020B0604030504040204" pitchFamily="34" charset="0"/>
              </a:rPr>
              <a:t>, Consorcios Tecnológicos, otros)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n-US" sz="1100" dirty="0">
                <a:latin typeface="Verdana" panose="020B0604030504040204" pitchFamily="34" charset="0"/>
              </a:rPr>
              <a:t>SERCOTEC (Centro de Negocios, otros=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n-US" sz="1100" dirty="0">
                <a:latin typeface="Verdana" panose="020B0604030504040204" pitchFamily="34" charset="0"/>
              </a:rPr>
              <a:t>CONADI (Fondo de Tierra y Aguas, otros)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n-US" sz="1100" dirty="0">
                <a:latin typeface="Verdana" panose="020B0604030504040204" pitchFamily="34" charset="0"/>
              </a:rPr>
              <a:t>MOP: Grandes embalses, APR, otros</a:t>
            </a:r>
          </a:p>
        </p:txBody>
      </p:sp>
      <p:sp>
        <p:nvSpPr>
          <p:cNvPr id="13" name="Speech Bubble: Oval 19"/>
          <p:cNvSpPr/>
          <p:nvPr/>
        </p:nvSpPr>
        <p:spPr>
          <a:xfrm>
            <a:off x="6023992" y="3017391"/>
            <a:ext cx="1601788" cy="555625"/>
          </a:xfrm>
          <a:prstGeom prst="wedgeEllipseCallout">
            <a:avLst>
              <a:gd name="adj1" fmla="val 25557"/>
              <a:gd name="adj2" fmla="val 231233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100" dirty="0">
                <a:solidFill>
                  <a:srgbClr val="FF0000"/>
                </a:solidFill>
              </a:rPr>
              <a:t>RETORNO DE LA DEMOCRACIA</a:t>
            </a:r>
          </a:p>
        </p:txBody>
      </p:sp>
    </p:spTree>
    <p:extLst>
      <p:ext uri="{BB962C8B-B14F-4D97-AF65-F5344CB8AC3E}">
        <p14:creationId xmlns:p14="http://schemas.microsoft.com/office/powerpoint/2010/main" val="255676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>
            <a:off x="0" y="0"/>
            <a:ext cx="460713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=""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264829" cy="579140"/>
          </a:xfrm>
          <a:prstGeom prst="rect">
            <a:avLst/>
          </a:prstGeom>
        </p:spPr>
      </p:pic>
      <p:pic>
        <p:nvPicPr>
          <p:cNvPr id="4" name="Picture 20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33" y="5733256"/>
            <a:ext cx="133138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128216" y="478413"/>
            <a:ext cx="8712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altLang="en-US" sz="2400" b="1" dirty="0" smtClean="0"/>
              <a:t>COVID 19 Y AGRICULTURA: IMPACTO POR SECTORES</a:t>
            </a:r>
          </a:p>
          <a:p>
            <a:pPr>
              <a:defRPr/>
            </a:pPr>
            <a:endParaRPr lang="es-CL" sz="2400" dirty="0"/>
          </a:p>
        </p:txBody>
      </p:sp>
      <p:graphicFrame>
        <p:nvGraphicFramePr>
          <p:cNvPr id="10" name="Diagram 3">
            <a:extLst>
              <a:ext uri="{FF2B5EF4-FFF2-40B4-BE49-F238E27FC236}">
                <a16:creationId xmlns="" xmlns:a16="http://schemas.microsoft.com/office/drawing/2014/main" id="{60F067C4-B816-402B-BB21-E37271A94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478849"/>
              </p:ext>
            </p:extLst>
          </p:nvPr>
        </p:nvGraphicFramePr>
        <p:xfrm>
          <a:off x="763438" y="980728"/>
          <a:ext cx="11525250" cy="587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agen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80" y="5517233"/>
            <a:ext cx="154227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xplosión 2 8"/>
          <p:cNvSpPr/>
          <p:nvPr/>
        </p:nvSpPr>
        <p:spPr>
          <a:xfrm>
            <a:off x="10033080" y="5013177"/>
            <a:ext cx="1679544" cy="1728192"/>
          </a:xfrm>
          <a:prstGeom prst="irregularSeal2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005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>
            <a:off x="0" y="0"/>
            <a:ext cx="460713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=""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264829" cy="579140"/>
          </a:xfrm>
          <a:prstGeom prst="rect">
            <a:avLst/>
          </a:prstGeom>
        </p:spPr>
      </p:pic>
      <p:pic>
        <p:nvPicPr>
          <p:cNvPr id="4" name="Picture 20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33" y="5733256"/>
            <a:ext cx="133138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95400" y="908720"/>
            <a:ext cx="1125741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/>
              <a:t>Polos de desarrollo</a:t>
            </a:r>
          </a:p>
          <a:p>
            <a:pPr>
              <a:defRPr/>
            </a:pP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b="1" dirty="0" smtClean="0"/>
              <a:t>Vinos (clima diferente, genética, historia)</a:t>
            </a: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b="1" dirty="0" smtClean="0"/>
              <a:t>Frambuesa  (suelos y clima)</a:t>
            </a: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b="1" dirty="0" smtClean="0"/>
              <a:t>Castaña / Avellano europeo (clima, sanidad) 	</a:t>
            </a: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b="1" dirty="0" smtClean="0"/>
              <a:t>Arroz (suelos)</a:t>
            </a: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b="1" dirty="0" smtClean="0"/>
              <a:t>Hortalizas, fruticultura  </a:t>
            </a:r>
            <a:r>
              <a:rPr lang="es-ES" sz="2000" b="1" dirty="0" smtClean="0"/>
              <a:t>(suelos y clima</a:t>
            </a:r>
            <a:r>
              <a:rPr lang="es-ES" sz="20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b="1" dirty="0" err="1" smtClean="0"/>
              <a:t>Forestería</a:t>
            </a:r>
            <a:endParaRPr lang="es-ES" sz="2000" b="1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000" b="1" dirty="0" smtClean="0"/>
              <a:t>Turismo  (paisajes, </a:t>
            </a:r>
            <a:r>
              <a:rPr lang="es-ES" sz="2000" b="1" dirty="0" smtClean="0"/>
              <a:t>pueblos originarios,</a:t>
            </a:r>
          </a:p>
          <a:p>
            <a:pPr>
              <a:tabLst>
                <a:tab pos="271463" algn="l"/>
              </a:tabLst>
              <a:defRPr/>
            </a:pPr>
            <a:r>
              <a:rPr lang="es-ES" sz="2000" b="1" dirty="0"/>
              <a:t>	</a:t>
            </a:r>
            <a:r>
              <a:rPr lang="es-ES" sz="2000" b="1" dirty="0" smtClean="0"/>
              <a:t>historia</a:t>
            </a:r>
            <a:r>
              <a:rPr lang="es-ES" sz="2000" b="1" dirty="0" smtClean="0"/>
              <a:t>, otras </a:t>
            </a:r>
            <a:r>
              <a:rPr lang="es-ES" sz="2000" b="1" dirty="0" smtClean="0"/>
              <a:t>atracciones)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es-ES" sz="2000" b="1" dirty="0"/>
              <a:t>Otros: olivos, quesos, papas, apicultura,</a:t>
            </a:r>
          </a:p>
          <a:p>
            <a:pPr>
              <a:tabLst>
                <a:tab pos="271463" algn="l"/>
              </a:tabLst>
              <a:defRPr/>
            </a:pPr>
            <a:r>
              <a:rPr lang="es-ES" sz="2000" b="1" dirty="0" smtClean="0"/>
              <a:t>	recolección frutos del bosque…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endParaRPr lang="es-ES" sz="1400" b="1" dirty="0"/>
          </a:p>
          <a:p>
            <a:pPr>
              <a:defRPr/>
            </a:pPr>
            <a:r>
              <a:rPr lang="es-ES" sz="2000" b="1" dirty="0"/>
              <a:t>Nuevos motores:    Lo primero es industrializar lo que ya hay. </a:t>
            </a:r>
            <a:r>
              <a:rPr lang="es-ES" sz="2000" b="1" dirty="0" smtClean="0"/>
              <a:t>“</a:t>
            </a:r>
            <a:r>
              <a:rPr lang="es-ES" sz="2000" b="1" i="1" dirty="0" smtClean="0"/>
              <a:t>De </a:t>
            </a:r>
            <a:r>
              <a:rPr lang="es-ES" sz="2000" b="1" i="1" dirty="0"/>
              <a:t>la pulpa </a:t>
            </a:r>
            <a:r>
              <a:rPr lang="es-ES" sz="2000" b="1" i="1" dirty="0" smtClean="0"/>
              <a:t>[forestal] </a:t>
            </a:r>
            <a:r>
              <a:rPr lang="es-ES" sz="2000" b="1" i="1" dirty="0" smtClean="0"/>
              <a:t>de </a:t>
            </a:r>
            <a:r>
              <a:rPr lang="es-ES" sz="2000" b="1" i="1" dirty="0"/>
              <a:t>tercera a la de </a:t>
            </a:r>
            <a:r>
              <a:rPr lang="es-ES" sz="2000" b="1" i="1" dirty="0" smtClean="0"/>
              <a:t>primera</a:t>
            </a:r>
            <a:r>
              <a:rPr lang="es-ES" sz="2000" b="1" dirty="0" smtClean="0"/>
              <a:t>”. </a:t>
            </a:r>
            <a:r>
              <a:rPr lang="es-ES" sz="2000" b="1" dirty="0"/>
              <a:t>Y luego nuevos rubros </a:t>
            </a:r>
            <a:r>
              <a:rPr lang="es-ES" sz="2000" b="1" dirty="0" smtClean="0"/>
              <a:t>   </a:t>
            </a:r>
            <a:endParaRPr lang="es-ES" sz="2000" b="1" dirty="0"/>
          </a:p>
          <a:p>
            <a:pPr>
              <a:defRPr/>
            </a:pPr>
            <a:endParaRPr lang="es-ES" sz="2000" b="1" dirty="0" smtClean="0"/>
          </a:p>
          <a:p>
            <a:pPr>
              <a:defRPr/>
            </a:pPr>
            <a:r>
              <a:rPr lang="es-ES" sz="2000" b="1" dirty="0" smtClean="0"/>
              <a:t>En </a:t>
            </a:r>
            <a:r>
              <a:rPr lang="es-ES" sz="2000" b="1" dirty="0"/>
              <a:t>simultáneo:   transición agroecológica, economía circular…</a:t>
            </a:r>
          </a:p>
          <a:p>
            <a:pPr>
              <a:defRPr/>
            </a:pPr>
            <a:endParaRPr lang="es-ES" sz="2400" b="1" dirty="0"/>
          </a:p>
        </p:txBody>
      </p:sp>
      <p:sp>
        <p:nvSpPr>
          <p:cNvPr id="8" name="Rectángulo 7"/>
          <p:cNvSpPr/>
          <p:nvPr/>
        </p:nvSpPr>
        <p:spPr>
          <a:xfrm>
            <a:off x="2568376" y="332656"/>
            <a:ext cx="647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altLang="en-US" sz="2400" b="1" dirty="0" smtClean="0"/>
              <a:t>EMPLEO </a:t>
            </a:r>
            <a:r>
              <a:rPr lang="es-CL" altLang="en-US" sz="2400" b="1" dirty="0"/>
              <a:t>Y AGRICULTURA: ÑUBLE Y BIO </a:t>
            </a:r>
            <a:r>
              <a:rPr lang="es-CL" altLang="en-US" sz="2400" b="1" dirty="0" err="1"/>
              <a:t>BIO</a:t>
            </a:r>
            <a:endParaRPr lang="es-CL" altLang="en-US" sz="2400" b="1" dirty="0"/>
          </a:p>
          <a:p>
            <a:pPr>
              <a:defRPr/>
            </a:pPr>
            <a:endParaRPr lang="es-CL" sz="2400" dirty="0"/>
          </a:p>
        </p:txBody>
      </p:sp>
      <p:sp>
        <p:nvSpPr>
          <p:cNvPr id="5" name="Cerrar llave 4"/>
          <p:cNvSpPr/>
          <p:nvPr/>
        </p:nvSpPr>
        <p:spPr>
          <a:xfrm>
            <a:off x="6312024" y="1556792"/>
            <a:ext cx="504056" cy="280831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7320136" y="2420888"/>
            <a:ext cx="4272641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DISPONIBILIDAD DE FUERZA DE TRABAJO, HABILIDADES</a:t>
            </a:r>
            <a:endParaRPr lang="es-CL" sz="2000" dirty="0"/>
          </a:p>
        </p:txBody>
      </p:sp>
      <p:sp>
        <p:nvSpPr>
          <p:cNvPr id="9" name="Rectángulo 8"/>
          <p:cNvSpPr/>
          <p:nvPr/>
        </p:nvSpPr>
        <p:spPr>
          <a:xfrm>
            <a:off x="695400" y="6161985"/>
            <a:ext cx="9691346" cy="5793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META ODEPA Y TRANSFORMA ALIMENTOS (CORFO):    US$ 30 MIL MILLONES EN 2030</a:t>
            </a:r>
            <a:endParaRPr lang="es-CL" sz="2000" dirty="0" smtClean="0">
              <a:solidFill>
                <a:srgbClr val="FF0000"/>
              </a:solidFill>
            </a:endParaRPr>
          </a:p>
          <a:p>
            <a:pPr algn="ctr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08683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DA00BFAD-3D4F-4E3B-A2C6-9E1F2E27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9"/>
          <a:stretch/>
        </p:blipFill>
        <p:spPr>
          <a:xfrm>
            <a:off x="0" y="0"/>
            <a:ext cx="460713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="" xmlns:a16="http://schemas.microsoft.com/office/drawing/2014/main" id="{707B94AC-F160-4606-827F-4223514C3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264829" cy="579140"/>
          </a:xfrm>
          <a:prstGeom prst="rect">
            <a:avLst/>
          </a:prstGeom>
        </p:spPr>
      </p:pic>
      <p:pic>
        <p:nvPicPr>
          <p:cNvPr id="4" name="Picture 20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2" y="5856560"/>
            <a:ext cx="133138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3392" y="1731580"/>
            <a:ext cx="10883305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s-ES" altLang="en-US" sz="2400" b="1" dirty="0" smtClean="0"/>
              <a:t>COVID 19 REDEFINE LOS TÉRMINOS DEL </a:t>
            </a:r>
            <a:r>
              <a:rPr lang="es-ES" altLang="en-US" sz="2400" b="1" dirty="0" smtClean="0"/>
              <a:t>DEBATE ECONÓMICO: </a:t>
            </a:r>
            <a:r>
              <a:rPr lang="es-ES" altLang="en-US" sz="2400" b="1" dirty="0" smtClean="0"/>
              <a:t>POSIBILIDAD DE REPETIR CRISIS SISTÉMICAS.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s-ES" altLang="en-US" sz="24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altLang="en-US" sz="2400" b="1" dirty="0" smtClean="0"/>
              <a:t>LA AGRICULTURA TIENE UN ENORME POTENCIAL  </a:t>
            </a:r>
            <a:endParaRPr lang="es-ES" altLang="en-US" sz="24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s-ES" altLang="en-US" sz="24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altLang="en-US" sz="2400" b="1" dirty="0" smtClean="0"/>
              <a:t>NECESIDAD DE PROMOVER LA AGREGACIÓN DE VALOR Y NUEVAS CADENAS PRODUCTIVAS:  ROL DE LA AGRICULTURA FAMILIAR</a:t>
            </a:r>
            <a:endParaRPr lang="es-ES" altLang="en-US" sz="2400" b="1" dirty="0"/>
          </a:p>
          <a:p>
            <a:pPr marL="0" indent="0">
              <a:defRPr/>
            </a:pPr>
            <a:endParaRPr lang="es-ES" altLang="en-US" sz="24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CL" sz="2400" b="1" dirty="0" smtClean="0"/>
              <a:t>IMPORTANCIA DE LAS POLÍTICAS PÚBLICAS: </a:t>
            </a:r>
            <a:r>
              <a:rPr lang="es-CL" sz="2400" b="1" dirty="0" smtClean="0"/>
              <a:t>A</a:t>
            </a:r>
            <a:r>
              <a:rPr lang="es-ES" altLang="en-US" sz="2400" b="1" dirty="0" smtClean="0"/>
              <a:t>GENDAS DE TRABAJO</a:t>
            </a:r>
            <a:endParaRPr lang="en-US" altLang="en-US" sz="2400" dirty="0"/>
          </a:p>
        </p:txBody>
      </p:sp>
      <p:sp>
        <p:nvSpPr>
          <p:cNvPr id="2" name="Rectángulo 1"/>
          <p:cNvSpPr/>
          <p:nvPr/>
        </p:nvSpPr>
        <p:spPr>
          <a:xfrm>
            <a:off x="3863752" y="332656"/>
            <a:ext cx="3761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fr-FR" altLang="fr-FR" sz="3200" b="1" dirty="0">
                <a:latin typeface="Calibri" panose="020F0502020204030204" pitchFamily="34" charset="0"/>
              </a:rPr>
              <a:t>CONCLUSIONES</a:t>
            </a:r>
            <a:endParaRPr lang="en-US" altLang="fr-F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3536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12086</TotalTime>
  <Words>561</Words>
  <Application>Microsoft Office PowerPoint</Application>
  <PresentationFormat>Panorámica</PresentationFormat>
  <Paragraphs>160</Paragraphs>
  <Slides>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Verdana</vt:lpstr>
      <vt:lpstr>1_Tema de Office</vt:lpstr>
      <vt:lpstr>Chart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Webinars</dc:title>
  <dc:creator>Moira Delano</dc:creator>
  <cp:lastModifiedBy>Octavio Sotomayor</cp:lastModifiedBy>
  <cp:revision>228</cp:revision>
  <dcterms:created xsi:type="dcterms:W3CDTF">2020-04-22T19:39:53Z</dcterms:created>
  <dcterms:modified xsi:type="dcterms:W3CDTF">2020-12-09T18:08:25Z</dcterms:modified>
</cp:coreProperties>
</file>